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043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724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9228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1806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8074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2545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149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0754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757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394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14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578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740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939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654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210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231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437AE-FD08-478C-A15A-A3442335D040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ECC68-35F4-4653-B986-7B91F99A2F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24873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BA561-8A4A-422A-867A-F0BB2FC614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Cuestiones sexuales y reproductivas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BCD9B7-F289-4F46-BC27-CFFC60D2B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4912" y="5735637"/>
            <a:ext cx="7135054" cy="1039536"/>
          </a:xfrm>
        </p:spPr>
        <p:txBody>
          <a:bodyPr/>
          <a:lstStyle/>
          <a:p>
            <a:pPr algn="just"/>
            <a:r>
              <a:rPr lang="es-MX" dirty="0"/>
              <a:t>REFERENCIA: Papalia, d. Martorell (2017). Desarrollo Humano. Mc GRAW HILL EDUCATION. PP 395-397. </a:t>
            </a:r>
          </a:p>
        </p:txBody>
      </p:sp>
    </p:spTree>
    <p:extLst>
      <p:ext uri="{BB962C8B-B14F-4D97-AF65-F5344CB8AC3E}">
        <p14:creationId xmlns:p14="http://schemas.microsoft.com/office/powerpoint/2010/main" val="1078636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EF0D67-69C2-4B02-88AB-F7CD4B5B5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BFE9AB-0C35-496F-8A9B-93C564822A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dirty="0"/>
              <a:t>En esta etapa se pueden encontrar inquietudes como lo son problemas menstruales, ETS y la infertilidad.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5279BD4E-B4D9-49B2-BA6E-1F65E025EF4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381125">
            <a:off x="8865325" y="1320798"/>
            <a:ext cx="2457450" cy="1857375"/>
          </a:xfr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0C682C3-22F9-4967-AFFB-2DC48956B2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953348">
            <a:off x="6159671" y="3148805"/>
            <a:ext cx="2619375" cy="1743075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ADCC24F-C678-4266-91D3-127831C744D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338" r="15217"/>
          <a:stretch/>
        </p:blipFill>
        <p:spPr>
          <a:xfrm rot="376848">
            <a:off x="9086885" y="4857819"/>
            <a:ext cx="2014331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65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5A744-41DE-40D2-8EAC-A988FF4B1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Trastornos menstruales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69A9705-12AD-4355-9897-2DD1C93C07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Síndrome premenstrual: Trastorno que produce un malestar físico y tensión emocional hasta por 2 semanas antes del periodo menstrual.</a:t>
            </a:r>
          </a:p>
          <a:p>
            <a:r>
              <a:rPr lang="es-MX" dirty="0"/>
              <a:t>La causa no se entiende del todo pero parece ser una respuesta a los aumentos mensuales normales de las hormonas femeninas (estrógeno y progesterona).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7996D48E-F92A-4843-B97C-8648A5C1A5C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99102" y="2703443"/>
            <a:ext cx="4348309" cy="2435053"/>
          </a:xfrm>
        </p:spPr>
      </p:pic>
    </p:spTree>
    <p:extLst>
      <p:ext uri="{BB962C8B-B14F-4D97-AF65-F5344CB8AC3E}">
        <p14:creationId xmlns:p14="http://schemas.microsoft.com/office/powerpoint/2010/main" val="5974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B6DC05-2C75-4AFD-B3B7-916641002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Síntomas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3A471B-55D9-4B31-9DB1-2414B556E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3049" y="1903603"/>
            <a:ext cx="6862901" cy="3369436"/>
          </a:xfrm>
        </p:spPr>
        <p:txBody>
          <a:bodyPr numCol="2">
            <a:normAutofit/>
          </a:bodyPr>
          <a:lstStyle/>
          <a:p>
            <a:r>
              <a:rPr lang="es-MX" dirty="0"/>
              <a:t>Fatiga.</a:t>
            </a:r>
          </a:p>
          <a:p>
            <a:r>
              <a:rPr lang="es-MX" dirty="0"/>
              <a:t>Dolor de cabeza.</a:t>
            </a:r>
          </a:p>
          <a:p>
            <a:r>
              <a:rPr lang="es-MX" dirty="0"/>
              <a:t>Hinchazón y dolor de senos.</a:t>
            </a:r>
          </a:p>
          <a:p>
            <a:r>
              <a:rPr lang="es-MX" dirty="0"/>
              <a:t>Hinchazón de manos y pies.</a:t>
            </a:r>
          </a:p>
          <a:p>
            <a:r>
              <a:rPr lang="es-MX" dirty="0"/>
              <a:t>Inflamación abdominal.</a:t>
            </a:r>
          </a:p>
          <a:p>
            <a:r>
              <a:rPr lang="es-MX" dirty="0"/>
              <a:t>Cólicos y nauseas.</a:t>
            </a:r>
          </a:p>
          <a:p>
            <a:r>
              <a:rPr lang="es-MX" dirty="0"/>
              <a:t>Aumento de peso.</a:t>
            </a:r>
          </a:p>
          <a:p>
            <a:r>
              <a:rPr lang="es-MX" dirty="0"/>
              <a:t>Tristeza.</a:t>
            </a:r>
          </a:p>
          <a:p>
            <a:r>
              <a:rPr lang="es-MX" dirty="0"/>
              <a:t>Irritabilidad.</a:t>
            </a:r>
          </a:p>
          <a:p>
            <a:r>
              <a:rPr lang="es-MX" dirty="0"/>
              <a:t>Tendencia al llanto.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9BF4077-CB52-455D-B447-D77D02BF7D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605" r="5264"/>
          <a:stretch/>
        </p:blipFill>
        <p:spPr>
          <a:xfrm rot="20918241">
            <a:off x="689116" y="2655783"/>
            <a:ext cx="3177654" cy="232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776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9622B5-12E0-4CF3-BBCD-5B8FED0E9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InfertilidAD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0682DA-FCB2-423F-BEDD-B032727CC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9725373" cy="3541714"/>
          </a:xfrm>
        </p:spPr>
        <p:txBody>
          <a:bodyPr/>
          <a:lstStyle/>
          <a:p>
            <a:r>
              <a:rPr lang="es-MX" dirty="0"/>
              <a:t>Incapacidad de concebir un hijo después de intentarlo durante 12 meses.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E8A96B34-80CE-46EF-94DE-2BC387E865D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710820" y="3429000"/>
            <a:ext cx="4586552" cy="2751931"/>
          </a:xfrm>
        </p:spPr>
      </p:pic>
    </p:spTree>
    <p:extLst>
      <p:ext uri="{BB962C8B-B14F-4D97-AF65-F5344CB8AC3E}">
        <p14:creationId xmlns:p14="http://schemas.microsoft.com/office/powerpoint/2010/main" val="2756725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954CDB-81E4-4CFF-8BDA-873F505DD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Infertilidad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6997FD-5D66-449B-B7A2-8ECAB4AAD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0018" y="1685131"/>
            <a:ext cx="4649783" cy="823912"/>
          </a:xfrm>
        </p:spPr>
        <p:txBody>
          <a:bodyPr/>
          <a:lstStyle/>
          <a:p>
            <a:r>
              <a:rPr lang="es-MX" dirty="0"/>
              <a:t>Masculina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6C7319-39D6-4917-97C0-2AA968005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6020" y="2755345"/>
            <a:ext cx="4878391" cy="2717801"/>
          </a:xfrm>
        </p:spPr>
        <p:txBody>
          <a:bodyPr>
            <a:normAutofit fontScale="85000" lnSpcReduction="20000"/>
          </a:bodyPr>
          <a:lstStyle/>
          <a:p>
            <a:r>
              <a:rPr lang="es-MX" dirty="0"/>
              <a:t>Es menos afectada por la edad pero disminuye de manera significativa entre 38 y 39 años.</a:t>
            </a:r>
          </a:p>
          <a:p>
            <a:r>
              <a:rPr lang="es-MX" dirty="0"/>
              <a:t>Puede ser por poca producción de espermatozoides. En algunos casos puede ser por causa genética.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3658FC-A669-4291-B9FA-7E8DE775F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808" y="1761330"/>
            <a:ext cx="4646602" cy="823912"/>
          </a:xfrm>
        </p:spPr>
        <p:txBody>
          <a:bodyPr/>
          <a:lstStyle/>
          <a:p>
            <a:r>
              <a:rPr lang="es-MX" dirty="0"/>
              <a:t>femenina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2C08DF2-CD6C-431B-ACB4-A8D20F5E8F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6504" y="2755345"/>
            <a:ext cx="4875210" cy="2717801"/>
          </a:xfrm>
        </p:spPr>
        <p:txBody>
          <a:bodyPr>
            <a:normAutofit fontScale="85000" lnSpcReduction="20000"/>
          </a:bodyPr>
          <a:lstStyle/>
          <a:p>
            <a:r>
              <a:rPr lang="es-MX" dirty="0"/>
              <a:t>La fertilidad de las mujeres empieza a declinar entre los 28 y 29 años, con decrementos considerables entre los 30 y 39 años. </a:t>
            </a:r>
          </a:p>
          <a:p>
            <a:r>
              <a:rPr lang="es-MX" dirty="0"/>
              <a:t>Sucede por no producir Óvulos o que tengan algún defecto; así como “mucosidad” en el cuello uterino que impidan el acceso de espermatozoides.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18586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Circuito</Template>
  <TotalTime>38</TotalTime>
  <Words>233</Words>
  <Application>Microsoft Office PowerPoint</Application>
  <PresentationFormat>Panorámica</PresentationFormat>
  <Paragraphs>27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Tw Cen MT</vt:lpstr>
      <vt:lpstr>Circuito</vt:lpstr>
      <vt:lpstr>Cuestiones sexuales y reproductivas</vt:lpstr>
      <vt:lpstr>Introducción</vt:lpstr>
      <vt:lpstr>Trastornos menstruales</vt:lpstr>
      <vt:lpstr>Síntomas</vt:lpstr>
      <vt:lpstr>InfertilidAD</vt:lpstr>
      <vt:lpstr>Infertilidad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Cuestiones sexuales y reproductivas</dc:title>
  <dc:creator>roberto saa</dc:creator>
  <cp:lastModifiedBy>roberto saa</cp:lastModifiedBy>
  <cp:revision>1</cp:revision>
  <dcterms:created xsi:type="dcterms:W3CDTF">2021-08-17T20:09:48Z</dcterms:created>
  <dcterms:modified xsi:type="dcterms:W3CDTF">2021-08-17T20:48:17Z</dcterms:modified>
</cp:coreProperties>
</file>