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17" name="16 Marcador de pie de página"/>
          <p:cNvSpPr>
            <a:spLocks noGrp="1"/>
          </p:cNvSpPr>
          <p:nvPr>
            <p:ph type="ftr" sz="quarter" idx="11"/>
          </p:nvPr>
        </p:nvSpPr>
        <p:spPr/>
        <p:txBody>
          <a:bodyPr/>
          <a:lstStyle>
            <a:extLst/>
          </a:lstStyle>
          <a:p>
            <a:endParaRPr lang="es-MX"/>
          </a:p>
        </p:txBody>
      </p:sp>
      <p:sp>
        <p:nvSpPr>
          <p:cNvPr id="29" name="28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FAE273-20D9-4EF1-9DB7-8B38C9588C9D}" type="datetimeFigureOut">
              <a:rPr lang="es-MX" smtClean="0"/>
              <a:t>28/07/2021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EADDAAA3-2684-4CBE-8BC5-3648A78A5C52}"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2FAE273-20D9-4EF1-9DB7-8B38C9588C9D}" type="datetimeFigureOut">
              <a:rPr lang="es-MX" smtClean="0"/>
              <a:t>28/07/2021</a:t>
            </a:fld>
            <a:endParaRPr lang="es-MX"/>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EADDAAA3-2684-4CBE-8BC5-3648A78A5C52}"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2FAE273-20D9-4EF1-9DB7-8B38C9588C9D}" type="datetimeFigureOut">
              <a:rPr lang="es-MX" smtClean="0"/>
              <a:t>28/07/2021</a:t>
            </a:fld>
            <a:endParaRPr lang="es-MX"/>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ADDAAA3-2684-4CBE-8BC5-3648A78A5C52}"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14290"/>
            <a:ext cx="7772400" cy="2643206"/>
          </a:xfrm>
        </p:spPr>
        <p:txBody>
          <a:bodyPr/>
          <a:lstStyle/>
          <a:p>
            <a:pPr algn="ctr"/>
            <a:r>
              <a:rPr lang="es-MX" dirty="0" smtClean="0"/>
              <a:t>Instituto politécnico nacional.</a:t>
            </a:r>
            <a:br>
              <a:rPr lang="es-MX" dirty="0" smtClean="0"/>
            </a:br>
            <a:r>
              <a:rPr lang="es-MX" dirty="0" smtClean="0"/>
              <a:t>“</a:t>
            </a:r>
            <a:r>
              <a:rPr lang="es-MX" dirty="0" err="1" smtClean="0"/>
              <a:t>cics-ust</a:t>
            </a:r>
            <a:r>
              <a:rPr lang="es-MX" dirty="0" smtClean="0"/>
              <a:t>”</a:t>
            </a:r>
            <a:br>
              <a:rPr lang="es-MX" dirty="0" smtClean="0"/>
            </a:br>
            <a:r>
              <a:rPr lang="es-MX" dirty="0" smtClean="0"/>
              <a:t>Lic. Psicología.</a:t>
            </a:r>
            <a:endParaRPr lang="es-MX" dirty="0"/>
          </a:p>
        </p:txBody>
      </p:sp>
      <p:sp>
        <p:nvSpPr>
          <p:cNvPr id="3" name="2 Subtítulo"/>
          <p:cNvSpPr>
            <a:spLocks noGrp="1"/>
          </p:cNvSpPr>
          <p:nvPr>
            <p:ph type="subTitle" idx="1"/>
          </p:nvPr>
        </p:nvSpPr>
        <p:spPr>
          <a:xfrm>
            <a:off x="928662" y="3429000"/>
            <a:ext cx="7772400" cy="2880376"/>
          </a:xfrm>
        </p:spPr>
        <p:txBody>
          <a:bodyPr>
            <a:noAutofit/>
          </a:bodyPr>
          <a:lstStyle/>
          <a:p>
            <a:pPr algn="ctr"/>
            <a:r>
              <a:rPr lang="es-MX" sz="2800" b="1" dirty="0" smtClean="0">
                <a:latin typeface="Century Gothic" pitchFamily="34" charset="0"/>
              </a:rPr>
              <a:t>Tema:</a:t>
            </a:r>
            <a:r>
              <a:rPr lang="es-MX" sz="2800" dirty="0" smtClean="0">
                <a:latin typeface="Century Gothic" pitchFamily="34" charset="0"/>
              </a:rPr>
              <a:t> </a:t>
            </a:r>
          </a:p>
          <a:p>
            <a:pPr algn="ctr"/>
            <a:r>
              <a:rPr lang="es-MX" sz="2800" dirty="0" smtClean="0">
                <a:latin typeface="Century Gothic" pitchFamily="34" charset="0"/>
              </a:rPr>
              <a:t>Memoria explicita e implícita. </a:t>
            </a:r>
          </a:p>
          <a:p>
            <a:pPr algn="ctr"/>
            <a:r>
              <a:rPr lang="es-MX" sz="2800" b="1" dirty="0" smtClean="0">
                <a:latin typeface="Century Gothic" pitchFamily="34" charset="0"/>
              </a:rPr>
              <a:t>Maestras:</a:t>
            </a:r>
          </a:p>
          <a:p>
            <a:pPr algn="ctr"/>
            <a:r>
              <a:rPr lang="es-MX" sz="2800" dirty="0" smtClean="0">
                <a:latin typeface="Century Gothic" pitchFamily="34" charset="0"/>
              </a:rPr>
              <a:t>Flores Rodríguez Fernanda.</a:t>
            </a:r>
          </a:p>
          <a:p>
            <a:pPr algn="ctr"/>
            <a:r>
              <a:rPr lang="es-MX" sz="2800" dirty="0" smtClean="0">
                <a:latin typeface="Century Gothic" pitchFamily="34" charset="0"/>
              </a:rPr>
              <a:t>Juárez Hernández Alondra Grisel.</a:t>
            </a:r>
          </a:p>
          <a:p>
            <a:pPr algn="ctr"/>
            <a:r>
              <a:rPr lang="es-MX" sz="2800" dirty="0" smtClean="0">
                <a:latin typeface="Century Gothic" pitchFamily="34" charset="0"/>
              </a:rPr>
              <a:t>Sánchez Velasco Daniela Maricruz.</a:t>
            </a:r>
            <a:endParaRPr lang="es-MX" sz="2800" dirty="0">
              <a:latin typeface="Century Gothic" pitchFamily="34"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285728"/>
            <a:ext cx="5214958" cy="1631216"/>
          </a:xfrm>
          <a:prstGeom prst="rect">
            <a:avLst/>
          </a:prstGeom>
        </p:spPr>
        <p:txBody>
          <a:bodyPr wrap="square">
            <a:spAutoFit/>
          </a:bodyPr>
          <a:lstStyle/>
          <a:p>
            <a:pPr algn="just" fontAlgn="base"/>
            <a:r>
              <a:rPr lang="es-MX" sz="2000" b="1" dirty="0">
                <a:latin typeface="Century Gothic" pitchFamily="34" charset="0"/>
              </a:rPr>
              <a:t>Por ejemplo</a:t>
            </a:r>
            <a:r>
              <a:rPr lang="es-MX" sz="2000" dirty="0">
                <a:latin typeface="Century Gothic" pitchFamily="34" charset="0"/>
              </a:rPr>
              <a:t>, si una luz se sigue reiteradamente de la presentación de un trozo de carne en un perro, finalmente la visión de la luz hará que el animal salive. </a:t>
            </a:r>
          </a:p>
        </p:txBody>
      </p:sp>
      <p:pic>
        <p:nvPicPr>
          <p:cNvPr id="20482" name="Picture 2" descr="Condicionamiento clásico: teoría, principios, ejemplos"/>
          <p:cNvPicPr>
            <a:picLocks noChangeAspect="1" noChangeArrowheads="1"/>
          </p:cNvPicPr>
          <p:nvPr/>
        </p:nvPicPr>
        <p:blipFill>
          <a:blip r:embed="rId2"/>
          <a:srcRect/>
          <a:stretch>
            <a:fillRect/>
          </a:stretch>
        </p:blipFill>
        <p:spPr bwMode="auto">
          <a:xfrm>
            <a:off x="1285852" y="2071678"/>
            <a:ext cx="6778896" cy="4071966"/>
          </a:xfrm>
          <a:prstGeom prst="rect">
            <a:avLst/>
          </a:prstGeom>
          <a:noFill/>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86380" y="571480"/>
            <a:ext cx="3571900" cy="5324535"/>
          </a:xfrm>
          <a:prstGeom prst="rect">
            <a:avLst/>
          </a:prstGeom>
        </p:spPr>
        <p:txBody>
          <a:bodyPr wrap="square">
            <a:spAutoFit/>
          </a:bodyPr>
          <a:lstStyle/>
          <a:p>
            <a:pPr algn="just">
              <a:buFont typeface="Wingdings" pitchFamily="2" charset="2"/>
              <a:buChar char="q"/>
            </a:pPr>
            <a:r>
              <a:rPr lang="es-MX" sz="2000" b="1" dirty="0">
                <a:latin typeface="Century Gothic" pitchFamily="34" charset="0"/>
              </a:rPr>
              <a:t>Según </a:t>
            </a:r>
            <a:r>
              <a:rPr lang="es-MX" sz="2000" b="1" dirty="0" err="1">
                <a:latin typeface="Century Gothic" pitchFamily="34" charset="0"/>
              </a:rPr>
              <a:t>Skinner</a:t>
            </a:r>
            <a:r>
              <a:rPr lang="es-MX" sz="2000" b="1" dirty="0">
                <a:latin typeface="Century Gothic" pitchFamily="34" charset="0"/>
              </a:rPr>
              <a:t>: </a:t>
            </a:r>
            <a:r>
              <a:rPr lang="es-MX" sz="2000" dirty="0">
                <a:latin typeface="Century Gothic" pitchFamily="34" charset="0"/>
              </a:rPr>
              <a:t>Indica que es el condicionamiento operante, en el cual el animal es adiestrado a ejecutar alguna acción para obtener un reforzador positivo, es decir una recompensa o evitar un castigo. El ejemplo característico es cuando se coloca una paloma hambrienta en una cámara de exploración en la que el animal es recompensado por una acción </a:t>
            </a:r>
            <a:r>
              <a:rPr lang="es-MX" sz="2000" dirty="0" smtClean="0">
                <a:latin typeface="Century Gothic" pitchFamily="34" charset="0"/>
              </a:rPr>
              <a:t>específica.</a:t>
            </a:r>
            <a:endParaRPr lang="es-MX" sz="2000" dirty="0">
              <a:latin typeface="Century Gothic" pitchFamily="34" charset="0"/>
            </a:endParaRPr>
          </a:p>
        </p:txBody>
      </p:sp>
      <p:pic>
        <p:nvPicPr>
          <p:cNvPr id="22530" name="Picture 2" descr="CanalBiblos: blog de la Biblioteca de la Universidad Autónoma de Madrid:  Clásicos de la Psicología. B. F. Skinner y el conductismo"/>
          <p:cNvPicPr>
            <a:picLocks noChangeAspect="1" noChangeArrowheads="1"/>
          </p:cNvPicPr>
          <p:nvPr/>
        </p:nvPicPr>
        <p:blipFill>
          <a:blip r:embed="rId2"/>
          <a:srcRect/>
          <a:stretch>
            <a:fillRect/>
          </a:stretch>
        </p:blipFill>
        <p:spPr bwMode="auto">
          <a:xfrm>
            <a:off x="642910" y="428603"/>
            <a:ext cx="4096269" cy="5786479"/>
          </a:xfrm>
          <a:prstGeom prst="rect">
            <a:avLst/>
          </a:prstGeo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14290"/>
            <a:ext cx="8072494" cy="1631216"/>
          </a:xfrm>
          <a:prstGeom prst="rect">
            <a:avLst/>
          </a:prstGeom>
        </p:spPr>
        <p:txBody>
          <a:bodyPr wrap="square">
            <a:spAutoFit/>
          </a:bodyPr>
          <a:lstStyle/>
          <a:p>
            <a:pPr algn="just" fontAlgn="base"/>
            <a:r>
              <a:rPr lang="es-MX" sz="2000" b="1" dirty="0">
                <a:latin typeface="Century Gothic" pitchFamily="34" charset="0"/>
              </a:rPr>
              <a:t>Por ejemplo</a:t>
            </a:r>
            <a:r>
              <a:rPr lang="es-MX" sz="2000" dirty="0">
                <a:latin typeface="Century Gothic" pitchFamily="34" charset="0"/>
              </a:rPr>
              <a:t>, la cámara puede tener una palanca en una de las paredes, la cual presionará ocasionalmente por su aprendizaje previo y su respuesta innata. Sin embargo, aprenderá que cada vez que presione la palanca recibirá un reforzador positivo, y de este modo la presionará más seguida.</a:t>
            </a:r>
          </a:p>
        </p:txBody>
      </p:sp>
      <p:pic>
        <p:nvPicPr>
          <p:cNvPr id="23554" name="Picture 2" descr="Mentalidad de aprendizaje sin errores - Edogtorial"/>
          <p:cNvPicPr>
            <a:picLocks noChangeAspect="1" noChangeArrowheads="1"/>
          </p:cNvPicPr>
          <p:nvPr/>
        </p:nvPicPr>
        <p:blipFill>
          <a:blip r:embed="rId2"/>
          <a:srcRect/>
          <a:stretch>
            <a:fillRect/>
          </a:stretch>
        </p:blipFill>
        <p:spPr bwMode="auto">
          <a:xfrm>
            <a:off x="928662" y="2143116"/>
            <a:ext cx="7489823" cy="4160363"/>
          </a:xfrm>
          <a:prstGeom prst="rect">
            <a:avLst/>
          </a:prstGeom>
          <a:noFill/>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30198" t="30273" r="20937" b="18945"/>
          <a:stretch>
            <a:fillRect/>
          </a:stretch>
        </p:blipFill>
        <p:spPr bwMode="auto">
          <a:xfrm>
            <a:off x="285720" y="571480"/>
            <a:ext cx="8640892" cy="5500726"/>
          </a:xfrm>
          <a:prstGeom prst="rect">
            <a:avLst/>
          </a:prstGeom>
          <a:noFill/>
          <a:ln w="9525">
            <a:noFill/>
            <a:miter lim="800000"/>
            <a:headEnd/>
            <a:tailEnd/>
          </a:ln>
          <a:effec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solidFill>
                  <a:schemeClr val="tx1"/>
                </a:solidFill>
                <a:latin typeface="Century Gothic" pitchFamily="34" charset="0"/>
              </a:rPr>
              <a:t>¿Qué es la memoria explicita?</a:t>
            </a:r>
            <a:endParaRPr lang="es-MX" b="1" dirty="0">
              <a:solidFill>
                <a:schemeClr val="tx1"/>
              </a:solidFill>
              <a:latin typeface="Century Gothic" pitchFamily="34" charset="0"/>
            </a:endParaRPr>
          </a:p>
        </p:txBody>
      </p:sp>
      <p:sp>
        <p:nvSpPr>
          <p:cNvPr id="3" name="2 Rectángulo"/>
          <p:cNvSpPr/>
          <p:nvPr/>
        </p:nvSpPr>
        <p:spPr>
          <a:xfrm>
            <a:off x="571472" y="2000240"/>
            <a:ext cx="4143404" cy="3785652"/>
          </a:xfrm>
          <a:prstGeom prst="rect">
            <a:avLst/>
          </a:prstGeom>
        </p:spPr>
        <p:txBody>
          <a:bodyPr wrap="square">
            <a:spAutoFit/>
          </a:bodyPr>
          <a:lstStyle/>
          <a:p>
            <a:pPr algn="just"/>
            <a:r>
              <a:rPr lang="es-MX" sz="2000" dirty="0">
                <a:latin typeface="Century Gothic" pitchFamily="34" charset="0"/>
              </a:rPr>
              <a:t>El psicólogo </a:t>
            </a:r>
            <a:r>
              <a:rPr lang="es-MX" sz="2000" dirty="0" err="1">
                <a:latin typeface="Century Gothic" pitchFamily="34" charset="0"/>
              </a:rPr>
              <a:t>Endel</a:t>
            </a:r>
            <a:r>
              <a:rPr lang="es-MX" sz="2000" dirty="0">
                <a:latin typeface="Century Gothic" pitchFamily="34" charset="0"/>
              </a:rPr>
              <a:t> </a:t>
            </a:r>
            <a:r>
              <a:rPr lang="es-MX" sz="2000" dirty="0" err="1">
                <a:latin typeface="Century Gothic" pitchFamily="34" charset="0"/>
              </a:rPr>
              <a:t>Tulving</a:t>
            </a:r>
            <a:r>
              <a:rPr lang="es-MX" sz="2000" dirty="0">
                <a:latin typeface="Century Gothic" pitchFamily="34" charset="0"/>
              </a:rPr>
              <a:t> fue el primero en clasificar la memoria explícita en: </a:t>
            </a:r>
            <a:endParaRPr lang="es-MX" sz="2000" dirty="0" smtClean="0">
              <a:latin typeface="Century Gothic" pitchFamily="34" charset="0"/>
            </a:endParaRPr>
          </a:p>
          <a:p>
            <a:pPr algn="just"/>
            <a:endParaRPr lang="es-MX" sz="2000" b="0" dirty="0" smtClean="0">
              <a:latin typeface="Century Gothic" pitchFamily="34" charset="0"/>
            </a:endParaRPr>
          </a:p>
          <a:p>
            <a:pPr marL="457200" indent="-457200" algn="just">
              <a:buFont typeface="+mj-lt"/>
              <a:buAutoNum type="arabicPeriod"/>
            </a:pPr>
            <a:r>
              <a:rPr lang="es-MX" sz="2000" dirty="0" smtClean="0">
                <a:latin typeface="Century Gothic" pitchFamily="34" charset="0"/>
              </a:rPr>
              <a:t>Episódica </a:t>
            </a:r>
            <a:r>
              <a:rPr lang="es-MX" sz="2000" dirty="0">
                <a:latin typeface="Century Gothic" pitchFamily="34" charset="0"/>
              </a:rPr>
              <a:t>o autobiográfica para los acontecimientos y la experiencia </a:t>
            </a:r>
            <a:r>
              <a:rPr lang="es-MX" sz="2000" dirty="0" smtClean="0">
                <a:latin typeface="Century Gothic" pitchFamily="34" charset="0"/>
              </a:rPr>
              <a:t>personal.</a:t>
            </a:r>
          </a:p>
          <a:p>
            <a:pPr marL="457200" indent="-457200" algn="just">
              <a:buFont typeface="+mj-lt"/>
              <a:buAutoNum type="arabicPeriod"/>
            </a:pPr>
            <a:r>
              <a:rPr lang="es-MX" sz="2000" dirty="0" smtClean="0">
                <a:latin typeface="Century Gothic" pitchFamily="34" charset="0"/>
              </a:rPr>
              <a:t>Semántica </a:t>
            </a:r>
            <a:r>
              <a:rPr lang="es-MX" sz="2000" dirty="0">
                <a:latin typeface="Century Gothic" pitchFamily="34" charset="0"/>
              </a:rPr>
              <a:t>para los hechos, el conocimiento objetivo, el tipo de conocimiento que adquirimos en el colegio y los libros. </a:t>
            </a:r>
            <a:endParaRPr lang="es-MX" sz="2000" b="0" dirty="0" smtClean="0">
              <a:latin typeface="Century Gothic" pitchFamily="34" charset="0"/>
            </a:endParaRPr>
          </a:p>
        </p:txBody>
      </p:sp>
      <p:pic>
        <p:nvPicPr>
          <p:cNvPr id="1026" name="Picture 2" descr="EL MODELO DE TULVING – psicologiamental1"/>
          <p:cNvPicPr>
            <a:picLocks noChangeAspect="1" noChangeArrowheads="1"/>
          </p:cNvPicPr>
          <p:nvPr/>
        </p:nvPicPr>
        <p:blipFill>
          <a:blip r:embed="rId2"/>
          <a:srcRect/>
          <a:stretch>
            <a:fillRect/>
          </a:stretch>
        </p:blipFill>
        <p:spPr bwMode="auto">
          <a:xfrm>
            <a:off x="5643570" y="1857364"/>
            <a:ext cx="3200422" cy="3429024"/>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sz="4000" b="1" dirty="0" smtClean="0">
                <a:solidFill>
                  <a:schemeClr val="tx1"/>
                </a:solidFill>
                <a:latin typeface="Century Gothic" pitchFamily="34" charset="0"/>
              </a:rPr>
              <a:t>Sistema de memoria.</a:t>
            </a:r>
            <a:endParaRPr lang="es-MX" sz="4000" b="1" dirty="0">
              <a:solidFill>
                <a:schemeClr val="tx1"/>
              </a:solidFill>
              <a:latin typeface="Century Gothic" pitchFamily="34" charset="0"/>
            </a:endParaRPr>
          </a:p>
        </p:txBody>
      </p:sp>
      <p:pic>
        <p:nvPicPr>
          <p:cNvPr id="15363" name="Picture 3"/>
          <p:cNvPicPr>
            <a:picLocks noChangeAspect="1" noChangeArrowheads="1"/>
          </p:cNvPicPr>
          <p:nvPr/>
        </p:nvPicPr>
        <p:blipFill>
          <a:blip r:embed="rId2"/>
          <a:srcRect l="14861" t="10937" r="13214" b="14844"/>
          <a:stretch>
            <a:fillRect/>
          </a:stretch>
        </p:blipFill>
        <p:spPr bwMode="auto">
          <a:xfrm>
            <a:off x="1000100" y="1428736"/>
            <a:ext cx="7634440" cy="4429156"/>
          </a:xfrm>
          <a:prstGeom prst="rect">
            <a:avLst/>
          </a:prstGeom>
          <a:noFill/>
          <a:ln w="9525">
            <a:noFill/>
            <a:miter lim="800000"/>
            <a:headEnd/>
            <a:tailEnd/>
          </a:ln>
          <a:effectLst/>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b="1" dirty="0" smtClean="0">
                <a:solidFill>
                  <a:schemeClr val="tx1"/>
                </a:solidFill>
                <a:latin typeface="Century Gothic" pitchFamily="34" charset="0"/>
              </a:rPr>
              <a:t>¿Cómo funciona la memoria explicita?</a:t>
            </a:r>
            <a:endParaRPr lang="es-MX" b="1" dirty="0">
              <a:solidFill>
                <a:schemeClr val="tx1"/>
              </a:solidFill>
              <a:latin typeface="Century Gothic" pitchFamily="34" charset="0"/>
            </a:endParaRPr>
          </a:p>
        </p:txBody>
      </p:sp>
      <p:sp>
        <p:nvSpPr>
          <p:cNvPr id="4" name="3 Rectángulo"/>
          <p:cNvSpPr/>
          <p:nvPr/>
        </p:nvSpPr>
        <p:spPr>
          <a:xfrm>
            <a:off x="1285852" y="2143116"/>
            <a:ext cx="7072362" cy="3785652"/>
          </a:xfrm>
          <a:prstGeom prst="rect">
            <a:avLst/>
          </a:prstGeom>
        </p:spPr>
        <p:txBody>
          <a:bodyPr wrap="square">
            <a:spAutoFit/>
          </a:bodyPr>
          <a:lstStyle/>
          <a:p>
            <a:pPr algn="just"/>
            <a:r>
              <a:rPr lang="es-MX" sz="2000" dirty="0">
                <a:latin typeface="Century Gothic" pitchFamily="34" charset="0"/>
              </a:rPr>
              <a:t>El conocimiento almacenado como memoria explícita se adquiere primero a través del procesamiento en las áreas de asociación </a:t>
            </a:r>
            <a:r>
              <a:rPr lang="es-MX" sz="2000" dirty="0" err="1">
                <a:latin typeface="Century Gothic" pitchFamily="34" charset="0"/>
              </a:rPr>
              <a:t>prefrontal</a:t>
            </a:r>
            <a:r>
              <a:rPr lang="es-MX" sz="2000" dirty="0">
                <a:latin typeface="Century Gothic" pitchFamily="34" charset="0"/>
              </a:rPr>
              <a:t>, límbica, y </a:t>
            </a:r>
            <a:r>
              <a:rPr lang="es-MX" sz="2000" dirty="0" err="1" smtClean="0">
                <a:latin typeface="Century Gothic" pitchFamily="34" charset="0"/>
              </a:rPr>
              <a:t>parieto</a:t>
            </a:r>
            <a:r>
              <a:rPr lang="es-MX" sz="2000" dirty="0" smtClean="0">
                <a:latin typeface="Century Gothic" pitchFamily="34" charset="0"/>
              </a:rPr>
              <a:t> </a:t>
            </a:r>
            <a:r>
              <a:rPr lang="es-MX" sz="2000" dirty="0" err="1" smtClean="0">
                <a:latin typeface="Century Gothic" pitchFamily="34" charset="0"/>
              </a:rPr>
              <a:t>occipitotemporal</a:t>
            </a:r>
            <a:r>
              <a:rPr lang="es-MX" sz="2000" dirty="0" smtClean="0">
                <a:latin typeface="Century Gothic" pitchFamily="34" charset="0"/>
              </a:rPr>
              <a:t> </a:t>
            </a:r>
            <a:r>
              <a:rPr lang="es-MX" sz="2000" dirty="0">
                <a:latin typeface="Century Gothic" pitchFamily="34" charset="0"/>
              </a:rPr>
              <a:t>de la corteza que sintetizan la información visual, auditiva y somática. Desde allí la información se transporta a las cortezas para </a:t>
            </a:r>
            <a:r>
              <a:rPr lang="es-MX" sz="2000" dirty="0" err="1">
                <a:latin typeface="Century Gothic" pitchFamily="34" charset="0"/>
              </a:rPr>
              <a:t>hipocámpicas</a:t>
            </a:r>
            <a:r>
              <a:rPr lang="es-MX" sz="2000" dirty="0">
                <a:latin typeface="Century Gothic" pitchFamily="34" charset="0"/>
              </a:rPr>
              <a:t> y </a:t>
            </a:r>
            <a:r>
              <a:rPr lang="es-MX" sz="2000" dirty="0" err="1">
                <a:latin typeface="Century Gothic" pitchFamily="34" charset="0"/>
              </a:rPr>
              <a:t>perirrinal</a:t>
            </a:r>
            <a:r>
              <a:rPr lang="es-MX" sz="2000" dirty="0">
                <a:latin typeface="Century Gothic" pitchFamily="34" charset="0"/>
              </a:rPr>
              <a:t>, luego a la corteza </a:t>
            </a:r>
            <a:r>
              <a:rPr lang="es-MX" sz="2000" dirty="0" err="1">
                <a:latin typeface="Century Gothic" pitchFamily="34" charset="0"/>
              </a:rPr>
              <a:t>entorrinal</a:t>
            </a:r>
            <a:r>
              <a:rPr lang="es-MX" sz="2000" dirty="0">
                <a:latin typeface="Century Gothic" pitchFamily="34" charset="0"/>
              </a:rPr>
              <a:t>, la circunvolución dentada, del hipocampo, el </a:t>
            </a:r>
            <a:r>
              <a:rPr lang="es-MX" sz="2000" dirty="0" err="1">
                <a:latin typeface="Century Gothic" pitchFamily="34" charset="0"/>
              </a:rPr>
              <a:t>subículo</a:t>
            </a:r>
            <a:r>
              <a:rPr lang="es-MX" sz="2000" dirty="0">
                <a:latin typeface="Century Gothic" pitchFamily="34" charset="0"/>
              </a:rPr>
              <a:t> y finalmente hacia la corteza </a:t>
            </a:r>
            <a:r>
              <a:rPr lang="es-MX" sz="2000" dirty="0" err="1">
                <a:latin typeface="Century Gothic" pitchFamily="34" charset="0"/>
              </a:rPr>
              <a:t>entorrinal</a:t>
            </a:r>
            <a:r>
              <a:rPr lang="es-MX" sz="2000" dirty="0">
                <a:latin typeface="Century Gothic" pitchFamily="34" charset="0"/>
              </a:rPr>
              <a:t>. Desde aquí la información es devuelta hacia las cortezas del </a:t>
            </a:r>
            <a:r>
              <a:rPr lang="es-MX" sz="2000" dirty="0" err="1">
                <a:latin typeface="Century Gothic" pitchFamily="34" charset="0"/>
              </a:rPr>
              <a:t>parahipocampo</a:t>
            </a:r>
            <a:r>
              <a:rPr lang="es-MX" sz="2000" dirty="0">
                <a:latin typeface="Century Gothic" pitchFamily="34" charset="0"/>
              </a:rPr>
              <a:t> y </a:t>
            </a:r>
            <a:r>
              <a:rPr lang="es-MX" sz="2000" dirty="0" err="1">
                <a:latin typeface="Century Gothic" pitchFamily="34" charset="0"/>
              </a:rPr>
              <a:t>perirrinal</a:t>
            </a:r>
            <a:r>
              <a:rPr lang="es-MX" sz="2000" dirty="0">
                <a:latin typeface="Century Gothic" pitchFamily="34" charset="0"/>
              </a:rPr>
              <a:t>, y finalmente de nuevo a las áreas de asociación de la </a:t>
            </a:r>
            <a:r>
              <a:rPr lang="es-MX" sz="2000" dirty="0" err="1">
                <a:latin typeface="Century Gothic" pitchFamily="34" charset="0"/>
              </a:rPr>
              <a:t>neocorteza</a:t>
            </a:r>
            <a:r>
              <a:rPr lang="es-MX" sz="2000" dirty="0" smtClean="0">
                <a:latin typeface="Century Gothic" pitchFamily="34" charset="0"/>
              </a:rPr>
              <a:t>.</a:t>
            </a:r>
            <a:endParaRPr lang="es-MX" sz="2000" b="0" dirty="0" smtClean="0">
              <a:latin typeface="Century Gothic"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a memoria: un recurso fundamental | Escuela con cerebro"/>
          <p:cNvPicPr>
            <a:picLocks noChangeAspect="1" noChangeArrowheads="1"/>
          </p:cNvPicPr>
          <p:nvPr/>
        </p:nvPicPr>
        <p:blipFill>
          <a:blip r:embed="rId2"/>
          <a:srcRect b="47727"/>
          <a:stretch>
            <a:fillRect/>
          </a:stretch>
        </p:blipFill>
        <p:spPr bwMode="auto">
          <a:xfrm>
            <a:off x="760152" y="1857364"/>
            <a:ext cx="7722478" cy="3643338"/>
          </a:xfrm>
          <a:prstGeom prst="rect">
            <a:avLst/>
          </a:prstGeom>
          <a:noFill/>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sz="4000" b="1" dirty="0" smtClean="0">
                <a:solidFill>
                  <a:schemeClr val="tx1"/>
                </a:solidFill>
                <a:latin typeface="Century Gothic" pitchFamily="34" charset="0"/>
              </a:rPr>
              <a:t>¿Qué es la memoria implícita?</a:t>
            </a:r>
            <a:endParaRPr lang="es-MX" sz="4000" b="1" dirty="0">
              <a:solidFill>
                <a:schemeClr val="tx1"/>
              </a:solidFill>
              <a:latin typeface="Century Gothic" pitchFamily="34" charset="0"/>
            </a:endParaRPr>
          </a:p>
        </p:txBody>
      </p:sp>
      <p:sp>
        <p:nvSpPr>
          <p:cNvPr id="4" name="3 Rectángulo"/>
          <p:cNvSpPr/>
          <p:nvPr/>
        </p:nvSpPr>
        <p:spPr>
          <a:xfrm>
            <a:off x="928662" y="1714488"/>
            <a:ext cx="7643866" cy="2246769"/>
          </a:xfrm>
          <a:prstGeom prst="rect">
            <a:avLst/>
          </a:prstGeom>
        </p:spPr>
        <p:txBody>
          <a:bodyPr wrap="square">
            <a:spAutoFit/>
          </a:bodyPr>
          <a:lstStyle/>
          <a:p>
            <a:pPr algn="just"/>
            <a:r>
              <a:rPr lang="es-MX" sz="2000" dirty="0">
                <a:latin typeface="Century Gothic" pitchFamily="34" charset="0"/>
              </a:rPr>
              <a:t>No depende directamente de los procesos conscientes ni su recuerdo requiere la búsqueda consciente de la información. Se construye lentamente, a través de la repetición, y se expresa principalmente en la ejecución, no en las palabras. Ejemplos de la memoria implícita son las capacidades motoras, y el aprendizaje de ciertos procedimientos y reglas</a:t>
            </a:r>
            <a:r>
              <a:rPr lang="es-MX" sz="2000" dirty="0" smtClean="0">
                <a:latin typeface="Century Gothic" pitchFamily="34" charset="0"/>
              </a:rPr>
              <a:t>.</a:t>
            </a:r>
            <a:endParaRPr lang="es-MX" sz="2000" b="0" dirty="0" smtClean="0">
              <a:latin typeface="Century Gothic" pitchFamily="34" charset="0"/>
            </a:endParaRPr>
          </a:p>
        </p:txBody>
      </p:sp>
      <p:pic>
        <p:nvPicPr>
          <p:cNvPr id="18434" name="Picture 2" descr="2. HABILIDADES MOTORAS BASICAS - HABILIDADES MOTORAS"/>
          <p:cNvPicPr>
            <a:picLocks noChangeAspect="1" noChangeArrowheads="1"/>
          </p:cNvPicPr>
          <p:nvPr/>
        </p:nvPicPr>
        <p:blipFill>
          <a:blip r:embed="rId2"/>
          <a:srcRect/>
          <a:stretch>
            <a:fillRect/>
          </a:stretch>
        </p:blipFill>
        <p:spPr bwMode="auto">
          <a:xfrm>
            <a:off x="4214810" y="3786190"/>
            <a:ext cx="3352800" cy="2609851"/>
          </a:xfrm>
          <a:prstGeom prst="rect">
            <a:avLst/>
          </a:prstGeom>
          <a:noFill/>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285728"/>
            <a:ext cx="8215370" cy="1631216"/>
          </a:xfrm>
          <a:prstGeom prst="rect">
            <a:avLst/>
          </a:prstGeom>
        </p:spPr>
        <p:txBody>
          <a:bodyPr wrap="square">
            <a:spAutoFit/>
          </a:bodyPr>
          <a:lstStyle/>
          <a:p>
            <a:pPr algn="just"/>
            <a:r>
              <a:rPr lang="es-MX" sz="2000" dirty="0">
                <a:latin typeface="Century Gothic" pitchFamily="34" charset="0"/>
              </a:rPr>
              <a:t>La memoria implícita puede ser no asociativa y asociativa. En el aprendizaje no asociativo el sujeto aprende sobre las propiedades de un único estímulo. Ejemplos de este tipo de memoria no asociativa son la habituación y la sensibilización, los cuales son los tipos más simples de aprendizaje. </a:t>
            </a:r>
          </a:p>
        </p:txBody>
      </p:sp>
      <p:pic>
        <p:nvPicPr>
          <p:cNvPr id="19458" name="Picture 2" descr="Habituación o sensibilización: formas de educar al perro"/>
          <p:cNvPicPr>
            <a:picLocks noChangeAspect="1" noChangeArrowheads="1"/>
          </p:cNvPicPr>
          <p:nvPr/>
        </p:nvPicPr>
        <p:blipFill>
          <a:blip r:embed="rId2"/>
          <a:srcRect/>
          <a:stretch>
            <a:fillRect/>
          </a:stretch>
        </p:blipFill>
        <p:spPr bwMode="auto">
          <a:xfrm>
            <a:off x="1285852" y="2500306"/>
            <a:ext cx="6357934" cy="3576338"/>
          </a:xfrm>
          <a:prstGeom prst="rect">
            <a:avLst/>
          </a:prstGeo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ipos-de-memoria-en-el-cerebro5 » Mar de Somnis"/>
          <p:cNvPicPr>
            <a:picLocks noChangeAspect="1" noChangeArrowheads="1"/>
          </p:cNvPicPr>
          <p:nvPr/>
        </p:nvPicPr>
        <p:blipFill>
          <a:blip r:embed="rId2"/>
          <a:srcRect l="11123" t="52817" r="14194"/>
          <a:stretch>
            <a:fillRect/>
          </a:stretch>
        </p:blipFill>
        <p:spPr bwMode="auto">
          <a:xfrm>
            <a:off x="833497" y="1142983"/>
            <a:ext cx="7524717" cy="4516449"/>
          </a:xfrm>
          <a:prstGeom prst="rect">
            <a:avLst/>
          </a:prstGeom>
          <a:noFill/>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20" y="428604"/>
            <a:ext cx="8442200" cy="777240"/>
          </a:xfrm>
        </p:spPr>
        <p:txBody>
          <a:bodyPr/>
          <a:lstStyle/>
          <a:p>
            <a:pPr algn="ctr"/>
            <a:r>
              <a:rPr lang="es-MX" sz="2800" b="1" dirty="0" smtClean="0">
                <a:latin typeface="Century Gothic" pitchFamily="34" charset="0"/>
              </a:rPr>
              <a:t>Se pueden apreciar 2 tipos de aprendizaje asociativo.</a:t>
            </a:r>
            <a:endParaRPr lang="es-MX" sz="2800" b="1" dirty="0">
              <a:latin typeface="Century Gothic" pitchFamily="34" charset="0"/>
            </a:endParaRPr>
          </a:p>
        </p:txBody>
      </p:sp>
      <p:sp>
        <p:nvSpPr>
          <p:cNvPr id="4" name="3 Rectángulo"/>
          <p:cNvSpPr/>
          <p:nvPr/>
        </p:nvSpPr>
        <p:spPr>
          <a:xfrm>
            <a:off x="428596" y="1500174"/>
            <a:ext cx="8715404" cy="2862322"/>
          </a:xfrm>
          <a:prstGeom prst="rect">
            <a:avLst/>
          </a:prstGeom>
        </p:spPr>
        <p:txBody>
          <a:bodyPr wrap="square">
            <a:spAutoFit/>
          </a:bodyPr>
          <a:lstStyle/>
          <a:p>
            <a:pPr algn="just">
              <a:buFont typeface="Wingdings" pitchFamily="2" charset="2"/>
              <a:buChar char="q"/>
            </a:pPr>
            <a:r>
              <a:rPr lang="es-MX" sz="2000" b="1" dirty="0">
                <a:latin typeface="Century Gothic" pitchFamily="34" charset="0"/>
              </a:rPr>
              <a:t>Según </a:t>
            </a:r>
            <a:r>
              <a:rPr lang="es-MX" sz="2000" b="1" dirty="0" err="1">
                <a:latin typeface="Century Gothic" pitchFamily="34" charset="0"/>
              </a:rPr>
              <a:t>Pavlov</a:t>
            </a:r>
            <a:r>
              <a:rPr lang="es-MX" sz="2000" b="1" dirty="0">
                <a:latin typeface="Century Gothic" pitchFamily="34" charset="0"/>
              </a:rPr>
              <a:t>:</a:t>
            </a:r>
            <a:r>
              <a:rPr lang="es-MX" sz="2000" dirty="0">
                <a:latin typeface="Century Gothic" pitchFamily="34" charset="0"/>
              </a:rPr>
              <a:t>  Indica que los animales y los hombres aprenden cuando asocian ideas puede ser analizado en su forma más elemental estudiando la asociación de los estímulos. Estableció el condicionamiento clásico, en el que emparejaba un estímulo no condicionado (ENC) seguido de un estímulo condicionado (EC) en reiteradas ocasiones, el cual producía una respuesta refleja o incondicionada, hasta que el EC provocara la misma respuesta refleja, esta vez condicionada. Con la experiencia suficiente, un animal responderá al EC como si estuviera anticipando el ENC.</a:t>
            </a:r>
          </a:p>
        </p:txBody>
      </p:sp>
      <p:pic>
        <p:nvPicPr>
          <p:cNvPr id="21506" name="Picture 2" descr="Iván Pávlov - Wikipedia, la enciclopedia libre"/>
          <p:cNvPicPr>
            <a:picLocks noChangeAspect="1" noChangeArrowheads="1"/>
          </p:cNvPicPr>
          <p:nvPr/>
        </p:nvPicPr>
        <p:blipFill>
          <a:blip r:embed="rId2"/>
          <a:srcRect/>
          <a:stretch>
            <a:fillRect/>
          </a:stretch>
        </p:blipFill>
        <p:spPr bwMode="auto">
          <a:xfrm>
            <a:off x="3357554" y="4357694"/>
            <a:ext cx="2023791" cy="2500306"/>
          </a:xfrm>
          <a:prstGeom prst="rect">
            <a:avLst/>
          </a:prstGeom>
          <a:noFill/>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TotalTime>
  <Words>439</Words>
  <Application>Microsoft Office PowerPoint</Application>
  <PresentationFormat>Presentación en pantalla (4:3)</PresentationFormat>
  <Paragraphs>23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Metro</vt:lpstr>
      <vt:lpstr>Instituto politécnico nacional. “cics-ust” Lic. Psicología.</vt:lpstr>
      <vt:lpstr>¿Qué es la memoria explicita?</vt:lpstr>
      <vt:lpstr>Sistema de memoria.</vt:lpstr>
      <vt:lpstr>¿Cómo funciona la memoria explicita?</vt:lpstr>
      <vt:lpstr>Diapositiva 5</vt:lpstr>
      <vt:lpstr>¿Qué es la memoria implícita?</vt:lpstr>
      <vt:lpstr>Diapositiva 7</vt:lpstr>
      <vt:lpstr>Diapositiva 8</vt:lpstr>
      <vt:lpstr>Se pueden apreciar 2 tipos de aprendizaje asociativo.</vt:lpstr>
      <vt:lpstr>Diapositiva 10</vt:lpstr>
      <vt:lpstr>Diapositiva 11</vt:lpstr>
      <vt:lpstr>Diapositiva 12</vt:lpstr>
      <vt:lpstr>Diapositiva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politécnico nacional. “cics-ust” Lic. Psicología.</dc:title>
  <dc:creator>alondra juarez</dc:creator>
  <cp:lastModifiedBy>alondra juarez</cp:lastModifiedBy>
  <cp:revision>4</cp:revision>
  <dcterms:created xsi:type="dcterms:W3CDTF">2021-07-29T01:14:23Z</dcterms:created>
  <dcterms:modified xsi:type="dcterms:W3CDTF">2021-07-29T01:51:15Z</dcterms:modified>
</cp:coreProperties>
</file>