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14"/>
  </p:normalViewPr>
  <p:slideViewPr>
    <p:cSldViewPr snapToGrid="0" snapToObjects="1">
      <p:cViewPr varScale="1">
        <p:scale>
          <a:sx n="73" d="100"/>
          <a:sy n="73" d="100"/>
        </p:scale>
        <p:origin x="59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F2669D80-6259-5C41-8CC2-24793FEE85E2}" type="datetimeFigureOut">
              <a:rPr lang="es-MX" smtClean="0"/>
              <a:t>06/11/2022</a:t>
            </a:fld>
            <a:endParaRPr lang="es-MX"/>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s-MX"/>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D02876F2-9528-B64C-A1D8-4FCD94701C09}" type="slidenum">
              <a:rPr lang="es-MX" smtClean="0"/>
              <a:t>‹Nº›</a:t>
            </a:fld>
            <a:endParaRPr lang="es-MX"/>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420068759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2669D80-6259-5C41-8CC2-24793FEE85E2}"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02876F2-9528-B64C-A1D8-4FCD94701C09}" type="slidenum">
              <a:rPr lang="es-MX" smtClean="0"/>
              <a:t>‹Nº›</a:t>
            </a:fld>
            <a:endParaRPr lang="es-MX"/>
          </a:p>
        </p:txBody>
      </p:sp>
    </p:spTree>
    <p:extLst>
      <p:ext uri="{BB962C8B-B14F-4D97-AF65-F5344CB8AC3E}">
        <p14:creationId xmlns:p14="http://schemas.microsoft.com/office/powerpoint/2010/main" val="663653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2669D80-6259-5C41-8CC2-24793FEE85E2}"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02876F2-9528-B64C-A1D8-4FCD94701C09}" type="slidenum">
              <a:rPr lang="es-MX" smtClean="0"/>
              <a:t>‹Nº›</a:t>
            </a:fld>
            <a:endParaRPr lang="es-MX"/>
          </a:p>
        </p:txBody>
      </p:sp>
    </p:spTree>
    <p:extLst>
      <p:ext uri="{BB962C8B-B14F-4D97-AF65-F5344CB8AC3E}">
        <p14:creationId xmlns:p14="http://schemas.microsoft.com/office/powerpoint/2010/main" val="503407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2669D80-6259-5C41-8CC2-24793FEE85E2}"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02876F2-9528-B64C-A1D8-4FCD94701C09}" type="slidenum">
              <a:rPr lang="es-MX" smtClean="0"/>
              <a:t>‹Nº›</a:t>
            </a:fld>
            <a:endParaRPr lang="es-MX"/>
          </a:p>
        </p:txBody>
      </p:sp>
    </p:spTree>
    <p:extLst>
      <p:ext uri="{BB962C8B-B14F-4D97-AF65-F5344CB8AC3E}">
        <p14:creationId xmlns:p14="http://schemas.microsoft.com/office/powerpoint/2010/main" val="716671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F2669D80-6259-5C41-8CC2-24793FEE85E2}" type="datetimeFigureOut">
              <a:rPr lang="es-MX" smtClean="0"/>
              <a:t>06/11/2022</a:t>
            </a:fld>
            <a:endParaRPr lang="es-MX"/>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s-MX"/>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D02876F2-9528-B64C-A1D8-4FCD94701C09}" type="slidenum">
              <a:rPr lang="es-MX" smtClean="0"/>
              <a:t>‹Nº›</a:t>
            </a:fld>
            <a:endParaRPr lang="es-MX"/>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57810523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s-ES"/>
              <a:t>Haga clic para modificar el estilo de título del patrón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F2669D80-6259-5C41-8CC2-24793FEE85E2}" type="datetimeFigureOut">
              <a:rPr lang="es-MX" smtClean="0"/>
              <a:t>06/11/2022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02876F2-9528-B64C-A1D8-4FCD94701C09}" type="slidenum">
              <a:rPr lang="es-MX" smtClean="0"/>
              <a:t>‹Nº›</a:t>
            </a:fld>
            <a:endParaRPr lang="es-MX"/>
          </a:p>
        </p:txBody>
      </p:sp>
    </p:spTree>
    <p:extLst>
      <p:ext uri="{BB962C8B-B14F-4D97-AF65-F5344CB8AC3E}">
        <p14:creationId xmlns:p14="http://schemas.microsoft.com/office/powerpoint/2010/main" val="4178675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F2669D80-6259-5C41-8CC2-24793FEE85E2}" type="datetimeFigureOut">
              <a:rPr lang="es-MX" smtClean="0"/>
              <a:t>06/11/2022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D02876F2-9528-B64C-A1D8-4FCD94701C09}" type="slidenum">
              <a:rPr lang="es-MX" smtClean="0"/>
              <a:t>‹Nº›</a:t>
            </a:fld>
            <a:endParaRPr lang="es-MX"/>
          </a:p>
        </p:txBody>
      </p:sp>
    </p:spTree>
    <p:extLst>
      <p:ext uri="{BB962C8B-B14F-4D97-AF65-F5344CB8AC3E}">
        <p14:creationId xmlns:p14="http://schemas.microsoft.com/office/powerpoint/2010/main" val="3431130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F2669D80-6259-5C41-8CC2-24793FEE85E2}" type="datetimeFigureOut">
              <a:rPr lang="es-MX" smtClean="0"/>
              <a:t>06/11/2022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D02876F2-9528-B64C-A1D8-4FCD94701C09}" type="slidenum">
              <a:rPr lang="es-MX" smtClean="0"/>
              <a:t>‹Nº›</a:t>
            </a:fld>
            <a:endParaRPr lang="es-MX"/>
          </a:p>
        </p:txBody>
      </p:sp>
    </p:spTree>
    <p:extLst>
      <p:ext uri="{BB962C8B-B14F-4D97-AF65-F5344CB8AC3E}">
        <p14:creationId xmlns:p14="http://schemas.microsoft.com/office/powerpoint/2010/main" val="3396445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669D80-6259-5C41-8CC2-24793FEE85E2}" type="datetimeFigureOut">
              <a:rPr lang="es-MX" smtClean="0"/>
              <a:t>06/11/2022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D02876F2-9528-B64C-A1D8-4FCD94701C09}" type="slidenum">
              <a:rPr lang="es-MX" smtClean="0"/>
              <a:t>‹Nº›</a:t>
            </a:fld>
            <a:endParaRPr lang="es-MX"/>
          </a:p>
        </p:txBody>
      </p:sp>
    </p:spTree>
    <p:extLst>
      <p:ext uri="{BB962C8B-B14F-4D97-AF65-F5344CB8AC3E}">
        <p14:creationId xmlns:p14="http://schemas.microsoft.com/office/powerpoint/2010/main" val="1074717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2669D80-6259-5C41-8CC2-24793FEE85E2}" type="datetimeFigureOut">
              <a:rPr lang="es-MX" smtClean="0"/>
              <a:t>06/11/2022</a:t>
            </a:fld>
            <a:endParaRPr lang="es-MX"/>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s-MX"/>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D02876F2-9528-B64C-A1D8-4FCD94701C09}" type="slidenum">
              <a:rPr lang="es-MX" smtClean="0"/>
              <a:t>‹Nº›</a:t>
            </a:fld>
            <a:endParaRPr lang="es-MX"/>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30815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2669D80-6259-5C41-8CC2-24793FEE85E2}" type="datetimeFigureOut">
              <a:rPr lang="es-MX" smtClean="0"/>
              <a:t>06/11/2022</a:t>
            </a:fld>
            <a:endParaRPr lang="es-MX"/>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s-MX"/>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D02876F2-9528-B64C-A1D8-4FCD94701C09}" type="slidenum">
              <a:rPr lang="es-MX" smtClean="0"/>
              <a:t>‹Nº›</a:t>
            </a:fld>
            <a:endParaRPr lang="es-MX"/>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67770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F2669D80-6259-5C41-8CC2-24793FEE85E2}" type="datetimeFigureOut">
              <a:rPr lang="es-MX" smtClean="0"/>
              <a:t>06/11/2022</a:t>
            </a:fld>
            <a:endParaRPr lang="es-MX"/>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s-MX"/>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D02876F2-9528-B64C-A1D8-4FCD94701C09}" type="slidenum">
              <a:rPr lang="es-MX" smtClean="0"/>
              <a:t>‹Nº›</a:t>
            </a:fld>
            <a:endParaRPr lang="es-MX"/>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910801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aulavirtual.iberoamericana.edu.co/recursosel/documentos_para-descarga/Principios%20de%20aprendizaje%20y%20conducta%20-%20Domjan%209th.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B222C3-7C0B-08F6-C0E6-036EC615E786}"/>
              </a:ext>
            </a:extLst>
          </p:cNvPr>
          <p:cNvSpPr>
            <a:spLocks noGrp="1"/>
          </p:cNvSpPr>
          <p:nvPr>
            <p:ph type="ctrTitle"/>
          </p:nvPr>
        </p:nvSpPr>
        <p:spPr>
          <a:xfrm>
            <a:off x="1915385" y="2148218"/>
            <a:ext cx="8361229" cy="2098226"/>
          </a:xfrm>
        </p:spPr>
        <p:txBody>
          <a:bodyPr/>
          <a:lstStyle/>
          <a:p>
            <a:r>
              <a:rPr lang="es-MX" dirty="0"/>
              <a:t>MODELOS ASOCIATIVOS</a:t>
            </a:r>
          </a:p>
        </p:txBody>
      </p:sp>
    </p:spTree>
    <p:extLst>
      <p:ext uri="{BB962C8B-B14F-4D97-AF65-F5344CB8AC3E}">
        <p14:creationId xmlns:p14="http://schemas.microsoft.com/office/powerpoint/2010/main" val="2191763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9729B08-7691-CB7F-1217-B89D68EB194F}"/>
              </a:ext>
            </a:extLst>
          </p:cNvPr>
          <p:cNvSpPr>
            <a:spLocks noGrp="1"/>
          </p:cNvSpPr>
          <p:nvPr>
            <p:ph idx="1"/>
          </p:nvPr>
        </p:nvSpPr>
        <p:spPr>
          <a:xfrm>
            <a:off x="1440612" y="1638300"/>
            <a:ext cx="9601200" cy="3581400"/>
          </a:xfrm>
        </p:spPr>
        <p:txBody>
          <a:bodyPr/>
          <a:lstStyle/>
          <a:p>
            <a:r>
              <a:rPr lang="es-MX" dirty="0"/>
              <a:t>BIBLIOGRAFÍA:</a:t>
            </a:r>
          </a:p>
          <a:p>
            <a:pPr marL="0" indent="0">
              <a:buNone/>
            </a:pPr>
            <a:endParaRPr lang="es-MX" dirty="0"/>
          </a:p>
          <a:p>
            <a:pPr marL="0" indent="0">
              <a:buNone/>
            </a:pPr>
            <a:r>
              <a:rPr lang="es-MX"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      </a:t>
            </a:r>
            <a:r>
              <a:rPr lang="es-MX" dirty="0" smtClean="0">
                <a:solidFill>
                  <a:srgbClr val="333333"/>
                </a:solidFill>
                <a:latin typeface="Arial" panose="020B0604020202020204" pitchFamily="34" charset="0"/>
                <a:ea typeface="Times New Roman" panose="02020603050405020304" pitchFamily="18" charset="0"/>
                <a:cs typeface="Times New Roman" panose="02020603050405020304" pitchFamily="18" charset="0"/>
              </a:rPr>
              <a:t>Domjan</a:t>
            </a:r>
            <a:r>
              <a:rPr lang="es-MX"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 M. (2010). </a:t>
            </a:r>
            <a:r>
              <a:rPr lang="es-MX" i="1"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Principios de aprendizaje y conducta</a:t>
            </a:r>
            <a:r>
              <a:rPr lang="es-MX"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 Cengage </a:t>
            </a:r>
            <a:r>
              <a:rPr lang="es-MX" dirty="0" err="1">
                <a:solidFill>
                  <a:srgbClr val="333333"/>
                </a:solidFill>
                <a:latin typeface="Arial" panose="020B0604020202020204" pitchFamily="34" charset="0"/>
                <a:ea typeface="Times New Roman" panose="02020603050405020304" pitchFamily="18" charset="0"/>
                <a:cs typeface="Times New Roman" panose="02020603050405020304" pitchFamily="18" charset="0"/>
              </a:rPr>
              <a:t>Learning</a:t>
            </a:r>
            <a:r>
              <a:rPr lang="es-MX" dirty="0" smtClean="0">
                <a:solidFill>
                  <a:srgbClr val="333333"/>
                </a:solidFill>
                <a:latin typeface="Arial" panose="020B0604020202020204" pitchFamily="34" charset="0"/>
                <a:ea typeface="Times New Roman" panose="02020603050405020304" pitchFamily="18" charset="0"/>
                <a:cs typeface="Times New Roman" panose="02020603050405020304" pitchFamily="18" charset="0"/>
              </a:rPr>
              <a:t>.</a:t>
            </a:r>
          </a:p>
          <a:p>
            <a:pPr marL="0" indent="0">
              <a:buNone/>
            </a:pPr>
            <a:endParaRPr lang="es-MX" dirty="0">
              <a:solidFill>
                <a:srgbClr val="333333"/>
              </a:solidFill>
              <a:latin typeface="Arial" panose="020B0604020202020204" pitchFamily="34" charset="0"/>
              <a:ea typeface="Calibri" panose="020F0502020204030204" pitchFamily="34" charset="0"/>
              <a:cs typeface="Times New Roman" panose="02020603050405020304" pitchFamily="18" charset="0"/>
            </a:endParaRPr>
          </a:p>
          <a:p>
            <a:pPr marL="0" indent="0">
              <a:buNone/>
            </a:pPr>
            <a:r>
              <a:rPr lang="es-MX" dirty="0">
                <a:latin typeface="Calibri" panose="020F0502020204030204" pitchFamily="34" charset="0"/>
                <a:ea typeface="Calibri" panose="020F0502020204030204" pitchFamily="34" charset="0"/>
                <a:cs typeface="Times New Roman" panose="02020603050405020304" pitchFamily="18" charset="0"/>
                <a:hlinkClick r:id="rId2"/>
              </a:rPr>
              <a:t>http://aulavirtual.iberoamericana.edu.co/recursosel/documentos_para-descarga/Principios%20de%20aprendizaje%20y%20conducta%20-%</a:t>
            </a:r>
            <a:r>
              <a:rPr lang="es-MX" dirty="0" smtClean="0">
                <a:latin typeface="Calibri" panose="020F0502020204030204" pitchFamily="34" charset="0"/>
                <a:ea typeface="Calibri" panose="020F0502020204030204" pitchFamily="34" charset="0"/>
                <a:cs typeface="Times New Roman" panose="02020603050405020304" pitchFamily="18" charset="0"/>
                <a:hlinkClick r:id="rId2"/>
              </a:rPr>
              <a:t>20Domjan%209th.pdf</a:t>
            </a:r>
            <a:endParaRPr lang="es-MX" dirty="0" smtClean="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MX"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endParaRPr lang="es-MX" sz="16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MX" dirty="0"/>
          </a:p>
        </p:txBody>
      </p:sp>
    </p:spTree>
    <p:extLst>
      <p:ext uri="{BB962C8B-B14F-4D97-AF65-F5344CB8AC3E}">
        <p14:creationId xmlns:p14="http://schemas.microsoft.com/office/powerpoint/2010/main" val="2574618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AEAEF714-F5A9-9EEE-7615-9D91B1DEE086}"/>
              </a:ext>
            </a:extLst>
          </p:cNvPr>
          <p:cNvSpPr txBox="1"/>
          <p:nvPr/>
        </p:nvSpPr>
        <p:spPr>
          <a:xfrm>
            <a:off x="1937190" y="1620461"/>
            <a:ext cx="9287088" cy="2308324"/>
          </a:xfrm>
          <a:prstGeom prst="rect">
            <a:avLst/>
          </a:prstGeom>
          <a:noFill/>
        </p:spPr>
        <p:txBody>
          <a:bodyPr wrap="square">
            <a:spAutoFit/>
          </a:bodyPr>
          <a:lstStyle/>
          <a:p>
            <a:pPr algn="ctr">
              <a:lnSpc>
                <a:spcPct val="150000"/>
              </a:lnSpc>
            </a:pPr>
            <a:r>
              <a:rPr lang="es-MX" sz="1600" i="0" u="none" strike="noStrike" dirty="0">
                <a:effectLst/>
              </a:rPr>
              <a:t>El Modelo de Rescorla-Wagner fue expuesto en 1969 en una serie de conferencias sobre condicionamiento clásico en Canadá. Se trata de la teoría más influyente del condicionamiento clásico y la que más cantidad de investigación ha generado.</a:t>
            </a:r>
          </a:p>
          <a:p>
            <a:pPr algn="ctr">
              <a:lnSpc>
                <a:spcPct val="150000"/>
              </a:lnSpc>
            </a:pPr>
            <a:r>
              <a:rPr lang="es-MX" sz="1600" i="0" u="none" strike="noStrike" dirty="0">
                <a:effectLst/>
              </a:rPr>
              <a:t>Los autores inicialmente le dieron el nombre de “Variaciones en la efectividad del reforzamiento y del no-reforzamiento”, pero posteriormente fue reconocido como el “Modelo de </a:t>
            </a:r>
            <a:r>
              <a:rPr lang="es-MX" sz="1600" i="0" u="none" strike="noStrike" dirty="0" err="1">
                <a:effectLst/>
              </a:rPr>
              <a:t>Rescorla</a:t>
            </a:r>
            <a:r>
              <a:rPr lang="es-MX" sz="1600" i="0" u="none" strike="noStrike" dirty="0">
                <a:effectLst/>
              </a:rPr>
              <a:t>-Wagner” (</a:t>
            </a:r>
            <a:r>
              <a:rPr lang="es-MX" sz="1600" i="0" u="none" strike="noStrike" dirty="0" smtClean="0">
                <a:effectLst/>
              </a:rPr>
              <a:t>Domjan</a:t>
            </a:r>
            <a:r>
              <a:rPr lang="es-MX" sz="1600" i="0" u="none" strike="noStrike" dirty="0">
                <a:effectLst/>
              </a:rPr>
              <a:t>, 2010).</a:t>
            </a:r>
          </a:p>
        </p:txBody>
      </p:sp>
      <p:pic>
        <p:nvPicPr>
          <p:cNvPr id="1026" name="Picture 2" descr="El modelo de Rescorla y Wagner (1972)">
            <a:extLst>
              <a:ext uri="{FF2B5EF4-FFF2-40B4-BE49-F238E27FC236}">
                <a16:creationId xmlns:a16="http://schemas.microsoft.com/office/drawing/2014/main" id="{5BBE2772-0C3C-16E4-5A64-8C08B11660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6361" y="3972382"/>
            <a:ext cx="2068746" cy="2362200"/>
          </a:xfrm>
          <a:prstGeom prst="rect">
            <a:avLst/>
          </a:prstGeom>
          <a:noFill/>
          <a:extLst>
            <a:ext uri="{909E8E84-426E-40DD-AFC4-6F175D3DCCD1}">
              <a14:hiddenFill xmlns:a14="http://schemas.microsoft.com/office/drawing/2010/main">
                <a:solidFill>
                  <a:srgbClr val="FFFFFF"/>
                </a:solidFill>
              </a14:hiddenFill>
            </a:ext>
          </a:extLst>
        </p:spPr>
      </p:pic>
      <p:sp>
        <p:nvSpPr>
          <p:cNvPr id="5" name="Rectángulo 4"/>
          <p:cNvSpPr/>
          <p:nvPr/>
        </p:nvSpPr>
        <p:spPr>
          <a:xfrm>
            <a:off x="1948183" y="376535"/>
            <a:ext cx="8841523" cy="830997"/>
          </a:xfrm>
          <a:prstGeom prst="rect">
            <a:avLst/>
          </a:prstGeom>
          <a:noFill/>
        </p:spPr>
        <p:txBody>
          <a:bodyPr wrap="none" lIns="91440" tIns="45720" rIns="91440" bIns="45720">
            <a:spAutoFit/>
          </a:bodyPr>
          <a:lstStyle/>
          <a:p>
            <a:pPr algn="ctr"/>
            <a:r>
              <a:rPr lang="es-ES" sz="48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MODELO DE RESCORLA-WAGNER</a:t>
            </a:r>
          </a:p>
        </p:txBody>
      </p:sp>
    </p:spTree>
    <p:extLst>
      <p:ext uri="{BB962C8B-B14F-4D97-AF65-F5344CB8AC3E}">
        <p14:creationId xmlns:p14="http://schemas.microsoft.com/office/powerpoint/2010/main" val="796597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893FD76A-89EF-4E8D-5B00-C283993E42B7}"/>
              </a:ext>
            </a:extLst>
          </p:cNvPr>
          <p:cNvSpPr txBox="1"/>
          <p:nvPr/>
        </p:nvSpPr>
        <p:spPr>
          <a:xfrm>
            <a:off x="1738860" y="551129"/>
            <a:ext cx="9218949" cy="2308324"/>
          </a:xfrm>
          <a:prstGeom prst="rect">
            <a:avLst/>
          </a:prstGeom>
          <a:noFill/>
        </p:spPr>
        <p:txBody>
          <a:bodyPr wrap="square">
            <a:spAutoFit/>
          </a:bodyPr>
          <a:lstStyle/>
          <a:p>
            <a:pPr algn="ctr">
              <a:lnSpc>
                <a:spcPct val="150000"/>
              </a:lnSpc>
            </a:pPr>
            <a:r>
              <a:rPr lang="es-MX" sz="1600" i="0" u="none" strike="noStrike" dirty="0">
                <a:effectLst/>
              </a:rPr>
              <a:t>Para </a:t>
            </a:r>
            <a:r>
              <a:rPr lang="es-MX" sz="1600" i="0" u="none" strike="noStrike" dirty="0" smtClean="0">
                <a:effectLst/>
              </a:rPr>
              <a:t>Domjan </a:t>
            </a:r>
            <a:r>
              <a:rPr lang="es-MX" sz="1600" i="0" u="none" strike="noStrike" dirty="0">
                <a:effectLst/>
              </a:rPr>
              <a:t>(2010), el modelo se basa en el condicionamiento clásico o pavloviano, más allá del aprendizaje asociativo de estímulos contingentes. El objetivo del Modelo de Rescorla-Wagner es predecir y describir los cambios (ensayo por ensayo) de la fuerza asociativa que une un estímulo (o más) condicionado con el estímulo incondicionado.</a:t>
            </a:r>
          </a:p>
          <a:p>
            <a:pPr algn="ctr">
              <a:lnSpc>
                <a:spcPct val="150000"/>
              </a:lnSpc>
            </a:pPr>
            <a:r>
              <a:rPr lang="es-MX" sz="1600" i="0" u="none" strike="noStrike" dirty="0">
                <a:effectLst/>
              </a:rPr>
              <a:t>La idea central del modelo es la competencia que se da entre varios estímulos por asociarse al estímulo incondicionado. </a:t>
            </a:r>
          </a:p>
        </p:txBody>
      </p:sp>
      <p:pic>
        <p:nvPicPr>
          <p:cNvPr id="2050" name="Picture 2" descr="El modelo de Rescorla-Wagner | Fernando Blanco, PhD">
            <a:extLst>
              <a:ext uri="{FF2B5EF4-FFF2-40B4-BE49-F238E27FC236}">
                <a16:creationId xmlns:a16="http://schemas.microsoft.com/office/drawing/2014/main" id="{9CF8EA41-ADD4-DC09-CA7B-3430EB7FEC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39707" y="3012967"/>
            <a:ext cx="5817253" cy="34433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962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0A532811-F911-75A2-2D7D-E75070D138E7}"/>
              </a:ext>
            </a:extLst>
          </p:cNvPr>
          <p:cNvSpPr txBox="1"/>
          <p:nvPr/>
        </p:nvSpPr>
        <p:spPr>
          <a:xfrm>
            <a:off x="1543987" y="1008800"/>
            <a:ext cx="9668656" cy="3831818"/>
          </a:xfrm>
          <a:prstGeom prst="rect">
            <a:avLst/>
          </a:prstGeom>
          <a:noFill/>
        </p:spPr>
        <p:txBody>
          <a:bodyPr wrap="square">
            <a:spAutoFit/>
          </a:bodyPr>
          <a:lstStyle/>
          <a:p>
            <a:pPr algn="just">
              <a:lnSpc>
                <a:spcPct val="150000"/>
              </a:lnSpc>
            </a:pPr>
            <a:endParaRPr lang="es-MX" i="0" u="none" strike="noStrike" dirty="0">
              <a:effectLst/>
              <a:latin typeface="Source Sans Pro" panose="020B0503030403020204" pitchFamily="34" charset="0"/>
            </a:endParaRPr>
          </a:p>
          <a:p>
            <a:pPr algn="ctr">
              <a:lnSpc>
                <a:spcPct val="150000"/>
              </a:lnSpc>
            </a:pPr>
            <a:r>
              <a:rPr lang="es-MX" sz="1600" i="0" u="none" strike="noStrike" dirty="0">
                <a:effectLst/>
              </a:rPr>
              <a:t>En el modelo se plantea el condicionamiento como una variación en la </a:t>
            </a:r>
            <a:r>
              <a:rPr lang="es-MX" sz="1600" b="1" i="1" u="none" strike="noStrike" dirty="0">
                <a:effectLst/>
              </a:rPr>
              <a:t>fuerza asociativa </a:t>
            </a:r>
            <a:r>
              <a:rPr lang="es-MX" sz="1600" i="0" u="none" strike="noStrike" dirty="0">
                <a:effectLst/>
              </a:rPr>
              <a:t>que relaciona estímulos condicionados con incondicionados, los parámetros esenciales son sus respectivas intensidades o su “saliencia” (concepto central del modelo</a:t>
            </a:r>
            <a:r>
              <a:rPr lang="es-MX" sz="1600" dirty="0"/>
              <a:t>). (</a:t>
            </a:r>
            <a:r>
              <a:rPr lang="es-MX" sz="1600" dirty="0" smtClean="0"/>
              <a:t>Domjan</a:t>
            </a:r>
            <a:r>
              <a:rPr lang="es-MX" sz="1600" dirty="0"/>
              <a:t>, 2010)</a:t>
            </a:r>
            <a:endParaRPr lang="es-MX" sz="1600" i="0" u="none" strike="noStrike" dirty="0">
              <a:effectLst/>
            </a:endParaRPr>
          </a:p>
          <a:p>
            <a:pPr algn="ctr">
              <a:lnSpc>
                <a:spcPct val="150000"/>
              </a:lnSpc>
            </a:pPr>
            <a:endParaRPr lang="es-MX" sz="1600" i="0" u="none" strike="noStrike" dirty="0">
              <a:effectLst/>
            </a:endParaRPr>
          </a:p>
          <a:p>
            <a:pPr algn="ctr">
              <a:lnSpc>
                <a:spcPct val="150000"/>
              </a:lnSpc>
            </a:pPr>
            <a:r>
              <a:rPr lang="es-MX" sz="1600" i="0" u="none" strike="noStrike" dirty="0">
                <a:effectLst/>
              </a:rPr>
              <a:t>Esta fuerza asociativa es una variable interviniente o intermediaria, que integra estímulos y respuestas. Se infiere matemáticamente a través de la medición de la respuesta condicionada.</a:t>
            </a:r>
          </a:p>
          <a:p>
            <a:pPr algn="ctr">
              <a:lnSpc>
                <a:spcPct val="150000"/>
              </a:lnSpc>
            </a:pPr>
            <a:r>
              <a:rPr lang="es-MX" sz="1600" i="0" u="none" strike="noStrike" dirty="0">
                <a:effectLst/>
              </a:rPr>
              <a:t>Por otro lado, la fuerza asociativa es limitada (valores de 0 a 100). Una vez que un EI deja de ser sorprendente porque ya lo predice un EC con un 100% de seguridad (fuerza asociativa de 100), ya no hay necesidad de seguir aprendiendo, ni siquiera para predecirlo con otro EC.</a:t>
            </a:r>
          </a:p>
        </p:txBody>
      </p:sp>
      <p:pic>
        <p:nvPicPr>
          <p:cNvPr id="3076" name="Picture 4" descr="El modelo de Rescorla-Wagner | Fernando Blanco, PhD">
            <a:extLst>
              <a:ext uri="{FF2B5EF4-FFF2-40B4-BE49-F238E27FC236}">
                <a16:creationId xmlns:a16="http://schemas.microsoft.com/office/drawing/2014/main" id="{D3368A2E-9041-4844-FF37-6690EC0321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40939" y="4945121"/>
            <a:ext cx="2666594" cy="1692625"/>
          </a:xfrm>
          <a:prstGeom prst="rect">
            <a:avLst/>
          </a:prstGeom>
          <a:extLst>
            <a:ext uri="{909E8E84-426E-40DD-AFC4-6F175D3DCCD1}">
              <a14:hiddenFill xmlns:a14="http://schemas.microsoft.com/office/drawing/2010/main">
                <a:solidFill>
                  <a:srgbClr val="FFFFFF"/>
                </a:solidFill>
              </a14:hiddenFill>
            </a:ext>
          </a:extLst>
        </p:spPr>
      </p:pic>
      <p:sp>
        <p:nvSpPr>
          <p:cNvPr id="2" name="Rectángulo 1"/>
          <p:cNvSpPr/>
          <p:nvPr/>
        </p:nvSpPr>
        <p:spPr>
          <a:xfrm>
            <a:off x="3378872" y="445807"/>
            <a:ext cx="5998886" cy="923330"/>
          </a:xfrm>
          <a:prstGeom prst="rect">
            <a:avLst/>
          </a:prstGeom>
          <a:noFill/>
        </p:spPr>
        <p:txBody>
          <a:bodyPr wrap="none" lIns="91440" tIns="45720" rIns="91440" bIns="45720">
            <a:spAutoFit/>
          </a:bodyPr>
          <a:lstStyle/>
          <a:p>
            <a:pPr algn="ctr"/>
            <a:r>
              <a:rPr lang="es-ES"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FUERZA ASOCIATIVA</a:t>
            </a:r>
          </a:p>
        </p:txBody>
      </p:sp>
    </p:spTree>
    <p:extLst>
      <p:ext uri="{BB962C8B-B14F-4D97-AF65-F5344CB8AC3E}">
        <p14:creationId xmlns:p14="http://schemas.microsoft.com/office/powerpoint/2010/main" val="1549587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E0579329-4E0C-FD1E-ADF3-A1DECA802BE3}"/>
              </a:ext>
            </a:extLst>
          </p:cNvPr>
          <p:cNvSpPr txBox="1"/>
          <p:nvPr/>
        </p:nvSpPr>
        <p:spPr>
          <a:xfrm>
            <a:off x="1696321" y="1380049"/>
            <a:ext cx="9872933" cy="3139321"/>
          </a:xfrm>
          <a:prstGeom prst="rect">
            <a:avLst/>
          </a:prstGeom>
          <a:noFill/>
        </p:spPr>
        <p:txBody>
          <a:bodyPr wrap="square">
            <a:spAutoFit/>
          </a:bodyPr>
          <a:lstStyle/>
          <a:p>
            <a:pPr algn="just">
              <a:lnSpc>
                <a:spcPct val="150000"/>
              </a:lnSpc>
            </a:pPr>
            <a:endParaRPr lang="es-MX" b="1" i="0" u="none" strike="noStrike" dirty="0">
              <a:solidFill>
                <a:srgbClr val="3A3648"/>
              </a:solidFill>
              <a:effectLst/>
              <a:latin typeface="Source Sans Pro" panose="020B0503030403020204" pitchFamily="34" charset="0"/>
            </a:endParaRPr>
          </a:p>
          <a:p>
            <a:pPr algn="just">
              <a:lnSpc>
                <a:spcPct val="150000"/>
              </a:lnSpc>
            </a:pPr>
            <a:endParaRPr lang="es-MX" i="0" u="none" strike="noStrike" dirty="0">
              <a:solidFill>
                <a:srgbClr val="3A3648"/>
              </a:solidFill>
              <a:effectLst/>
              <a:latin typeface="Source Sans Pro" panose="020B0503030403020204" pitchFamily="34" charset="0"/>
            </a:endParaRPr>
          </a:p>
          <a:p>
            <a:pPr algn="ctr">
              <a:lnSpc>
                <a:spcPct val="150000"/>
              </a:lnSpc>
            </a:pPr>
            <a:r>
              <a:rPr lang="es-MX" sz="1600" i="0" u="none" strike="noStrike" dirty="0">
                <a:effectLst/>
              </a:rPr>
              <a:t>Para </a:t>
            </a:r>
            <a:r>
              <a:rPr lang="es-MX" sz="1600" i="0" u="none" strike="noStrike" dirty="0" smtClean="0">
                <a:effectLst/>
              </a:rPr>
              <a:t>Domjan </a:t>
            </a:r>
            <a:r>
              <a:rPr lang="es-MX" sz="1600" i="0" u="none" strike="noStrike" dirty="0">
                <a:effectLst/>
              </a:rPr>
              <a:t>(2010),  el modelo producirá condicionamiento o aprendizaje cuando el estímulo incondicionado (EI) sea inesperado (sorpresividad del EI). Es decir, el animal aprende sobre un EC cuando el EI es inesperado.</a:t>
            </a:r>
          </a:p>
          <a:p>
            <a:pPr algn="ctr">
              <a:lnSpc>
                <a:spcPct val="150000"/>
              </a:lnSpc>
            </a:pPr>
            <a:r>
              <a:rPr lang="es-MX" sz="1600" i="0" u="none" strike="noStrike" dirty="0">
                <a:effectLst/>
              </a:rPr>
              <a:t>De esta forma, si el EI es sorprendente, el animal se fijará en los estímulos condicionados que lo preceden, es decir, aprenderá para poder predecir mejor en un futuro que el EI se aproxima, a partir de los EC. Según Rescorla y Wagner, este aprendizaje es una capacidad tremendamente útil para la supervivencia en los animales.</a:t>
            </a:r>
          </a:p>
          <a:p>
            <a:pPr algn="ctr">
              <a:lnSpc>
                <a:spcPct val="150000"/>
              </a:lnSpc>
            </a:pPr>
            <a:r>
              <a:rPr lang="es-MX" sz="1600" i="0" u="none" strike="noStrike" dirty="0">
                <a:effectLst/>
              </a:rPr>
              <a:t>En cambio, si el EI no es inesperado (no causa sorpresa), no será posible seguir aprendiendo.</a:t>
            </a:r>
          </a:p>
        </p:txBody>
      </p:sp>
      <p:sp>
        <p:nvSpPr>
          <p:cNvPr id="6" name="AutoShape 2">
            <a:extLst>
              <a:ext uri="{FF2B5EF4-FFF2-40B4-BE49-F238E27FC236}">
                <a16:creationId xmlns:a16="http://schemas.microsoft.com/office/drawing/2014/main" id="{D23BD73B-C69C-FDC3-41D1-90197CA4DF0E}"/>
              </a:ext>
            </a:extLst>
          </p:cNvPr>
          <p:cNvSpPr>
            <a:spLocks noChangeAspect="1" noChangeArrowheads="1"/>
          </p:cNvSpPr>
          <p:nvPr/>
        </p:nvSpPr>
        <p:spPr bwMode="auto">
          <a:xfrm>
            <a:off x="4035725" y="4298239"/>
            <a:ext cx="3810000" cy="21463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4102" name="Picture 6" descr="El modelo de Rescorla-Wagner | Fernando Blanco, PhD">
            <a:extLst>
              <a:ext uri="{FF2B5EF4-FFF2-40B4-BE49-F238E27FC236}">
                <a16:creationId xmlns:a16="http://schemas.microsoft.com/office/drawing/2014/main" id="{B2595723-099E-E789-C94D-0EE243191C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67632" y="4704501"/>
            <a:ext cx="4083762" cy="1740038"/>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2860432" y="487748"/>
            <a:ext cx="7098162" cy="1323439"/>
          </a:xfrm>
          <a:prstGeom prst="rect">
            <a:avLst/>
          </a:prstGeom>
          <a:noFill/>
        </p:spPr>
        <p:txBody>
          <a:bodyPr wrap="none" lIns="91440" tIns="45720" rIns="91440" bIns="45720">
            <a:spAutoFit/>
          </a:bodyPr>
          <a:lstStyle/>
          <a:p>
            <a:pPr algn="ctr"/>
            <a:r>
              <a:rPr lang="es-ES" sz="40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SORPRESIVIDAD DEL ESTÍMULO</a:t>
            </a:r>
          </a:p>
          <a:p>
            <a:pPr algn="ctr"/>
            <a:r>
              <a:rPr lang="es-ES" sz="4000"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INCONDICIONADO</a:t>
            </a:r>
            <a:endParaRPr lang="es-ES" sz="40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Tree>
    <p:extLst>
      <p:ext uri="{BB962C8B-B14F-4D97-AF65-F5344CB8AC3E}">
        <p14:creationId xmlns:p14="http://schemas.microsoft.com/office/powerpoint/2010/main" val="2391244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962A1424-ECC5-49C7-0028-712B03DE966A}"/>
              </a:ext>
            </a:extLst>
          </p:cNvPr>
          <p:cNvSpPr txBox="1"/>
          <p:nvPr/>
        </p:nvSpPr>
        <p:spPr>
          <a:xfrm>
            <a:off x="1329193" y="590821"/>
            <a:ext cx="10518818" cy="3093154"/>
          </a:xfrm>
          <a:prstGeom prst="rect">
            <a:avLst/>
          </a:prstGeom>
          <a:noFill/>
        </p:spPr>
        <p:txBody>
          <a:bodyPr wrap="square">
            <a:spAutoFit/>
          </a:bodyPr>
          <a:lstStyle/>
          <a:p>
            <a:pPr algn="just">
              <a:lnSpc>
                <a:spcPct val="150000"/>
              </a:lnSpc>
            </a:pPr>
            <a:endParaRPr lang="es-MX" b="1" i="0" u="none" strike="noStrike" dirty="0">
              <a:effectLst/>
              <a:latin typeface="Source Sans Pro" panose="020B0503030403020204" pitchFamily="34" charset="0"/>
            </a:endParaRPr>
          </a:p>
          <a:p>
            <a:pPr algn="ctr">
              <a:lnSpc>
                <a:spcPct val="150000"/>
              </a:lnSpc>
            </a:pPr>
            <a:endParaRPr lang="es-MX" sz="1600" i="0" u="none" strike="noStrike" dirty="0">
              <a:effectLst/>
            </a:endParaRPr>
          </a:p>
          <a:p>
            <a:pPr algn="ctr">
              <a:lnSpc>
                <a:spcPct val="150000"/>
              </a:lnSpc>
            </a:pPr>
            <a:r>
              <a:rPr lang="es-MX" sz="1600" dirty="0"/>
              <a:t>E</a:t>
            </a:r>
            <a:r>
              <a:rPr lang="es-MX" sz="1600" i="0" u="none" strike="noStrike" dirty="0">
                <a:effectLst/>
              </a:rPr>
              <a:t>l condicionamiento clásico se produce a consecuencia de las variaciones cuantitativas en la fuerza asociativa entre estímulos condicionados (ECs) e incondicionados (EIs).</a:t>
            </a:r>
          </a:p>
          <a:p>
            <a:pPr algn="ctr">
              <a:lnSpc>
                <a:spcPct val="150000"/>
              </a:lnSpc>
            </a:pPr>
            <a:r>
              <a:rPr lang="es-MX" sz="1600" i="0" u="none" strike="noStrike" dirty="0">
                <a:effectLst/>
              </a:rPr>
              <a:t>Las variaciones dependen de una discrepancia positiva o negativa entre la fuerza asociativa que tiene el organismo en un momento dado y la verdadera asociación que se presenta en el ambiente entre los ECs y los EIs.</a:t>
            </a:r>
          </a:p>
          <a:p>
            <a:pPr algn="ctr">
              <a:lnSpc>
                <a:spcPct val="150000"/>
              </a:lnSpc>
            </a:pPr>
            <a:r>
              <a:rPr lang="es-MX" sz="1600" i="0" u="none" strike="noStrike" dirty="0">
                <a:effectLst/>
              </a:rPr>
              <a:t>Estas variaciones consisten en cambios que cuanto mayores sean, mayor condicionamiento o aprendizaje producirán.</a:t>
            </a:r>
          </a:p>
          <a:p>
            <a:pPr algn="ctr">
              <a:lnSpc>
                <a:spcPct val="150000"/>
              </a:lnSpc>
            </a:pPr>
            <a:r>
              <a:rPr lang="es-MX" sz="1600" dirty="0"/>
              <a:t>(</a:t>
            </a:r>
            <a:r>
              <a:rPr lang="es-MX" sz="1600" dirty="0" smtClean="0"/>
              <a:t>Domjan</a:t>
            </a:r>
            <a:r>
              <a:rPr lang="es-MX" sz="1600" dirty="0"/>
              <a:t>, 2010).</a:t>
            </a:r>
            <a:endParaRPr lang="es-MX" sz="1600" i="0" u="none" strike="noStrike" dirty="0">
              <a:effectLst/>
            </a:endParaRPr>
          </a:p>
        </p:txBody>
      </p:sp>
      <p:pic>
        <p:nvPicPr>
          <p:cNvPr id="5122" name="Picture 2" descr="El modelo de Rescorla-Wagner | Fernando Blanco, PhD">
            <a:extLst>
              <a:ext uri="{FF2B5EF4-FFF2-40B4-BE49-F238E27FC236}">
                <a16:creationId xmlns:a16="http://schemas.microsoft.com/office/drawing/2014/main" id="{591F8042-C860-F649-013E-4BA40BD039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42248" y="4153034"/>
            <a:ext cx="4334534" cy="2222484"/>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580822" y="583427"/>
            <a:ext cx="9657387" cy="769441"/>
          </a:xfrm>
          <a:prstGeom prst="rect">
            <a:avLst/>
          </a:prstGeom>
          <a:noFill/>
        </p:spPr>
        <p:txBody>
          <a:bodyPr wrap="none" lIns="91440" tIns="45720" rIns="91440" bIns="45720">
            <a:spAutoFit/>
          </a:bodyPr>
          <a:lstStyle/>
          <a:p>
            <a:pPr algn="ctr"/>
            <a:r>
              <a:rPr lang="es-ES" sz="4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¿CÓMO SE PRODUCE EL APRENDIZAJE?</a:t>
            </a:r>
          </a:p>
        </p:txBody>
      </p:sp>
    </p:spTree>
    <p:extLst>
      <p:ext uri="{BB962C8B-B14F-4D97-AF65-F5344CB8AC3E}">
        <p14:creationId xmlns:p14="http://schemas.microsoft.com/office/powerpoint/2010/main" val="3067875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0A5B25-3C43-6844-1D36-97A7BA645162}"/>
              </a:ext>
            </a:extLst>
          </p:cNvPr>
          <p:cNvSpPr>
            <a:spLocks noGrp="1"/>
          </p:cNvSpPr>
          <p:nvPr>
            <p:ph type="title"/>
          </p:nvPr>
        </p:nvSpPr>
        <p:spPr>
          <a:xfrm>
            <a:off x="1768415" y="668547"/>
            <a:ext cx="9601200" cy="918713"/>
          </a:xfrm>
          <a:solidFill>
            <a:srgbClr val="7030A0"/>
          </a:solidFill>
        </p:spPr>
        <p:txBody>
          <a:bodyPr/>
          <a:lstStyle/>
          <a:p>
            <a:pPr algn="ctr"/>
            <a:r>
              <a:rPr lang="es-MX" dirty="0">
                <a:solidFill>
                  <a:schemeClr val="bg1"/>
                </a:solidFill>
              </a:rPr>
              <a:t>MODELO DE INTERFERENCIA </a:t>
            </a:r>
          </a:p>
        </p:txBody>
      </p:sp>
      <p:sp>
        <p:nvSpPr>
          <p:cNvPr id="5" name="CuadroTexto 4">
            <a:extLst>
              <a:ext uri="{FF2B5EF4-FFF2-40B4-BE49-F238E27FC236}">
                <a16:creationId xmlns:a16="http://schemas.microsoft.com/office/drawing/2014/main" id="{C054E88F-246D-21B5-1080-134A394270F8}"/>
              </a:ext>
            </a:extLst>
          </p:cNvPr>
          <p:cNvSpPr txBox="1"/>
          <p:nvPr/>
        </p:nvSpPr>
        <p:spPr>
          <a:xfrm>
            <a:off x="1974530" y="1791936"/>
            <a:ext cx="9188969" cy="2308324"/>
          </a:xfrm>
          <a:prstGeom prst="rect">
            <a:avLst/>
          </a:prstGeom>
          <a:noFill/>
        </p:spPr>
        <p:txBody>
          <a:bodyPr wrap="square">
            <a:spAutoFit/>
          </a:bodyPr>
          <a:lstStyle/>
          <a:p>
            <a:pPr algn="ctr">
              <a:lnSpc>
                <a:spcPct val="150000"/>
              </a:lnSpc>
            </a:pPr>
            <a:r>
              <a:rPr lang="es-MX" sz="1600" dirty="0">
                <a:effectLst/>
              </a:rPr>
              <a:t>Ni el modelo de Rescorla y Wagner ni los modelos de modificacion del EC fueron diseñados para explicar los efectos del tiempo en el condicionamiento. No obstante, el tiempo es un factor de evidente relevancia. Una variable temporal importante es el intervalo EC-EI. En muchas situaciones de aprendizaje, la respuesta condicionada se relaciona inversamente con el intervalo EC-EI o con la duración del EC. Más allá de cierto punto optimo, los procedimientos con intervalos EC-EI más largos producen menos respuesta.</a:t>
            </a:r>
          </a:p>
        </p:txBody>
      </p:sp>
      <p:pic>
        <p:nvPicPr>
          <p:cNvPr id="6146" name="Picture 2" descr="La teoría asociativa de la interferencia: estudiando el olvido">
            <a:extLst>
              <a:ext uri="{FF2B5EF4-FFF2-40B4-BE49-F238E27FC236}">
                <a16:creationId xmlns:a16="http://schemas.microsoft.com/office/drawing/2014/main" id="{F9E6B85E-5C75-B36F-60D7-D39D4E066B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64015" y="4357679"/>
            <a:ext cx="3810000" cy="2146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5329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89B8592F-CB70-BAAA-E213-32AA64BAE713}"/>
              </a:ext>
            </a:extLst>
          </p:cNvPr>
          <p:cNvSpPr txBox="1"/>
          <p:nvPr/>
        </p:nvSpPr>
        <p:spPr>
          <a:xfrm>
            <a:off x="1552754" y="1316112"/>
            <a:ext cx="9540815" cy="1938992"/>
          </a:xfrm>
          <a:prstGeom prst="rect">
            <a:avLst/>
          </a:prstGeom>
          <a:noFill/>
        </p:spPr>
        <p:txBody>
          <a:bodyPr wrap="square">
            <a:spAutoFit/>
          </a:bodyPr>
          <a:lstStyle/>
          <a:p>
            <a:pPr algn="ctr">
              <a:lnSpc>
                <a:spcPct val="150000"/>
              </a:lnSpc>
            </a:pPr>
            <a:r>
              <a:rPr lang="es-MX" sz="1600" dirty="0"/>
              <a:t>La hipótesis de la codificación temporal plantea que los participantes aprenden cuándo ocurre el EI en relación con el EC, y que utilizan esta información en el bloqueo, el condicionamiento de segundo orden y en otros paradigmas en que lo que se aprende en una fase del entrenamiento influye en lo que se aprende en una fase posterior. Varios estudios han confirmado predicciones interesantes de la hipótesis de codificación temporal (</a:t>
            </a:r>
            <a:r>
              <a:rPr lang="es-MX" sz="1600" dirty="0" smtClean="0"/>
              <a:t>Domjan</a:t>
            </a:r>
            <a:r>
              <a:rPr lang="es-MX" sz="1600" dirty="0"/>
              <a:t>, 2010).</a:t>
            </a:r>
          </a:p>
        </p:txBody>
      </p:sp>
      <p:pic>
        <p:nvPicPr>
          <p:cNvPr id="8194" name="Picture 2" descr="LA TEORÍA ASOCIATIVA DE LA INTERFERENCIA: ESTUDIANDO EL OLVIDO – Psicología  en Oaxaca">
            <a:extLst>
              <a:ext uri="{FF2B5EF4-FFF2-40B4-BE49-F238E27FC236}">
                <a16:creationId xmlns:a16="http://schemas.microsoft.com/office/drawing/2014/main" id="{658B8EA5-F544-B6B4-7214-0924D5A0D5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6912" y="3841811"/>
            <a:ext cx="3797300" cy="2146300"/>
          </a:xfrm>
          <a:prstGeom prst="rect">
            <a:avLst/>
          </a:prstGeom>
          <a:noFill/>
          <a:extLst>
            <a:ext uri="{909E8E84-426E-40DD-AFC4-6F175D3DCCD1}">
              <a14:hiddenFill xmlns:a14="http://schemas.microsoft.com/office/drawing/2010/main">
                <a:solidFill>
                  <a:srgbClr val="FFFFFF"/>
                </a:solidFill>
              </a14:hiddenFill>
            </a:ext>
          </a:extLst>
        </p:spPr>
      </p:pic>
      <p:sp>
        <p:nvSpPr>
          <p:cNvPr id="3" name="Rectángulo 2"/>
          <p:cNvSpPr/>
          <p:nvPr/>
        </p:nvSpPr>
        <p:spPr>
          <a:xfrm>
            <a:off x="2418602" y="281122"/>
            <a:ext cx="8355557" cy="646331"/>
          </a:xfrm>
          <a:prstGeom prst="rect">
            <a:avLst/>
          </a:prstGeom>
        </p:spPr>
        <p:txBody>
          <a:bodyPr wrap="none">
            <a:spAutoFit/>
          </a:bodyPr>
          <a:lstStyle/>
          <a:p>
            <a:pPr algn="ctr"/>
            <a:r>
              <a:rPr lang="es-ES" sz="36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MODELO DE LA CODIFICACIÓN TEMPORAL</a:t>
            </a:r>
          </a:p>
        </p:txBody>
      </p:sp>
    </p:spTree>
    <p:extLst>
      <p:ext uri="{BB962C8B-B14F-4D97-AF65-F5344CB8AC3E}">
        <p14:creationId xmlns:p14="http://schemas.microsoft.com/office/powerpoint/2010/main" val="1273668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LA TEORÍA ASOCIATIVA DE LA INTERFERENCIA: ESTUDIANDO EL OLVIDO – Psicología  en Oaxaca">
            <a:extLst>
              <a:ext uri="{FF2B5EF4-FFF2-40B4-BE49-F238E27FC236}">
                <a16:creationId xmlns:a16="http://schemas.microsoft.com/office/drawing/2014/main" id="{BA1537A5-E48F-139C-882D-753349A6D154}"/>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1143000" y="177272"/>
            <a:ext cx="10839092" cy="6503455"/>
          </a:xfrm>
          <a:prstGeom prst="rect">
            <a:avLst/>
          </a:prstGeom>
          <a:noFill/>
          <a:extLst>
            <a:ext uri="{909E8E84-426E-40DD-AFC4-6F175D3DCCD1}">
              <a14:hiddenFill xmlns:a14="http://schemas.microsoft.com/office/drawing/2010/main">
                <a:solidFill>
                  <a:srgbClr val="FFFFFF"/>
                </a:solidFill>
              </a14:hiddenFill>
            </a:ext>
          </a:extLst>
        </p:spPr>
      </p:pic>
      <p:sp>
        <p:nvSpPr>
          <p:cNvPr id="7" name="CuadroTexto 6">
            <a:extLst>
              <a:ext uri="{FF2B5EF4-FFF2-40B4-BE49-F238E27FC236}">
                <a16:creationId xmlns:a16="http://schemas.microsoft.com/office/drawing/2014/main" id="{7B9A12A2-FCA2-3CC3-12C4-C4FB0EB5F701}"/>
              </a:ext>
            </a:extLst>
          </p:cNvPr>
          <p:cNvSpPr txBox="1"/>
          <p:nvPr/>
        </p:nvSpPr>
        <p:spPr>
          <a:xfrm>
            <a:off x="2046803" y="1546854"/>
            <a:ext cx="9031486" cy="2677656"/>
          </a:xfrm>
          <a:prstGeom prst="rect">
            <a:avLst/>
          </a:prstGeom>
          <a:noFill/>
        </p:spPr>
        <p:txBody>
          <a:bodyPr wrap="square">
            <a:spAutoFit/>
          </a:bodyPr>
          <a:lstStyle>
            <a:defPPr>
              <a:defRPr lang="en-US"/>
            </a:defPPr>
            <a:lvl1pPr algn="ctr">
              <a:lnSpc>
                <a:spcPct val="150000"/>
              </a:lnSpc>
              <a:defRPr sz="1600"/>
            </a:lvl1pPr>
          </a:lstStyle>
          <a:p>
            <a:r>
              <a:rPr lang="es-MX" dirty="0"/>
              <a:t>Otra variable temporal importante es el intervalo entre ensayos sucesivos, donde generalmente se observan más respuestas condicionadas en los procedimientos en que los ensayos están más espaciados (Sunsay y Bouton,2008, como se citó en </a:t>
            </a:r>
            <a:r>
              <a:rPr lang="es-MX" dirty="0" smtClean="0"/>
              <a:t>Domjan</a:t>
            </a:r>
            <a:r>
              <a:rPr lang="es-MX" dirty="0"/>
              <a:t>, 2010) . Aunado a esto, el intervalo entre ensayos y la duración del EC (o intervalo EC-EI) actúan a veces en combinación para determinar la respuesta. Numerosos estudios han demostrado que el factor fundamental es la duración relativa de esas dos variables temporales más que el valor absoluto de cualquiera de ellas por sí misma (Gibbon y Balsam, 1981 et. al, como se citó en Domjan, 2010).</a:t>
            </a:r>
          </a:p>
        </p:txBody>
      </p:sp>
    </p:spTree>
    <p:extLst>
      <p:ext uri="{BB962C8B-B14F-4D97-AF65-F5344CB8AC3E}">
        <p14:creationId xmlns:p14="http://schemas.microsoft.com/office/powerpoint/2010/main" val="1782827711"/>
      </p:ext>
    </p:extLst>
  </p:cSld>
  <p:clrMapOvr>
    <a:masterClrMapping/>
  </p:clrMapOvr>
</p:sld>
</file>

<file path=ppt/theme/theme1.xml><?xml version="1.0" encoding="utf-8"?>
<a:theme xmlns:a="http://schemas.openxmlformats.org/drawingml/2006/main" name="Recorte">
  <a:themeElements>
    <a:clrScheme name="Recorte">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Recorte">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cort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{451D60C4-1081-7D4B-9B47-8EEFB43AFFD8}tf10001072</Template>
  <TotalTime>129</TotalTime>
  <Words>446</Words>
  <Application>Microsoft Office PowerPoint</Application>
  <PresentationFormat>Panorámica</PresentationFormat>
  <Paragraphs>37</Paragraphs>
  <Slides>10</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10</vt:i4>
      </vt:variant>
    </vt:vector>
  </HeadingPairs>
  <TitlesOfParts>
    <vt:vector size="16" baseType="lpstr">
      <vt:lpstr>Arial</vt:lpstr>
      <vt:lpstr>Calibri</vt:lpstr>
      <vt:lpstr>Franklin Gothic Book</vt:lpstr>
      <vt:lpstr>Source Sans Pro</vt:lpstr>
      <vt:lpstr>Times New Roman</vt:lpstr>
      <vt:lpstr>Recorte</vt:lpstr>
      <vt:lpstr>MODELOS ASOCIATIVOS</vt:lpstr>
      <vt:lpstr>Presentación de PowerPoint</vt:lpstr>
      <vt:lpstr>Presentación de PowerPoint</vt:lpstr>
      <vt:lpstr>Presentación de PowerPoint</vt:lpstr>
      <vt:lpstr>Presentación de PowerPoint</vt:lpstr>
      <vt:lpstr>Presentación de PowerPoint</vt:lpstr>
      <vt:lpstr>MODELO DE INTERFERENCIA </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MODELOS ASOCIATIVOS</dc:title>
  <dc:creator>Microsoft Office User</dc:creator>
  <cp:lastModifiedBy>Less</cp:lastModifiedBy>
  <cp:revision>9</cp:revision>
  <dcterms:created xsi:type="dcterms:W3CDTF">2022-06-12T18:10:13Z</dcterms:created>
  <dcterms:modified xsi:type="dcterms:W3CDTF">2022-11-06T20:40:36Z</dcterms:modified>
</cp:coreProperties>
</file>