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54CEDCFA-3B2E-4B8C-AE45-82E1E6836B11}" type="datetimeFigureOut">
              <a:rPr lang="es-MX" smtClean="0"/>
              <a:t>17/07/2021</a:t>
            </a:fld>
            <a:endParaRPr lang="es-MX"/>
          </a:p>
        </p:txBody>
      </p:sp>
      <p:sp>
        <p:nvSpPr>
          <p:cNvPr id="17" name="16 Marcador de pie de página"/>
          <p:cNvSpPr>
            <a:spLocks noGrp="1"/>
          </p:cNvSpPr>
          <p:nvPr>
            <p:ph type="ftr" sz="quarter" idx="11"/>
          </p:nvPr>
        </p:nvSpPr>
        <p:spPr/>
        <p:txBody>
          <a:bodyPr/>
          <a:lstStyle/>
          <a:p>
            <a:endParaRPr lang="es-MX"/>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F336E09-282C-4D3E-B46B-DC3BB1201C57}" type="slidenum">
              <a:rPr lang="es-MX" smtClean="0"/>
              <a:t>‹Nº›</a:t>
            </a:fld>
            <a:endParaRPr lang="es-MX"/>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4CEDCFA-3B2E-4B8C-AE45-82E1E6836B11}" type="datetimeFigureOut">
              <a:rPr lang="es-MX" smtClean="0"/>
              <a:t>17/07/2021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F336E09-282C-4D3E-B46B-DC3BB1201C57}"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AF336E09-282C-4D3E-B46B-DC3BB1201C57}" type="slidenum">
              <a:rPr lang="es-MX" smtClean="0"/>
              <a:t>‹Nº›</a:t>
            </a:fld>
            <a:endParaRPr lang="es-MX"/>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4CEDCFA-3B2E-4B8C-AE45-82E1E6836B11}" type="datetimeFigureOut">
              <a:rPr lang="es-MX" smtClean="0"/>
              <a:t>17/07/2021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54CEDCFA-3B2E-4B8C-AE45-82E1E6836B11}" type="datetimeFigureOut">
              <a:rPr lang="es-MX" smtClean="0"/>
              <a:t>17/07/2021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a:xfrm>
            <a:off x="4361688" y="1026372"/>
            <a:ext cx="457200" cy="441325"/>
          </a:xfrm>
        </p:spPr>
        <p:txBody>
          <a:bodyPr/>
          <a:lstStyle/>
          <a:p>
            <a:fld id="{AF336E09-282C-4D3E-B46B-DC3BB1201C57}" type="slidenum">
              <a:rPr lang="es-MX" smtClean="0"/>
              <a:t>‹Nº›</a:t>
            </a:fld>
            <a:endParaRPr lang="es-MX"/>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MX"/>
          </a:p>
        </p:txBody>
      </p:sp>
      <p:sp>
        <p:nvSpPr>
          <p:cNvPr id="4" name="3 Marcador de fecha"/>
          <p:cNvSpPr>
            <a:spLocks noGrp="1"/>
          </p:cNvSpPr>
          <p:nvPr>
            <p:ph type="dt" sz="half" idx="10"/>
          </p:nvPr>
        </p:nvSpPr>
        <p:spPr/>
        <p:txBody>
          <a:bodyPr/>
          <a:lstStyle/>
          <a:p>
            <a:fld id="{54CEDCFA-3B2E-4B8C-AE45-82E1E6836B11}" type="datetimeFigureOut">
              <a:rPr lang="es-MX" smtClean="0"/>
              <a:t>17/07/2021</a:t>
            </a:fld>
            <a:endParaRPr lang="es-MX"/>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F336E09-282C-4D3E-B46B-DC3BB1201C57}" type="slidenum">
              <a:rPr lang="es-MX" smtClean="0"/>
              <a:t>‹Nº›</a:t>
            </a:fld>
            <a:endParaRPr lang="es-MX"/>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54CEDCFA-3B2E-4B8C-AE45-82E1E6836B11}" type="datetimeFigureOut">
              <a:rPr lang="es-MX" smtClean="0"/>
              <a:t>17/07/2021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F336E09-282C-4D3E-B46B-DC3BB1201C57}" type="slidenum">
              <a:rPr lang="es-MX" smtClean="0"/>
              <a:t>‹Nº›</a:t>
            </a:fld>
            <a:endParaRPr lang="es-MX"/>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54CEDCFA-3B2E-4B8C-AE45-82E1E6836B11}" type="datetimeFigureOut">
              <a:rPr lang="es-MX" smtClean="0"/>
              <a:t>17/07/2021</a:t>
            </a:fld>
            <a:endParaRPr lang="es-MX"/>
          </a:p>
        </p:txBody>
      </p:sp>
      <p:sp>
        <p:nvSpPr>
          <p:cNvPr id="8" name="7 Marcador de pie de página"/>
          <p:cNvSpPr>
            <a:spLocks noGrp="1"/>
          </p:cNvSpPr>
          <p:nvPr>
            <p:ph type="ftr" sz="quarter" idx="11"/>
          </p:nvPr>
        </p:nvSpPr>
        <p:spPr>
          <a:xfrm>
            <a:off x="304800" y="6409944"/>
            <a:ext cx="3581400" cy="365760"/>
          </a:xfrm>
        </p:spPr>
        <p:txBody>
          <a:bodyPr/>
          <a:lstStyle/>
          <a:p>
            <a:endParaRPr lang="es-MX"/>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AF336E09-282C-4D3E-B46B-DC3BB1201C57}" type="slidenum">
              <a:rPr lang="es-MX" smtClean="0"/>
              <a:t>‹Nº›</a:t>
            </a:fld>
            <a:endParaRPr lang="es-MX"/>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4CEDCFA-3B2E-4B8C-AE45-82E1E6836B11}" type="datetimeFigureOut">
              <a:rPr lang="es-MX" smtClean="0"/>
              <a:t>17/07/2021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a:xfrm>
            <a:off x="4343400" y="1036020"/>
            <a:ext cx="457200" cy="441325"/>
          </a:xfrm>
        </p:spPr>
        <p:txBody>
          <a:bodyPr/>
          <a:lstStyle/>
          <a:p>
            <a:fld id="{AF336E09-282C-4D3E-B46B-DC3BB1201C57}"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54CEDCFA-3B2E-4B8C-AE45-82E1E6836B11}" type="datetimeFigureOut">
              <a:rPr lang="es-MX" smtClean="0"/>
              <a:t>17/07/2021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AF336E09-282C-4D3E-B46B-DC3BB1201C57}"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F336E09-282C-4D3E-B46B-DC3BB1201C57}" type="slidenum">
              <a:rPr lang="es-MX" smtClean="0"/>
              <a:t>‹Nº›</a:t>
            </a:fld>
            <a:endParaRPr lang="es-MX"/>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54CEDCFA-3B2E-4B8C-AE45-82E1E6836B11}" type="datetimeFigureOut">
              <a:rPr lang="es-MX" smtClean="0"/>
              <a:t>17/07/2021</a:t>
            </a:fld>
            <a:endParaRPr lang="es-MX"/>
          </a:p>
        </p:txBody>
      </p:sp>
      <p:sp>
        <p:nvSpPr>
          <p:cNvPr id="6" name="5 Marcador de pie de página"/>
          <p:cNvSpPr>
            <a:spLocks noGrp="1"/>
          </p:cNvSpPr>
          <p:nvPr>
            <p:ph type="ftr" sz="quarter" idx="11"/>
          </p:nvPr>
        </p:nvSpPr>
        <p:spPr>
          <a:xfrm>
            <a:off x="301752" y="6410848"/>
            <a:ext cx="3383280" cy="365760"/>
          </a:xfrm>
        </p:spPr>
        <p:txBody>
          <a:bodyPr/>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AF336E09-282C-4D3E-B46B-DC3BB1201C57}" type="slidenum">
              <a:rPr lang="es-MX" smtClean="0"/>
              <a:t>‹Nº›</a:t>
            </a:fld>
            <a:endParaRPr lang="es-MX"/>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54CEDCFA-3B2E-4B8C-AE45-82E1E6836B11}" type="datetimeFigureOut">
              <a:rPr lang="es-MX" smtClean="0"/>
              <a:t>17/07/2021</a:t>
            </a:fld>
            <a:endParaRPr lang="es-MX"/>
          </a:p>
        </p:txBody>
      </p:sp>
      <p:sp>
        <p:nvSpPr>
          <p:cNvPr id="6" name="5 Marcador de pie de página"/>
          <p:cNvSpPr>
            <a:spLocks noGrp="1"/>
          </p:cNvSpPr>
          <p:nvPr>
            <p:ph type="ftr" sz="quarter" idx="11"/>
          </p:nvPr>
        </p:nvSpPr>
        <p:spPr>
          <a:xfrm>
            <a:off x="301752" y="6410848"/>
            <a:ext cx="3584448" cy="365760"/>
          </a:xfrm>
        </p:spPr>
        <p:txBody>
          <a:bodyPr/>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4CEDCFA-3B2E-4B8C-AE45-82E1E6836B11}" type="datetimeFigureOut">
              <a:rPr lang="es-MX" smtClean="0"/>
              <a:t>17/07/2021</a:t>
            </a:fld>
            <a:endParaRPr lang="es-MX"/>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MX"/>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F336E09-282C-4D3E-B46B-DC3BB1201C57}" type="slidenum">
              <a:rPr lang="es-MX" smtClean="0"/>
              <a:t>‹Nº›</a:t>
            </a:fld>
            <a:endParaRPr lang="es-MX"/>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2819400"/>
            <a:ext cx="6400800" cy="2252674"/>
          </a:xfrm>
        </p:spPr>
        <p:txBody>
          <a:bodyPr>
            <a:noAutofit/>
          </a:bodyPr>
          <a:lstStyle/>
          <a:p>
            <a:r>
              <a:rPr lang="es-MX" sz="1800" dirty="0" smtClean="0">
                <a:solidFill>
                  <a:schemeClr val="tx1"/>
                </a:solidFill>
                <a:latin typeface="Century Gothic" pitchFamily="34" charset="0"/>
              </a:rPr>
              <a:t>Tema: </a:t>
            </a:r>
            <a:r>
              <a:rPr lang="es-MX" sz="1800" b="0" dirty="0" smtClean="0">
                <a:solidFill>
                  <a:schemeClr val="tx1"/>
                </a:solidFill>
                <a:latin typeface="Century Gothic" pitchFamily="34" charset="0"/>
              </a:rPr>
              <a:t>Percepción compleja </a:t>
            </a:r>
          </a:p>
          <a:p>
            <a:r>
              <a:rPr lang="es-MX" sz="1800" b="0" dirty="0" smtClean="0">
                <a:solidFill>
                  <a:schemeClr val="tx1"/>
                </a:solidFill>
                <a:latin typeface="Century Gothic" pitchFamily="34" charset="0"/>
              </a:rPr>
              <a:t>y espacial.</a:t>
            </a:r>
          </a:p>
          <a:p>
            <a:endParaRPr lang="es-MX" sz="1800" b="0" dirty="0" smtClean="0">
              <a:solidFill>
                <a:schemeClr val="tx1"/>
              </a:solidFill>
              <a:latin typeface="Century Gothic" pitchFamily="34" charset="0"/>
            </a:endParaRPr>
          </a:p>
          <a:p>
            <a:endParaRPr lang="es-MX" sz="1800" dirty="0" smtClean="0">
              <a:solidFill>
                <a:schemeClr val="tx1"/>
              </a:solidFill>
              <a:latin typeface="Century Gothic" pitchFamily="34" charset="0"/>
            </a:endParaRPr>
          </a:p>
          <a:p>
            <a:r>
              <a:rPr lang="es-MX" sz="1800" dirty="0" smtClean="0">
                <a:solidFill>
                  <a:schemeClr val="tx1"/>
                </a:solidFill>
                <a:latin typeface="Century Gothic" pitchFamily="34" charset="0"/>
              </a:rPr>
              <a:t>Maestras:</a:t>
            </a:r>
          </a:p>
          <a:p>
            <a:pPr>
              <a:buClr>
                <a:schemeClr val="tx1"/>
              </a:buClr>
              <a:buFont typeface="Wingdings" pitchFamily="2" charset="2"/>
              <a:buChar char="v"/>
            </a:pPr>
            <a:r>
              <a:rPr lang="es-MX" sz="1800" b="0" dirty="0" smtClean="0">
                <a:solidFill>
                  <a:schemeClr val="tx1"/>
                </a:solidFill>
                <a:latin typeface="Century Gothic" pitchFamily="34" charset="0"/>
              </a:rPr>
              <a:t>Flores Rodríguez Fernanda.</a:t>
            </a:r>
          </a:p>
          <a:p>
            <a:pPr>
              <a:buClr>
                <a:schemeClr val="tx1"/>
              </a:buClr>
              <a:buFont typeface="Wingdings" pitchFamily="2" charset="2"/>
              <a:buChar char="v"/>
            </a:pPr>
            <a:r>
              <a:rPr lang="es-MX" sz="1800" b="0" dirty="0" smtClean="0">
                <a:solidFill>
                  <a:schemeClr val="tx1"/>
                </a:solidFill>
                <a:latin typeface="Century Gothic" pitchFamily="34" charset="0"/>
              </a:rPr>
              <a:t>Juárez Hernández alondra Grisel.</a:t>
            </a:r>
          </a:p>
          <a:p>
            <a:pPr>
              <a:buClr>
                <a:schemeClr val="tx1"/>
              </a:buClr>
              <a:buFont typeface="Wingdings" pitchFamily="2" charset="2"/>
              <a:buChar char="v"/>
            </a:pPr>
            <a:r>
              <a:rPr lang="es-MX" sz="1800" b="0" dirty="0" smtClean="0">
                <a:solidFill>
                  <a:schemeClr val="tx1"/>
                </a:solidFill>
                <a:latin typeface="Century Gothic" pitchFamily="34" charset="0"/>
              </a:rPr>
              <a:t>Sánchez Velasco Daniela</a:t>
            </a:r>
            <a:r>
              <a:rPr lang="es-MX" sz="1800" dirty="0" smtClean="0">
                <a:solidFill>
                  <a:schemeClr val="tx1"/>
                </a:solidFill>
                <a:latin typeface="Century Gothic" pitchFamily="34" charset="0"/>
              </a:rPr>
              <a:t>.</a:t>
            </a:r>
            <a:endParaRPr lang="es-MX" sz="1800" dirty="0">
              <a:solidFill>
                <a:schemeClr val="tx1"/>
              </a:solidFill>
              <a:latin typeface="Century Gothic" pitchFamily="34" charset="0"/>
            </a:endParaRPr>
          </a:p>
        </p:txBody>
      </p:sp>
      <p:sp>
        <p:nvSpPr>
          <p:cNvPr id="2" name="1 Título"/>
          <p:cNvSpPr>
            <a:spLocks noGrp="1"/>
          </p:cNvSpPr>
          <p:nvPr>
            <p:ph type="ctrTitle"/>
          </p:nvPr>
        </p:nvSpPr>
        <p:spPr/>
        <p:txBody>
          <a:bodyPr>
            <a:noAutofit/>
          </a:bodyPr>
          <a:lstStyle/>
          <a:p>
            <a:r>
              <a:rPr lang="es-MX" sz="3200" b="1" i="1" u="sng" dirty="0" smtClean="0">
                <a:solidFill>
                  <a:schemeClr val="tx1"/>
                </a:solidFill>
                <a:latin typeface="Century Gothic" pitchFamily="34" charset="0"/>
              </a:rPr>
              <a:t>INSTITUTO POLITECNICO NACIONAL.</a:t>
            </a:r>
            <a:br>
              <a:rPr lang="es-MX" sz="3200" b="1" i="1" u="sng" dirty="0" smtClean="0">
                <a:solidFill>
                  <a:schemeClr val="tx1"/>
                </a:solidFill>
                <a:latin typeface="Century Gothic" pitchFamily="34" charset="0"/>
              </a:rPr>
            </a:br>
            <a:r>
              <a:rPr lang="es-MX" sz="3200" b="1" i="1" u="sng" dirty="0" smtClean="0">
                <a:solidFill>
                  <a:schemeClr val="tx1"/>
                </a:solidFill>
                <a:latin typeface="Century Gothic" pitchFamily="34" charset="0"/>
              </a:rPr>
              <a:t>“CICS-UST”</a:t>
            </a:r>
            <a:br>
              <a:rPr lang="es-MX" sz="3200" b="1" i="1" u="sng" dirty="0" smtClean="0">
                <a:solidFill>
                  <a:schemeClr val="tx1"/>
                </a:solidFill>
                <a:latin typeface="Century Gothic" pitchFamily="34" charset="0"/>
              </a:rPr>
            </a:br>
            <a:r>
              <a:rPr lang="es-MX" sz="3200" b="1" i="1" u="sng" dirty="0" smtClean="0">
                <a:solidFill>
                  <a:schemeClr val="tx1"/>
                </a:solidFill>
                <a:latin typeface="Century Gothic" pitchFamily="34" charset="0"/>
              </a:rPr>
              <a:t>Lic. Psicología.</a:t>
            </a:r>
            <a:endParaRPr lang="es-MX" sz="3200" b="1" i="1" u="sng" dirty="0">
              <a:solidFill>
                <a:schemeClr val="tx1"/>
              </a:solidFill>
              <a:latin typeface="Century Gothic" pitchFamily="34" charset="0"/>
            </a:endParaRP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57158" y="1500174"/>
            <a:ext cx="8485090" cy="732974"/>
          </a:xfrm>
        </p:spPr>
        <p:txBody>
          <a:bodyPr/>
          <a:lstStyle/>
          <a:p>
            <a:r>
              <a:rPr lang="es-MX" b="0" dirty="0" smtClean="0">
                <a:latin typeface="Century Gothic" pitchFamily="34" charset="0"/>
              </a:rPr>
              <a:t>Las percepciones se clasifican en simples o complejas también llamadas impresiones o ideas. </a:t>
            </a:r>
            <a:endParaRPr lang="es-MX" b="0" dirty="0">
              <a:latin typeface="Century Gothic" pitchFamily="34" charset="0"/>
            </a:endParaRPr>
          </a:p>
        </p:txBody>
      </p:sp>
      <p:sp>
        <p:nvSpPr>
          <p:cNvPr id="4" name="3 Marcador de contenido"/>
          <p:cNvSpPr>
            <a:spLocks noGrp="1"/>
          </p:cNvSpPr>
          <p:nvPr>
            <p:ph sz="quarter" idx="2"/>
          </p:nvPr>
        </p:nvSpPr>
        <p:spPr>
          <a:xfrm>
            <a:off x="301752" y="2471383"/>
            <a:ext cx="4055934" cy="3818404"/>
          </a:xfrm>
        </p:spPr>
        <p:txBody>
          <a:bodyPr>
            <a:noAutofit/>
          </a:bodyPr>
          <a:lstStyle/>
          <a:p>
            <a:pPr algn="just"/>
            <a:r>
              <a:rPr lang="es-MX" sz="2400" b="1" dirty="0" smtClean="0">
                <a:latin typeface="Century Gothic" pitchFamily="34" charset="0"/>
              </a:rPr>
              <a:t>Percepción simple: </a:t>
            </a:r>
            <a:r>
              <a:rPr lang="es-MX" sz="2400" dirty="0" smtClean="0">
                <a:latin typeface="Century Gothic" pitchFamily="34" charset="0"/>
              </a:rPr>
              <a:t>Son las que entran con mayor fuerza y todas nuestras sensaciones, paciones y emociones.</a:t>
            </a:r>
          </a:p>
          <a:p>
            <a:pPr algn="just"/>
            <a:r>
              <a:rPr lang="es-MX" sz="2400" b="1" dirty="0" smtClean="0">
                <a:latin typeface="Century Gothic" pitchFamily="34" charset="0"/>
              </a:rPr>
              <a:t>Percepción compleja: </a:t>
            </a:r>
            <a:r>
              <a:rPr lang="es-MX" sz="2400" dirty="0" smtClean="0">
                <a:latin typeface="Century Gothic" pitchFamily="34" charset="0"/>
              </a:rPr>
              <a:t>Son las imágenes débiles de las impresiones, cuando pensamos y razonamos.</a:t>
            </a:r>
            <a:endParaRPr lang="es-MX" sz="2400" dirty="0">
              <a:latin typeface="Century Gothic" pitchFamily="34" charset="0"/>
            </a:endParaRPr>
          </a:p>
        </p:txBody>
      </p:sp>
      <p:sp>
        <p:nvSpPr>
          <p:cNvPr id="6" name="5 Título"/>
          <p:cNvSpPr>
            <a:spLocks noGrp="1"/>
          </p:cNvSpPr>
          <p:nvPr>
            <p:ph type="title"/>
          </p:nvPr>
        </p:nvSpPr>
        <p:spPr/>
        <p:txBody>
          <a:bodyPr/>
          <a:lstStyle/>
          <a:p>
            <a:r>
              <a:rPr lang="es-MX" b="1" dirty="0" smtClean="0">
                <a:solidFill>
                  <a:schemeClr val="tx1"/>
                </a:solidFill>
                <a:latin typeface="Century Gothic" pitchFamily="34" charset="0"/>
              </a:rPr>
              <a:t>Percepción compleja.</a:t>
            </a:r>
            <a:endParaRPr lang="es-MX" b="1" dirty="0">
              <a:solidFill>
                <a:schemeClr val="tx1"/>
              </a:solidFill>
              <a:latin typeface="Century Gothic" pitchFamily="34" charset="0"/>
            </a:endParaRPr>
          </a:p>
        </p:txBody>
      </p:sp>
      <p:pic>
        <p:nvPicPr>
          <p:cNvPr id="1028" name="Picture 4" descr="Percepción sensorial: resultado de una compleja red neuronal - Catalunya  Vanguardista"/>
          <p:cNvPicPr>
            <a:picLocks noChangeAspect="1" noChangeArrowheads="1"/>
          </p:cNvPicPr>
          <p:nvPr/>
        </p:nvPicPr>
        <p:blipFill>
          <a:blip r:embed="rId2"/>
          <a:srcRect/>
          <a:stretch>
            <a:fillRect/>
          </a:stretch>
        </p:blipFill>
        <p:spPr bwMode="auto">
          <a:xfrm>
            <a:off x="4714876" y="2928934"/>
            <a:ext cx="4099568" cy="2719380"/>
          </a:xfrm>
          <a:prstGeom prst="rect">
            <a:avLst/>
          </a:prstGeom>
          <a:noFill/>
        </p:spPr>
      </p:pic>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642910" y="2714620"/>
            <a:ext cx="8001056" cy="1928826"/>
          </a:xfrm>
        </p:spPr>
        <p:txBody>
          <a:bodyPr>
            <a:noAutofit/>
          </a:bodyPr>
          <a:lstStyle/>
          <a:p>
            <a:pPr algn="just"/>
            <a:r>
              <a:rPr lang="es-MX" sz="1800" cap="none" dirty="0" smtClean="0">
                <a:solidFill>
                  <a:schemeClr val="tx1"/>
                </a:solidFill>
                <a:latin typeface="Century Gothic" pitchFamily="34" charset="0"/>
              </a:rPr>
              <a:t>Percepción simple: </a:t>
            </a:r>
            <a:r>
              <a:rPr lang="es-MX" sz="1800" b="0" cap="none" dirty="0" smtClean="0">
                <a:solidFill>
                  <a:schemeClr val="tx1"/>
                </a:solidFill>
                <a:latin typeface="Century Gothic" pitchFamily="34" charset="0"/>
              </a:rPr>
              <a:t>cuando se nos un color, este es captado por nuestros sentidos y se forma lo que se conoce como una idea simple, el color quedara grabado en nuestra mente.</a:t>
            </a:r>
          </a:p>
          <a:p>
            <a:pPr algn="just"/>
            <a:endParaRPr lang="es-MX" sz="1800" b="0" cap="none" dirty="0" smtClean="0">
              <a:solidFill>
                <a:schemeClr val="tx1"/>
              </a:solidFill>
              <a:latin typeface="Century Gothic" pitchFamily="34" charset="0"/>
            </a:endParaRPr>
          </a:p>
        </p:txBody>
      </p:sp>
      <p:sp>
        <p:nvSpPr>
          <p:cNvPr id="3" name="2 Título"/>
          <p:cNvSpPr>
            <a:spLocks noGrp="1"/>
          </p:cNvSpPr>
          <p:nvPr>
            <p:ph type="title"/>
          </p:nvPr>
        </p:nvSpPr>
        <p:spPr/>
        <p:txBody>
          <a:bodyPr/>
          <a:lstStyle/>
          <a:p>
            <a:r>
              <a:rPr lang="es-MX" dirty="0" smtClean="0"/>
              <a:t>Ejemplificación de percepciones complejas y simples.</a:t>
            </a:r>
            <a:endParaRPr lang="es-MX" dirty="0"/>
          </a:p>
        </p:txBody>
      </p:sp>
      <p:pic>
        <p:nvPicPr>
          <p:cNvPr id="16386" name="Picture 2" descr="Icono De Percepción Elemento De Línea Simple Símbolo De Percepción Para  Plantillas, Diseño Web E Infografías Stock de ilustración - Ilustración de  icono, contorno: 169760555"/>
          <p:cNvPicPr>
            <a:picLocks noChangeAspect="1" noChangeArrowheads="1"/>
          </p:cNvPicPr>
          <p:nvPr/>
        </p:nvPicPr>
        <p:blipFill>
          <a:blip r:embed="rId2"/>
          <a:srcRect l="13125" t="23438" r="10937" b="29687"/>
          <a:stretch>
            <a:fillRect/>
          </a:stretch>
        </p:blipFill>
        <p:spPr bwMode="auto">
          <a:xfrm>
            <a:off x="2714612" y="3929066"/>
            <a:ext cx="3714776" cy="2293072"/>
          </a:xfrm>
          <a:prstGeom prst="rect">
            <a:avLst/>
          </a:prstGeom>
          <a:noFill/>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642910" y="2714620"/>
            <a:ext cx="8001056" cy="1714512"/>
          </a:xfrm>
        </p:spPr>
        <p:txBody>
          <a:bodyPr>
            <a:noAutofit/>
          </a:bodyPr>
          <a:lstStyle/>
          <a:p>
            <a:pPr algn="just"/>
            <a:r>
              <a:rPr lang="es-MX" sz="1800" cap="none" dirty="0" smtClean="0">
                <a:solidFill>
                  <a:schemeClr val="tx1"/>
                </a:solidFill>
                <a:latin typeface="Century Gothic" pitchFamily="34" charset="0"/>
              </a:rPr>
              <a:t>Percepción compleja: </a:t>
            </a:r>
            <a:r>
              <a:rPr lang="es-MX" sz="1800" b="0" cap="none" dirty="0" smtClean="0">
                <a:solidFill>
                  <a:schemeClr val="tx1"/>
                </a:solidFill>
                <a:latin typeface="Century Gothic" pitchFamily="34" charset="0"/>
              </a:rPr>
              <a:t>cuando se nos presenta un espacio determinado, como una ciudad, con sus cualidades (color, tamaño, espacio, etc.) En nuestra mente se formara una idea compleja de lo que es una ciudad</a:t>
            </a:r>
            <a:r>
              <a:rPr lang="es-MX" sz="1800" b="0" cap="none" dirty="0" smtClean="0">
                <a:solidFill>
                  <a:schemeClr val="tx1"/>
                </a:solidFill>
                <a:latin typeface="Century Gothic" pitchFamily="34" charset="0"/>
              </a:rPr>
              <a:t>.</a:t>
            </a:r>
            <a:endParaRPr lang="es-MX" sz="1800" b="0" cap="none" dirty="0" smtClean="0">
              <a:solidFill>
                <a:schemeClr val="tx1"/>
              </a:solidFill>
              <a:latin typeface="Century Gothic" pitchFamily="34" charset="0"/>
            </a:endParaRPr>
          </a:p>
        </p:txBody>
      </p:sp>
      <p:sp>
        <p:nvSpPr>
          <p:cNvPr id="3" name="2 Título"/>
          <p:cNvSpPr>
            <a:spLocks noGrp="1"/>
          </p:cNvSpPr>
          <p:nvPr>
            <p:ph type="title"/>
          </p:nvPr>
        </p:nvSpPr>
        <p:spPr/>
        <p:txBody>
          <a:bodyPr/>
          <a:lstStyle/>
          <a:p>
            <a:r>
              <a:rPr lang="es-MX" dirty="0" smtClean="0"/>
              <a:t>Ejemplificación de percepciones complejas y simples.</a:t>
            </a:r>
            <a:endParaRPr lang="es-MX" dirty="0"/>
          </a:p>
        </p:txBody>
      </p:sp>
      <p:pic>
        <p:nvPicPr>
          <p:cNvPr id="15362" name="Picture 2" descr="Unidad 2 - Tema 2 - La percepción ambiental 3.2. Las propiedades  constitutivas del ambiente de Berlyne - Ejemplos - Complejidad | Psicologia  ambiental"/>
          <p:cNvPicPr>
            <a:picLocks noChangeAspect="1" noChangeArrowheads="1"/>
          </p:cNvPicPr>
          <p:nvPr/>
        </p:nvPicPr>
        <p:blipFill>
          <a:blip r:embed="rId2"/>
          <a:srcRect/>
          <a:stretch>
            <a:fillRect/>
          </a:stretch>
        </p:blipFill>
        <p:spPr bwMode="auto">
          <a:xfrm>
            <a:off x="3357554" y="3857628"/>
            <a:ext cx="2581271" cy="2643206"/>
          </a:xfrm>
          <a:prstGeom prst="rect">
            <a:avLst/>
          </a:prstGeom>
          <a:noFill/>
        </p:spPr>
      </p:pic>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57158" y="1500174"/>
            <a:ext cx="8485090" cy="732974"/>
          </a:xfrm>
        </p:spPr>
        <p:txBody>
          <a:bodyPr/>
          <a:lstStyle/>
          <a:p>
            <a:r>
              <a:rPr lang="es-MX" b="0" dirty="0" smtClean="0">
                <a:latin typeface="Century Gothic" pitchFamily="34" charset="0"/>
              </a:rPr>
              <a:t>¿Qué es la percepción espacial?</a:t>
            </a:r>
            <a:endParaRPr lang="es-MX" b="0" dirty="0">
              <a:latin typeface="Century Gothic" pitchFamily="34" charset="0"/>
            </a:endParaRPr>
          </a:p>
        </p:txBody>
      </p:sp>
      <p:sp>
        <p:nvSpPr>
          <p:cNvPr id="4" name="3 Marcador de contenido"/>
          <p:cNvSpPr>
            <a:spLocks noGrp="1"/>
          </p:cNvSpPr>
          <p:nvPr>
            <p:ph sz="quarter" idx="2"/>
          </p:nvPr>
        </p:nvSpPr>
        <p:spPr>
          <a:xfrm>
            <a:off x="301752" y="2471383"/>
            <a:ext cx="4055934" cy="3818404"/>
          </a:xfrm>
        </p:spPr>
        <p:txBody>
          <a:bodyPr>
            <a:noAutofit/>
          </a:bodyPr>
          <a:lstStyle/>
          <a:p>
            <a:pPr algn="just"/>
            <a:r>
              <a:rPr lang="es-MX" sz="2400" b="1" dirty="0" smtClean="0">
                <a:latin typeface="Century Gothic" pitchFamily="34" charset="0"/>
              </a:rPr>
              <a:t>Percepción espacial:</a:t>
            </a:r>
            <a:r>
              <a:rPr lang="es-MX" sz="2400" b="1" dirty="0" smtClean="0">
                <a:latin typeface="Century Gothic" pitchFamily="34" charset="0"/>
              </a:rPr>
              <a:t> </a:t>
            </a:r>
            <a:r>
              <a:rPr lang="es-MX" sz="2400" dirty="0" smtClean="0">
                <a:latin typeface="Century Gothic" pitchFamily="34" charset="0"/>
              </a:rPr>
              <a:t>es la capacidad que tiene el ser humano de ser consciente de su relación con el entorno en el espacio que nos rodea y de nosotros mismos</a:t>
            </a:r>
            <a:endParaRPr lang="es-MX" sz="2400" dirty="0">
              <a:latin typeface="Century Gothic" pitchFamily="34" charset="0"/>
            </a:endParaRPr>
          </a:p>
        </p:txBody>
      </p:sp>
      <p:sp>
        <p:nvSpPr>
          <p:cNvPr id="6" name="5 Título"/>
          <p:cNvSpPr>
            <a:spLocks noGrp="1"/>
          </p:cNvSpPr>
          <p:nvPr>
            <p:ph type="title"/>
          </p:nvPr>
        </p:nvSpPr>
        <p:spPr/>
        <p:txBody>
          <a:bodyPr/>
          <a:lstStyle/>
          <a:p>
            <a:r>
              <a:rPr lang="es-MX" b="1" dirty="0" smtClean="0">
                <a:solidFill>
                  <a:schemeClr val="tx1"/>
                </a:solidFill>
                <a:latin typeface="Century Gothic" pitchFamily="34" charset="0"/>
              </a:rPr>
              <a:t>Percepción espacial.</a:t>
            </a:r>
            <a:endParaRPr lang="es-MX" b="1" dirty="0">
              <a:solidFill>
                <a:schemeClr val="tx1"/>
              </a:solidFill>
              <a:latin typeface="Century Gothic" pitchFamily="34" charset="0"/>
            </a:endParaRPr>
          </a:p>
        </p:txBody>
      </p:sp>
      <p:pic>
        <p:nvPicPr>
          <p:cNvPr id="17410" name="Picture 2" descr="Percepción espacial | Towi"/>
          <p:cNvPicPr>
            <a:picLocks noChangeAspect="1" noChangeArrowheads="1"/>
          </p:cNvPicPr>
          <p:nvPr/>
        </p:nvPicPr>
        <p:blipFill>
          <a:blip r:embed="rId2"/>
          <a:srcRect/>
          <a:stretch>
            <a:fillRect/>
          </a:stretch>
        </p:blipFill>
        <p:spPr bwMode="auto">
          <a:xfrm>
            <a:off x="4857752" y="2500306"/>
            <a:ext cx="3850955" cy="3286148"/>
          </a:xfrm>
          <a:prstGeom prst="rect">
            <a:avLst/>
          </a:prstGeom>
          <a:noFill/>
        </p:spPr>
      </p:pic>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57158" y="2571744"/>
            <a:ext cx="8358246" cy="1900246"/>
          </a:xfrm>
        </p:spPr>
        <p:txBody>
          <a:bodyPr>
            <a:noAutofit/>
          </a:bodyPr>
          <a:lstStyle/>
          <a:p>
            <a:pPr algn="just"/>
            <a:r>
              <a:rPr lang="es-MX" b="0" cap="none" dirty="0" smtClean="0">
                <a:solidFill>
                  <a:schemeClr val="tx1"/>
                </a:solidFill>
                <a:latin typeface="Century Gothic" pitchFamily="34" charset="0"/>
              </a:rPr>
              <a:t>Cuando alguien ve algún objeto no solamente percibe su tamaño, su forma, su color, sino que es capaz también de determinar su posición con respecto a otros objetos. Este hecho constituye la percepción espacial. La posibilidad de la percepción espacial implica varios factores que se pueden dividir en dos grandes categorías: </a:t>
            </a:r>
            <a:r>
              <a:rPr lang="es-MX" cap="none" dirty="0" smtClean="0">
                <a:solidFill>
                  <a:schemeClr val="tx1"/>
                </a:solidFill>
                <a:latin typeface="Century Gothic" pitchFamily="34" charset="0"/>
              </a:rPr>
              <a:t>monoculares y binoculares.</a:t>
            </a:r>
            <a:endParaRPr lang="es-MX" cap="none" dirty="0">
              <a:solidFill>
                <a:schemeClr val="tx1"/>
              </a:solidFill>
              <a:latin typeface="Century Gothic" pitchFamily="34" charset="0"/>
            </a:endParaRPr>
          </a:p>
        </p:txBody>
      </p:sp>
      <p:sp>
        <p:nvSpPr>
          <p:cNvPr id="3" name="2 Título"/>
          <p:cNvSpPr>
            <a:spLocks noGrp="1"/>
          </p:cNvSpPr>
          <p:nvPr>
            <p:ph type="title"/>
          </p:nvPr>
        </p:nvSpPr>
        <p:spPr/>
        <p:txBody>
          <a:bodyPr/>
          <a:lstStyle/>
          <a:p>
            <a:r>
              <a:rPr lang="es-MX" b="1" dirty="0" smtClean="0">
                <a:solidFill>
                  <a:schemeClr val="bg1"/>
                </a:solidFill>
                <a:latin typeface="Century Gothic" pitchFamily="34" charset="0"/>
              </a:rPr>
              <a:t>1. Claves visuales (monoculares-binoculares)</a:t>
            </a:r>
            <a:endParaRPr lang="es-MX" b="1" dirty="0">
              <a:solidFill>
                <a:schemeClr val="bg1"/>
              </a:solidFill>
              <a:latin typeface="Century Gothic" pitchFamily="34" charset="0"/>
            </a:endParaRPr>
          </a:p>
        </p:txBody>
      </p:sp>
      <p:pic>
        <p:nvPicPr>
          <p:cNvPr id="18434" name="Picture 2" descr="EVOLUCIÓN DE LA LATERALIDAD timeline | Timetoast timelines"/>
          <p:cNvPicPr>
            <a:picLocks noChangeAspect="1" noChangeArrowheads="1"/>
          </p:cNvPicPr>
          <p:nvPr/>
        </p:nvPicPr>
        <p:blipFill>
          <a:blip r:embed="rId2"/>
          <a:srcRect/>
          <a:stretch>
            <a:fillRect/>
          </a:stretch>
        </p:blipFill>
        <p:spPr bwMode="auto">
          <a:xfrm>
            <a:off x="4500562" y="4143380"/>
            <a:ext cx="3595670" cy="2179876"/>
          </a:xfrm>
          <a:prstGeom prst="rect">
            <a:avLst/>
          </a:prstGeom>
          <a:noFill/>
        </p:spPr>
      </p:pic>
      <p:sp>
        <p:nvSpPr>
          <p:cNvPr id="5" name="4 Rectángulo"/>
          <p:cNvSpPr/>
          <p:nvPr/>
        </p:nvSpPr>
        <p:spPr>
          <a:xfrm>
            <a:off x="642910" y="4500570"/>
            <a:ext cx="3500462" cy="1569660"/>
          </a:xfrm>
          <a:prstGeom prst="rect">
            <a:avLst/>
          </a:prstGeom>
        </p:spPr>
        <p:txBody>
          <a:bodyPr wrap="square">
            <a:spAutoFit/>
          </a:bodyPr>
          <a:lstStyle/>
          <a:p>
            <a:pPr algn="just"/>
            <a:r>
              <a:rPr lang="es-MX" sz="1600" dirty="0" smtClean="0">
                <a:latin typeface="Century Gothic" pitchFamily="34" charset="0"/>
              </a:rPr>
              <a:t>Los monoculares son </a:t>
            </a:r>
            <a:r>
              <a:rPr lang="es-MX" sz="1600" dirty="0">
                <a:latin typeface="Century Gothic" pitchFamily="34" charset="0"/>
              </a:rPr>
              <a:t>los que funcionan solamente con un solo ojo, mientras que los factores binoculares son los que operan con los dos ojos al mismo tiempo. </a:t>
            </a: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chemeClr val="tx1"/>
                </a:solidFill>
                <a:latin typeface="Century Gothic" pitchFamily="34" charset="0"/>
              </a:rPr>
              <a:t>Monoculares.</a:t>
            </a:r>
            <a:endParaRPr lang="es-MX" b="1" dirty="0">
              <a:solidFill>
                <a:schemeClr val="tx1"/>
              </a:solidFill>
              <a:latin typeface="Century Gothic" pitchFamily="34" charset="0"/>
            </a:endParaRPr>
          </a:p>
        </p:txBody>
      </p:sp>
      <p:sp>
        <p:nvSpPr>
          <p:cNvPr id="3" name="2 Marcador de contenido"/>
          <p:cNvSpPr>
            <a:spLocks noGrp="1"/>
          </p:cNvSpPr>
          <p:nvPr>
            <p:ph sz="half" idx="1"/>
          </p:nvPr>
        </p:nvSpPr>
        <p:spPr/>
        <p:txBody>
          <a:bodyPr>
            <a:normAutofit/>
          </a:bodyPr>
          <a:lstStyle/>
          <a:p>
            <a:r>
              <a:rPr lang="es-MX" sz="2400" dirty="0" smtClean="0">
                <a:latin typeface="Century Gothic" pitchFamily="34" charset="0"/>
              </a:rPr>
              <a:t> </a:t>
            </a:r>
            <a:r>
              <a:rPr lang="es-MX" sz="2400" dirty="0" smtClean="0">
                <a:latin typeface="Century Gothic" pitchFamily="34" charset="0"/>
              </a:rPr>
              <a:t>Los </a:t>
            </a:r>
            <a:r>
              <a:rPr lang="es-MX" sz="2400" dirty="0" smtClean="0">
                <a:latin typeface="Century Gothic" pitchFamily="34" charset="0"/>
              </a:rPr>
              <a:t>siguientes factores son los que se perciben con la ayuda de cada ojo </a:t>
            </a:r>
            <a:r>
              <a:rPr lang="es-MX" sz="2400" dirty="0" smtClean="0">
                <a:latin typeface="Century Gothic" pitchFamily="34" charset="0"/>
              </a:rPr>
              <a:t>separadamente:</a:t>
            </a:r>
          </a:p>
          <a:p>
            <a:r>
              <a:rPr lang="es-MX" sz="2400" dirty="0" smtClean="0">
                <a:latin typeface="Century Gothic" pitchFamily="34" charset="0"/>
              </a:rPr>
              <a:t>superposición </a:t>
            </a:r>
          </a:p>
          <a:p>
            <a:r>
              <a:rPr lang="es-MX" sz="2400" dirty="0" smtClean="0">
                <a:latin typeface="Century Gothic" pitchFamily="34" charset="0"/>
              </a:rPr>
              <a:t>Brillantez</a:t>
            </a:r>
          </a:p>
          <a:p>
            <a:r>
              <a:rPr lang="es-MX" sz="2400" dirty="0" smtClean="0">
                <a:latin typeface="Century Gothic" pitchFamily="34" charset="0"/>
              </a:rPr>
              <a:t>Paralaje</a:t>
            </a:r>
          </a:p>
          <a:p>
            <a:r>
              <a:rPr lang="es-MX" sz="2400" dirty="0" smtClean="0">
                <a:latin typeface="Century Gothic" pitchFamily="34" charset="0"/>
              </a:rPr>
              <a:t>Elevación</a:t>
            </a:r>
          </a:p>
          <a:p>
            <a:r>
              <a:rPr lang="es-MX" sz="2400" dirty="0" smtClean="0">
                <a:latin typeface="Century Gothic" pitchFamily="34" charset="0"/>
              </a:rPr>
              <a:t>color </a:t>
            </a:r>
          </a:p>
          <a:p>
            <a:r>
              <a:rPr lang="es-MX" sz="2400" dirty="0" smtClean="0">
                <a:latin typeface="Century Gothic" pitchFamily="34" charset="0"/>
              </a:rPr>
              <a:t>distinción </a:t>
            </a:r>
            <a:r>
              <a:rPr lang="es-MX" sz="2400" dirty="0" smtClean="0">
                <a:latin typeface="Century Gothic" pitchFamily="34" charset="0"/>
              </a:rPr>
              <a:t>de </a:t>
            </a:r>
            <a:r>
              <a:rPr lang="es-MX" sz="2400" dirty="0" smtClean="0">
                <a:latin typeface="Century Gothic" pitchFamily="34" charset="0"/>
              </a:rPr>
              <a:t>contornos</a:t>
            </a:r>
            <a:r>
              <a:rPr lang="es-MX" sz="2400" dirty="0" smtClean="0">
                <a:latin typeface="Century Gothic" pitchFamily="34" charset="0"/>
              </a:rPr>
              <a:t> </a:t>
            </a:r>
            <a:endParaRPr lang="es-MX" sz="2400" dirty="0">
              <a:latin typeface="Century Gothic" pitchFamily="34" charset="0"/>
            </a:endParaRPr>
          </a:p>
        </p:txBody>
      </p:sp>
      <p:pic>
        <p:nvPicPr>
          <p:cNvPr id="6" name="Picture 2" descr="Elementos visuales: forma, medida, color, textura - Eniun"/>
          <p:cNvPicPr>
            <a:picLocks noChangeAspect="1" noChangeArrowheads="1"/>
          </p:cNvPicPr>
          <p:nvPr/>
        </p:nvPicPr>
        <p:blipFill>
          <a:blip r:embed="rId2"/>
          <a:srcRect/>
          <a:stretch>
            <a:fillRect/>
          </a:stretch>
        </p:blipFill>
        <p:spPr bwMode="auto">
          <a:xfrm>
            <a:off x="5286380" y="2357430"/>
            <a:ext cx="3286148" cy="2799313"/>
          </a:xfrm>
          <a:prstGeom prst="rect">
            <a:avLst/>
          </a:prstGeom>
          <a:noFill/>
        </p:spPr>
      </p:pic>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chemeClr val="tx1"/>
                </a:solidFill>
                <a:latin typeface="Century Gothic" pitchFamily="34" charset="0"/>
              </a:rPr>
              <a:t>Binoculares.</a:t>
            </a:r>
            <a:endParaRPr lang="es-MX" b="1" dirty="0">
              <a:solidFill>
                <a:schemeClr val="tx1"/>
              </a:solidFill>
              <a:latin typeface="Century Gothic" pitchFamily="34" charset="0"/>
            </a:endParaRPr>
          </a:p>
        </p:txBody>
      </p:sp>
      <p:sp>
        <p:nvSpPr>
          <p:cNvPr id="3" name="2 Marcador de contenido"/>
          <p:cNvSpPr>
            <a:spLocks noGrp="1"/>
          </p:cNvSpPr>
          <p:nvPr>
            <p:ph sz="half" idx="1"/>
          </p:nvPr>
        </p:nvSpPr>
        <p:spPr>
          <a:xfrm>
            <a:off x="301752" y="1371600"/>
            <a:ext cx="4038600" cy="4986358"/>
          </a:xfrm>
        </p:spPr>
        <p:txBody>
          <a:bodyPr>
            <a:normAutofit lnSpcReduction="10000"/>
          </a:bodyPr>
          <a:lstStyle/>
          <a:p>
            <a:r>
              <a:rPr lang="es-MX" sz="2000" dirty="0" smtClean="0">
                <a:latin typeface="Century Gothic" pitchFamily="34" charset="0"/>
              </a:rPr>
              <a:t> Éstos son factores que quedan determinados por la acción conjunta de los dos ojos. Resultan de la comparación que hace el cerebro de las imágenes que se forman en cada una de las retinas: se comparan sus formas, tamaños y posiciones</a:t>
            </a:r>
            <a:r>
              <a:rPr lang="es-MX" sz="2000" dirty="0" smtClean="0">
                <a:latin typeface="Century Gothic" pitchFamily="34" charset="0"/>
              </a:rPr>
              <a:t>.</a:t>
            </a:r>
          </a:p>
          <a:p>
            <a:r>
              <a:rPr lang="es-MX" sz="2000" dirty="0" smtClean="0">
                <a:latin typeface="Century Gothic" pitchFamily="34" charset="0"/>
              </a:rPr>
              <a:t>En general, las dos imágenes que del mismo objeto se forman en cada una de las retinas son ligeramente distintas una de la otra, debido a que las retinas están separadas.</a:t>
            </a:r>
          </a:p>
          <a:p>
            <a:pPr>
              <a:buNone/>
            </a:pPr>
            <a:endParaRPr lang="es-MX" sz="2000" dirty="0">
              <a:latin typeface="Century Gothic" pitchFamily="34" charset="0"/>
            </a:endParaRPr>
          </a:p>
        </p:txBody>
      </p:sp>
      <p:pic>
        <p:nvPicPr>
          <p:cNvPr id="6" name="Picture 2" descr="INDICADORES de ESPACIO – Educación en Lenguajes Artísticos"/>
          <p:cNvPicPr>
            <a:picLocks noChangeAspect="1" noChangeArrowheads="1"/>
          </p:cNvPicPr>
          <p:nvPr/>
        </p:nvPicPr>
        <p:blipFill>
          <a:blip r:embed="rId2"/>
          <a:srcRect/>
          <a:stretch>
            <a:fillRect/>
          </a:stretch>
        </p:blipFill>
        <p:spPr bwMode="auto">
          <a:xfrm>
            <a:off x="4714876" y="2071678"/>
            <a:ext cx="4071966" cy="3238496"/>
          </a:xfrm>
          <a:prstGeom prst="rect">
            <a:avLst/>
          </a:prstGeom>
          <a:noFill/>
        </p:spPr>
      </p:pic>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01752" y="1428736"/>
            <a:ext cx="8842248" cy="732974"/>
          </a:xfrm>
        </p:spPr>
        <p:txBody>
          <a:bodyPr/>
          <a:lstStyle/>
          <a:p>
            <a:r>
              <a:rPr lang="es-MX" sz="1800" b="0" dirty="0">
                <a:latin typeface="Century Gothic" pitchFamily="34" charset="0"/>
              </a:rPr>
              <a:t>La clave más importante para la estimación de la distancia a partir de la información auditiva es la sonoridad que provoca el suceso acústico.</a:t>
            </a:r>
            <a:endParaRPr lang="es-MX" sz="1800" dirty="0">
              <a:latin typeface="Century Gothic" pitchFamily="34" charset="0"/>
            </a:endParaRPr>
          </a:p>
        </p:txBody>
      </p:sp>
      <p:sp>
        <p:nvSpPr>
          <p:cNvPr id="4" name="3 Marcador de contenido"/>
          <p:cNvSpPr>
            <a:spLocks noGrp="1"/>
          </p:cNvSpPr>
          <p:nvPr>
            <p:ph sz="quarter" idx="2"/>
          </p:nvPr>
        </p:nvSpPr>
        <p:spPr>
          <a:xfrm>
            <a:off x="4572000" y="2357430"/>
            <a:ext cx="4341686" cy="3818404"/>
          </a:xfrm>
        </p:spPr>
        <p:txBody>
          <a:bodyPr>
            <a:normAutofit lnSpcReduction="10000"/>
          </a:bodyPr>
          <a:lstStyle/>
          <a:p>
            <a:pPr algn="just"/>
            <a:r>
              <a:rPr lang="es-MX" sz="2000" b="1" dirty="0" err="1" smtClean="0">
                <a:latin typeface="Century Gothic" pitchFamily="34" charset="0"/>
              </a:rPr>
              <a:t>Litovsky</a:t>
            </a:r>
            <a:r>
              <a:rPr lang="es-MX" sz="2000" b="1" dirty="0" smtClean="0">
                <a:latin typeface="Century Gothic" pitchFamily="34" charset="0"/>
              </a:rPr>
              <a:t> </a:t>
            </a:r>
            <a:r>
              <a:rPr lang="es-MX" sz="2000" b="1" dirty="0" smtClean="0">
                <a:latin typeface="Century Gothic" pitchFamily="34" charset="0"/>
              </a:rPr>
              <a:t>y Clifton (1992)</a:t>
            </a:r>
            <a:r>
              <a:rPr lang="es-MX" sz="2000" dirty="0" smtClean="0">
                <a:latin typeface="Century Gothic" pitchFamily="34" charset="0"/>
              </a:rPr>
              <a:t> </a:t>
            </a:r>
            <a:r>
              <a:rPr lang="es-MX" sz="2000" dirty="0" smtClean="0">
                <a:latin typeface="Century Gothic" pitchFamily="34" charset="0"/>
              </a:rPr>
              <a:t>hallaron </a:t>
            </a:r>
            <a:r>
              <a:rPr lang="es-MX" sz="2000" dirty="0" smtClean="0">
                <a:latin typeface="Century Gothic" pitchFamily="34" charset="0"/>
              </a:rPr>
              <a:t>que los niños de seis meses tienen una capacidad básica para discriminar entre las fuentes que están a su alcance y las que no lo están, aunque no ejecutan esta tarea únicamente a partir de la clave de sonoridad. Parece probable que la competencia en esta capacidad tenga una considerable supeditación a la experiencia.</a:t>
            </a:r>
            <a:endParaRPr lang="es-MX" sz="2000" dirty="0">
              <a:latin typeface="Century Gothic" pitchFamily="34" charset="0"/>
            </a:endParaRPr>
          </a:p>
        </p:txBody>
      </p:sp>
      <p:sp>
        <p:nvSpPr>
          <p:cNvPr id="6" name="5 Título"/>
          <p:cNvSpPr>
            <a:spLocks noGrp="1"/>
          </p:cNvSpPr>
          <p:nvPr>
            <p:ph type="title"/>
          </p:nvPr>
        </p:nvSpPr>
        <p:spPr/>
        <p:txBody>
          <a:bodyPr/>
          <a:lstStyle/>
          <a:p>
            <a:r>
              <a:rPr lang="es-MX" b="1" dirty="0" smtClean="0">
                <a:solidFill>
                  <a:schemeClr val="tx1"/>
                </a:solidFill>
                <a:latin typeface="Century Gothic" pitchFamily="34" charset="0"/>
              </a:rPr>
              <a:t>2. Claves auditivas </a:t>
            </a:r>
            <a:endParaRPr lang="es-MX" b="1" dirty="0">
              <a:solidFill>
                <a:schemeClr val="tx1"/>
              </a:solidFill>
              <a:latin typeface="Century Gothic" pitchFamily="34" charset="0"/>
            </a:endParaRPr>
          </a:p>
        </p:txBody>
      </p:sp>
      <p:sp>
        <p:nvSpPr>
          <p:cNvPr id="21506" name="AutoShape 2" descr="Los materiales y el sonid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1508" name="AutoShape 4" descr="Los materiales y el sonid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1510" name="AutoShape 6" descr="Los materiales y el sonid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1512" name="Picture 8" descr="Ondas Sonoras - Lessons - Blendspace"/>
          <p:cNvPicPr>
            <a:picLocks noChangeAspect="1" noChangeArrowheads="1"/>
          </p:cNvPicPr>
          <p:nvPr/>
        </p:nvPicPr>
        <p:blipFill>
          <a:blip r:embed="rId2"/>
          <a:srcRect/>
          <a:stretch>
            <a:fillRect/>
          </a:stretch>
        </p:blipFill>
        <p:spPr bwMode="auto">
          <a:xfrm>
            <a:off x="214282" y="3429000"/>
            <a:ext cx="4429124" cy="1752506"/>
          </a:xfrm>
          <a:prstGeom prst="rect">
            <a:avLst/>
          </a:prstGeom>
          <a:noFill/>
        </p:spPr>
      </p:pic>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64</TotalTime>
  <Words>403</Words>
  <Application>Microsoft Office PowerPoint</Application>
  <PresentationFormat>Presentación en pantalla (4:3)</PresentationFormat>
  <Paragraphs>37</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Civil</vt:lpstr>
      <vt:lpstr>INSTITUTO POLITECNICO NACIONAL. “CICS-UST” Lic. Psicología.</vt:lpstr>
      <vt:lpstr>Percepción compleja.</vt:lpstr>
      <vt:lpstr>Ejemplificación de percepciones complejas y simples.</vt:lpstr>
      <vt:lpstr>Ejemplificación de percepciones complejas y simples.</vt:lpstr>
      <vt:lpstr>Percepción espacial.</vt:lpstr>
      <vt:lpstr>1. Claves visuales (monoculares-binoculares)</vt:lpstr>
      <vt:lpstr>Monoculares.</vt:lpstr>
      <vt:lpstr>Binoculares.</vt:lpstr>
      <vt:lpstr>2. Claves auditivas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INSTITUTO POLITECNICO NACIONAL. “CICS-UST” Lic. Psicología.</dc:title>
  <dc:creator>alondra juarez</dc:creator>
  <cp:lastModifiedBy>alondra juarez</cp:lastModifiedBy>
  <cp:revision>7</cp:revision>
  <dcterms:created xsi:type="dcterms:W3CDTF">2021-07-18T04:42:07Z</dcterms:created>
  <dcterms:modified xsi:type="dcterms:W3CDTF">2021-07-18T05:46:13Z</dcterms:modified>
</cp:coreProperties>
</file>