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8B862FA-ACC8-460E-A4CF-45A4C9D403E5}" type="datetimeFigureOut">
              <a:rPr lang="es-MX" smtClean="0"/>
              <a:t>17/08/2021</a:t>
            </a:fld>
            <a:endParaRPr lang="es-MX"/>
          </a:p>
        </p:txBody>
      </p:sp>
      <p:sp>
        <p:nvSpPr>
          <p:cNvPr id="5" name="Footer Placeholder 4"/>
          <p:cNvSpPr>
            <a:spLocks noGrp="1"/>
          </p:cNvSpPr>
          <p:nvPr>
            <p:ph type="ftr" sz="quarter" idx="11"/>
          </p:nvPr>
        </p:nvSpPr>
        <p:spPr>
          <a:xfrm>
            <a:off x="2416500" y="329307"/>
            <a:ext cx="4973915" cy="309201"/>
          </a:xfrm>
        </p:spPr>
        <p:txBody>
          <a:bodyPr/>
          <a:lstStyle/>
          <a:p>
            <a:endParaRPr lang="es-MX"/>
          </a:p>
        </p:txBody>
      </p:sp>
      <p:sp>
        <p:nvSpPr>
          <p:cNvPr id="6" name="Slide Number Placeholder 5"/>
          <p:cNvSpPr>
            <a:spLocks noGrp="1"/>
          </p:cNvSpPr>
          <p:nvPr>
            <p:ph type="sldNum" sz="quarter" idx="12"/>
          </p:nvPr>
        </p:nvSpPr>
        <p:spPr>
          <a:xfrm>
            <a:off x="1437664" y="798973"/>
            <a:ext cx="811019" cy="503578"/>
          </a:xfrm>
        </p:spPr>
        <p:txBody>
          <a:bodyPr/>
          <a:lstStyle/>
          <a:p>
            <a:fld id="{25AB9766-4583-4E09-B2BA-49085902C5DF}" type="slidenum">
              <a:rPr lang="es-MX" smtClean="0"/>
              <a:t>‹Nº›</a:t>
            </a:fld>
            <a:endParaRPr lang="es-MX"/>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3481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8B862FA-ACC8-460E-A4CF-45A4C9D403E5}" type="datetimeFigureOut">
              <a:rPr lang="es-MX" smtClean="0"/>
              <a:t>17/08/2021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AB9766-4583-4E09-B2BA-49085902C5DF}" type="slidenum">
              <a:rPr lang="es-MX" smtClean="0"/>
              <a:t>‹Nº›</a:t>
            </a:fld>
            <a:endParaRPr lang="es-MX"/>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0301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8B862FA-ACC8-460E-A4CF-45A4C9D403E5}" type="datetimeFigureOut">
              <a:rPr lang="es-MX" smtClean="0"/>
              <a:t>17/08/2021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AB9766-4583-4E09-B2BA-49085902C5DF}" type="slidenum">
              <a:rPr lang="es-MX" smtClean="0"/>
              <a:t>‹Nº›</a:t>
            </a:fld>
            <a:endParaRPr lang="es-MX"/>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6650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8B862FA-ACC8-460E-A4CF-45A4C9D403E5}" type="datetimeFigureOut">
              <a:rPr lang="es-MX" smtClean="0"/>
              <a:t>17/08/2021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AB9766-4583-4E09-B2BA-49085902C5DF}" type="slidenum">
              <a:rPr lang="es-MX" smtClean="0"/>
              <a:t>‹Nº›</a:t>
            </a:fld>
            <a:endParaRPr lang="es-MX"/>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7938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8B862FA-ACC8-460E-A4CF-45A4C9D403E5}" type="datetimeFigureOut">
              <a:rPr lang="es-MX" smtClean="0"/>
              <a:t>17/08/2021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AB9766-4583-4E09-B2BA-49085902C5DF}" type="slidenum">
              <a:rPr lang="es-MX" smtClean="0"/>
              <a:t>‹Nº›</a:t>
            </a:fld>
            <a:endParaRPr lang="es-MX"/>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93272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8B862FA-ACC8-460E-A4CF-45A4C9D403E5}" type="datetimeFigureOut">
              <a:rPr lang="es-MX" smtClean="0"/>
              <a:t>17/08/2021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5AB9766-4583-4E09-B2BA-49085902C5DF}" type="slidenum">
              <a:rPr lang="es-MX" smtClean="0"/>
              <a:t>‹Nº›</a:t>
            </a:fld>
            <a:endParaRPr lang="es-MX"/>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225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8B862FA-ACC8-460E-A4CF-45A4C9D403E5}" type="datetimeFigureOut">
              <a:rPr lang="es-MX" smtClean="0"/>
              <a:t>17/08/2021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5AB9766-4583-4E09-B2BA-49085902C5DF}" type="slidenum">
              <a:rPr lang="es-MX" smtClean="0"/>
              <a:t>‹Nº›</a:t>
            </a:fld>
            <a:endParaRPr lang="es-MX"/>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37930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8B862FA-ACC8-460E-A4CF-45A4C9D403E5}" type="datetimeFigureOut">
              <a:rPr lang="es-MX" smtClean="0"/>
              <a:t>17/08/2021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25AB9766-4583-4E09-B2BA-49085902C5DF}" type="slidenum">
              <a:rPr lang="es-MX" smtClean="0"/>
              <a:t>‹Nº›</a:t>
            </a:fld>
            <a:endParaRPr lang="es-MX"/>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87365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862FA-ACC8-460E-A4CF-45A4C9D403E5}" type="datetimeFigureOut">
              <a:rPr lang="es-MX" smtClean="0"/>
              <a:t>17/08/2021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25AB9766-4583-4E09-B2BA-49085902C5DF}" type="slidenum">
              <a:rPr lang="es-MX" smtClean="0"/>
              <a:t>‹Nº›</a:t>
            </a:fld>
            <a:endParaRPr lang="es-MX"/>
          </a:p>
        </p:txBody>
      </p:sp>
    </p:spTree>
    <p:extLst>
      <p:ext uri="{BB962C8B-B14F-4D97-AF65-F5344CB8AC3E}">
        <p14:creationId xmlns:p14="http://schemas.microsoft.com/office/powerpoint/2010/main" val="16256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8B862FA-ACC8-460E-A4CF-45A4C9D403E5}" type="datetimeFigureOut">
              <a:rPr lang="es-MX" smtClean="0"/>
              <a:t>17/08/2021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5AB9766-4583-4E09-B2BA-49085902C5DF}" type="slidenum">
              <a:rPr lang="es-MX" smtClean="0"/>
              <a:t>‹Nº›</a:t>
            </a:fld>
            <a:endParaRPr lang="es-MX"/>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5329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8B862FA-ACC8-460E-A4CF-45A4C9D403E5}" type="datetimeFigureOut">
              <a:rPr lang="es-MX" smtClean="0"/>
              <a:t>17/08/2021</a:t>
            </a:fld>
            <a:endParaRPr lang="es-MX"/>
          </a:p>
        </p:txBody>
      </p:sp>
      <p:sp>
        <p:nvSpPr>
          <p:cNvPr id="6" name="Footer Placeholder 5"/>
          <p:cNvSpPr>
            <a:spLocks noGrp="1"/>
          </p:cNvSpPr>
          <p:nvPr>
            <p:ph type="ftr" sz="quarter" idx="11"/>
          </p:nvPr>
        </p:nvSpPr>
        <p:spPr>
          <a:xfrm>
            <a:off x="1447382" y="318640"/>
            <a:ext cx="5541004" cy="320931"/>
          </a:xfrm>
        </p:spPr>
        <p:txBody>
          <a:bodyPr/>
          <a:lstStyle/>
          <a:p>
            <a:endParaRPr lang="es-MX"/>
          </a:p>
        </p:txBody>
      </p:sp>
      <p:sp>
        <p:nvSpPr>
          <p:cNvPr id="7" name="Slide Number Placeholder 6"/>
          <p:cNvSpPr>
            <a:spLocks noGrp="1"/>
          </p:cNvSpPr>
          <p:nvPr>
            <p:ph type="sldNum" sz="quarter" idx="12"/>
          </p:nvPr>
        </p:nvSpPr>
        <p:spPr/>
        <p:txBody>
          <a:bodyPr/>
          <a:lstStyle/>
          <a:p>
            <a:fld id="{25AB9766-4583-4E09-B2BA-49085902C5DF}" type="slidenum">
              <a:rPr lang="es-MX" smtClean="0"/>
              <a:t>‹Nº›</a:t>
            </a:fld>
            <a:endParaRPr lang="es-MX"/>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6426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8B862FA-ACC8-460E-A4CF-45A4C9D403E5}" type="datetimeFigureOut">
              <a:rPr lang="es-MX" smtClean="0"/>
              <a:t>17/08/2021</a:t>
            </a:fld>
            <a:endParaRPr lang="es-MX"/>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5AB9766-4583-4E09-B2BA-49085902C5DF}" type="slidenum">
              <a:rPr lang="es-MX" smtClean="0"/>
              <a:t>‹Nº›</a:t>
            </a:fld>
            <a:endParaRPr lang="es-MX"/>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934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07C64B-540B-444A-865D-D7054B64E99B}"/>
              </a:ext>
            </a:extLst>
          </p:cNvPr>
          <p:cNvSpPr>
            <a:spLocks noGrp="1"/>
          </p:cNvSpPr>
          <p:nvPr>
            <p:ph type="ctrTitle"/>
          </p:nvPr>
        </p:nvSpPr>
        <p:spPr/>
        <p:txBody>
          <a:bodyPr/>
          <a:lstStyle/>
          <a:p>
            <a:r>
              <a:rPr lang="es-MX" dirty="0"/>
              <a:t>Adulto Maduro</a:t>
            </a:r>
          </a:p>
        </p:txBody>
      </p:sp>
      <p:sp>
        <p:nvSpPr>
          <p:cNvPr id="3" name="Subtítulo 2">
            <a:extLst>
              <a:ext uri="{FF2B5EF4-FFF2-40B4-BE49-F238E27FC236}">
                <a16:creationId xmlns:a16="http://schemas.microsoft.com/office/drawing/2014/main" id="{86185919-81B1-4DA8-A4C9-5AF0D3AEC252}"/>
              </a:ext>
            </a:extLst>
          </p:cNvPr>
          <p:cNvSpPr>
            <a:spLocks noGrp="1"/>
          </p:cNvSpPr>
          <p:nvPr>
            <p:ph type="subTitle" idx="1"/>
          </p:nvPr>
        </p:nvSpPr>
        <p:spPr/>
        <p:txBody>
          <a:bodyPr/>
          <a:lstStyle/>
          <a:p>
            <a:r>
              <a:rPr lang="es-MX" dirty="0"/>
              <a:t>(Adulto Medio)</a:t>
            </a:r>
          </a:p>
          <a:p>
            <a:r>
              <a:rPr lang="es-MX" dirty="0"/>
              <a:t>De los 40 a los 65 años.</a:t>
            </a:r>
          </a:p>
        </p:txBody>
      </p:sp>
    </p:spTree>
    <p:extLst>
      <p:ext uri="{BB962C8B-B14F-4D97-AF65-F5344CB8AC3E}">
        <p14:creationId xmlns:p14="http://schemas.microsoft.com/office/powerpoint/2010/main" val="90931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FD873-7757-481D-A591-764779B34A28}"/>
              </a:ext>
            </a:extLst>
          </p:cNvPr>
          <p:cNvSpPr>
            <a:spLocks noGrp="1"/>
          </p:cNvSpPr>
          <p:nvPr>
            <p:ph type="title"/>
          </p:nvPr>
        </p:nvSpPr>
        <p:spPr/>
        <p:txBody>
          <a:bodyPr/>
          <a:lstStyle/>
          <a:p>
            <a:r>
              <a:rPr lang="es-MX" dirty="0"/>
              <a:t>REFERENCIA:</a:t>
            </a:r>
          </a:p>
        </p:txBody>
      </p:sp>
      <p:sp>
        <p:nvSpPr>
          <p:cNvPr id="3" name="Marcador de contenido 2">
            <a:extLst>
              <a:ext uri="{FF2B5EF4-FFF2-40B4-BE49-F238E27FC236}">
                <a16:creationId xmlns:a16="http://schemas.microsoft.com/office/drawing/2014/main" id="{36122E3B-E0AF-441E-A1DC-D3948409513F}"/>
              </a:ext>
            </a:extLst>
          </p:cNvPr>
          <p:cNvSpPr>
            <a:spLocks noGrp="1"/>
          </p:cNvSpPr>
          <p:nvPr>
            <p:ph idx="1"/>
          </p:nvPr>
        </p:nvSpPr>
        <p:spPr>
          <a:xfrm>
            <a:off x="2606692" y="2330833"/>
            <a:ext cx="7293047" cy="3433863"/>
          </a:xfrm>
        </p:spPr>
        <p:txBody>
          <a:bodyPr>
            <a:normAutofit/>
          </a:bodyPr>
          <a:lstStyle/>
          <a:p>
            <a:r>
              <a:rPr lang="es-MX" sz="3600" dirty="0"/>
              <a:t>Sandoval, S. (2018). Psicología del Desarrollo Humano II. Universidad Autónoma de Sinaloa. </a:t>
            </a:r>
            <a:r>
              <a:rPr lang="es-MX" sz="3600" dirty="0" err="1"/>
              <a:t>Pp</a:t>
            </a:r>
            <a:r>
              <a:rPr lang="es-MX" sz="3600" dirty="0"/>
              <a:t> 126-135.</a:t>
            </a:r>
          </a:p>
        </p:txBody>
      </p:sp>
    </p:spTree>
    <p:extLst>
      <p:ext uri="{BB962C8B-B14F-4D97-AF65-F5344CB8AC3E}">
        <p14:creationId xmlns:p14="http://schemas.microsoft.com/office/powerpoint/2010/main" val="907864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CBBB8B-0B46-47D8-83EC-04544F10D078}"/>
              </a:ext>
            </a:extLst>
          </p:cNvPr>
          <p:cNvSpPr>
            <a:spLocks noGrp="1"/>
          </p:cNvSpPr>
          <p:nvPr>
            <p:ph type="title"/>
          </p:nvPr>
        </p:nvSpPr>
        <p:spPr/>
        <p:txBody>
          <a:bodyPr/>
          <a:lstStyle/>
          <a:p>
            <a:r>
              <a:rPr lang="es-MX" dirty="0"/>
              <a:t>Introducción:</a:t>
            </a:r>
          </a:p>
        </p:txBody>
      </p:sp>
      <p:sp>
        <p:nvSpPr>
          <p:cNvPr id="3" name="Marcador de contenido 2">
            <a:extLst>
              <a:ext uri="{FF2B5EF4-FFF2-40B4-BE49-F238E27FC236}">
                <a16:creationId xmlns:a16="http://schemas.microsoft.com/office/drawing/2014/main" id="{249ABEF2-F9DA-4DC8-B7BB-0B9D94F7C8FA}"/>
              </a:ext>
            </a:extLst>
          </p:cNvPr>
          <p:cNvSpPr>
            <a:spLocks noGrp="1"/>
          </p:cNvSpPr>
          <p:nvPr>
            <p:ph idx="1"/>
          </p:nvPr>
        </p:nvSpPr>
        <p:spPr/>
        <p:txBody>
          <a:bodyPr>
            <a:normAutofit lnSpcReduction="10000"/>
          </a:bodyPr>
          <a:lstStyle/>
          <a:p>
            <a:pPr algn="just"/>
            <a:r>
              <a:rPr lang="es-MX" dirty="0"/>
              <a:t>La madurez o adultez media podemos definirla como la etapa que cronológicamente se ubica entre los 40 a los 65 años aproximadamente, pero es una definición arbitraria porque el paso de una etapa a otra no está marcada de manera definitiva en todas las personas, si no que la edad del tránsito cambia de un sujeto a otro. </a:t>
            </a:r>
          </a:p>
          <a:p>
            <a:pPr marL="0" indent="0" algn="just">
              <a:buNone/>
            </a:pPr>
            <a:r>
              <a:rPr lang="es-MX" dirty="0"/>
              <a:t>El constructo adulto medio tiene una connotación social puesto que la pertenencia a esta etapa depende de una serie de condiciones tanto del orden biológico, como edad, género, salud, raza, etnia, personalidad, y del orden social como posición socioeconómica, cultura, estado civil, presencia de hijos y empleo. Por lo que esta etapa puede abarcar un período temporal más allá de los 65 años.</a:t>
            </a:r>
          </a:p>
        </p:txBody>
      </p:sp>
    </p:spTree>
    <p:extLst>
      <p:ext uri="{BB962C8B-B14F-4D97-AF65-F5344CB8AC3E}">
        <p14:creationId xmlns:p14="http://schemas.microsoft.com/office/powerpoint/2010/main" val="2366736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324773-695B-4739-8307-BFAE3F0765C5}"/>
              </a:ext>
            </a:extLst>
          </p:cNvPr>
          <p:cNvSpPr>
            <a:spLocks noGrp="1"/>
          </p:cNvSpPr>
          <p:nvPr>
            <p:ph type="title"/>
          </p:nvPr>
        </p:nvSpPr>
        <p:spPr/>
        <p:txBody>
          <a:bodyPr/>
          <a:lstStyle/>
          <a:p>
            <a:r>
              <a:rPr lang="es-MX" dirty="0"/>
              <a:t>Cambios Físicos</a:t>
            </a:r>
          </a:p>
        </p:txBody>
      </p:sp>
      <p:sp>
        <p:nvSpPr>
          <p:cNvPr id="3" name="Marcador de contenido 2">
            <a:extLst>
              <a:ext uri="{FF2B5EF4-FFF2-40B4-BE49-F238E27FC236}">
                <a16:creationId xmlns:a16="http://schemas.microsoft.com/office/drawing/2014/main" id="{21017EF1-80FB-4A71-8436-58750FE0A024}"/>
              </a:ext>
            </a:extLst>
          </p:cNvPr>
          <p:cNvSpPr>
            <a:spLocks noGrp="1"/>
          </p:cNvSpPr>
          <p:nvPr>
            <p:ph idx="1"/>
          </p:nvPr>
        </p:nvSpPr>
        <p:spPr/>
        <p:txBody>
          <a:bodyPr/>
          <a:lstStyle/>
          <a:p>
            <a:pPr marL="0" indent="0" algn="just">
              <a:buNone/>
            </a:pPr>
            <a:r>
              <a:rPr lang="es-MX" dirty="0"/>
              <a:t>Aunque algunos cambios fisiológicos son resultado del envejecimiento biológico y la composición genética, factores conductuales y de estilos de vida arrastrados desde la juventud pueden afectar la probabilidad, momento y extensión de un cambio físico.</a:t>
            </a:r>
          </a:p>
        </p:txBody>
      </p:sp>
      <p:pic>
        <p:nvPicPr>
          <p:cNvPr id="5" name="Imagen 4">
            <a:extLst>
              <a:ext uri="{FF2B5EF4-FFF2-40B4-BE49-F238E27FC236}">
                <a16:creationId xmlns:a16="http://schemas.microsoft.com/office/drawing/2014/main" id="{73AC4E8F-2947-478D-B144-4D66B0B3D29D}"/>
              </a:ext>
            </a:extLst>
          </p:cNvPr>
          <p:cNvPicPr>
            <a:picLocks noChangeAspect="1"/>
          </p:cNvPicPr>
          <p:nvPr/>
        </p:nvPicPr>
        <p:blipFill>
          <a:blip r:embed="rId2"/>
          <a:stretch>
            <a:fillRect/>
          </a:stretch>
        </p:blipFill>
        <p:spPr>
          <a:xfrm>
            <a:off x="4297017" y="3429000"/>
            <a:ext cx="3248699" cy="22095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06412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F85C667-3E7D-40E1-801A-00DD29441568}"/>
              </a:ext>
            </a:extLst>
          </p:cNvPr>
          <p:cNvSpPr>
            <a:spLocks noGrp="1"/>
          </p:cNvSpPr>
          <p:nvPr>
            <p:ph type="title"/>
          </p:nvPr>
        </p:nvSpPr>
        <p:spPr/>
        <p:txBody>
          <a:bodyPr/>
          <a:lstStyle/>
          <a:p>
            <a:r>
              <a:rPr lang="es-MX" dirty="0"/>
              <a:t>Algunos ejemplos pueden ser:</a:t>
            </a:r>
          </a:p>
        </p:txBody>
      </p:sp>
      <p:sp>
        <p:nvSpPr>
          <p:cNvPr id="6" name="Marcador de contenido 5">
            <a:extLst>
              <a:ext uri="{FF2B5EF4-FFF2-40B4-BE49-F238E27FC236}">
                <a16:creationId xmlns:a16="http://schemas.microsoft.com/office/drawing/2014/main" id="{A8362614-D9F1-4FF2-9538-9B56459E2C7F}"/>
              </a:ext>
            </a:extLst>
          </p:cNvPr>
          <p:cNvSpPr>
            <a:spLocks noGrp="1"/>
          </p:cNvSpPr>
          <p:nvPr>
            <p:ph idx="1"/>
          </p:nvPr>
        </p:nvSpPr>
        <p:spPr/>
        <p:txBody>
          <a:bodyPr>
            <a:normAutofit/>
          </a:bodyPr>
          <a:lstStyle/>
          <a:p>
            <a:pPr algn="just"/>
            <a:r>
              <a:rPr lang="es-MX" dirty="0"/>
              <a:t>El funcionamiento sensorial y motriz: Los reflejos no son los mismo; es común que los adultos experimenten diversos deterioros perceptuales, incluyendo problemas auditivos y visuales.</a:t>
            </a:r>
          </a:p>
          <a:p>
            <a:pPr algn="just"/>
            <a:r>
              <a:rPr lang="es-MX" dirty="0"/>
              <a:t>El metabolismo basal: A medida que envejecemos, la cantidad de energía requerida para mantener el cuerpo disminuye, particularmente después de los 40. Entonces, por ejemplo, la gente mayor, suele aumentar de peso a mayor edad a pesar de no haber cambiado sus hábitos alimentarios o su rutina de ejercicios.</a:t>
            </a:r>
          </a:p>
        </p:txBody>
      </p:sp>
    </p:spTree>
    <p:extLst>
      <p:ext uri="{BB962C8B-B14F-4D97-AF65-F5344CB8AC3E}">
        <p14:creationId xmlns:p14="http://schemas.microsoft.com/office/powerpoint/2010/main" val="297987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B44FFFC-5D1D-4772-ADDE-76D06CEDB77E}"/>
              </a:ext>
            </a:extLst>
          </p:cNvPr>
          <p:cNvSpPr>
            <a:spLocks noGrp="1"/>
          </p:cNvSpPr>
          <p:nvPr>
            <p:ph type="title"/>
          </p:nvPr>
        </p:nvSpPr>
        <p:spPr/>
        <p:txBody>
          <a:bodyPr/>
          <a:lstStyle/>
          <a:p>
            <a:r>
              <a:rPr lang="es-MX" dirty="0"/>
              <a:t>Sexualidad y funcionamiento reproductivo:</a:t>
            </a:r>
          </a:p>
        </p:txBody>
      </p:sp>
      <p:sp>
        <p:nvSpPr>
          <p:cNvPr id="5" name="Marcador de contenido 4">
            <a:extLst>
              <a:ext uri="{FF2B5EF4-FFF2-40B4-BE49-F238E27FC236}">
                <a16:creationId xmlns:a16="http://schemas.microsoft.com/office/drawing/2014/main" id="{DDF53E1E-F615-4FD7-A8D8-2D411134F536}"/>
              </a:ext>
            </a:extLst>
          </p:cNvPr>
          <p:cNvSpPr>
            <a:spLocks noGrp="1"/>
          </p:cNvSpPr>
          <p:nvPr>
            <p:ph sz="half" idx="1"/>
          </p:nvPr>
        </p:nvSpPr>
        <p:spPr/>
        <p:txBody>
          <a:bodyPr>
            <a:normAutofit/>
          </a:bodyPr>
          <a:lstStyle/>
          <a:p>
            <a:r>
              <a:rPr lang="es-MX" dirty="0"/>
              <a:t>La sexualidad no es solo característica de la juventud.  Aunque los dos sexos experimentan deterioros en su capacidad reproductiva en algún momento de la adultez media (las mujeres ya no pueden tener hijos y la fertilidad de los hombres declina), el goce sexual puede continuar toda la vida adulta.</a:t>
            </a:r>
          </a:p>
        </p:txBody>
      </p:sp>
      <p:pic>
        <p:nvPicPr>
          <p:cNvPr id="8" name="Marcador de contenido 7">
            <a:extLst>
              <a:ext uri="{FF2B5EF4-FFF2-40B4-BE49-F238E27FC236}">
                <a16:creationId xmlns:a16="http://schemas.microsoft.com/office/drawing/2014/main" id="{30B76D72-1C7A-417B-8F2A-DEEF19D0C8E4}"/>
              </a:ext>
            </a:extLst>
          </p:cNvPr>
          <p:cNvPicPr>
            <a:picLocks noGrp="1" noChangeAspect="1"/>
          </p:cNvPicPr>
          <p:nvPr>
            <p:ph sz="half" idx="2"/>
          </p:nvPr>
        </p:nvPicPr>
        <p:blipFill>
          <a:blip r:embed="rId2"/>
          <a:stretch>
            <a:fillRect/>
          </a:stretch>
        </p:blipFill>
        <p:spPr>
          <a:xfrm>
            <a:off x="6413500" y="2193998"/>
            <a:ext cx="4645025" cy="30891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1256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CD10A-AB15-4AF3-8231-737DCD431C9A}"/>
              </a:ext>
            </a:extLst>
          </p:cNvPr>
          <p:cNvSpPr>
            <a:spLocks noGrp="1"/>
          </p:cNvSpPr>
          <p:nvPr>
            <p:ph type="title"/>
          </p:nvPr>
        </p:nvSpPr>
        <p:spPr/>
        <p:txBody>
          <a:bodyPr/>
          <a:lstStyle/>
          <a:p>
            <a:r>
              <a:rPr lang="es-MX" dirty="0"/>
              <a:t>Sexualidad y funcionamiento reproductivo:</a:t>
            </a:r>
          </a:p>
        </p:txBody>
      </p:sp>
      <p:pic>
        <p:nvPicPr>
          <p:cNvPr id="5" name="Marcador de contenido 4">
            <a:extLst>
              <a:ext uri="{FF2B5EF4-FFF2-40B4-BE49-F238E27FC236}">
                <a16:creationId xmlns:a16="http://schemas.microsoft.com/office/drawing/2014/main" id="{B4D3F584-32E4-4E57-9330-8E45741D3EA5}"/>
              </a:ext>
            </a:extLst>
          </p:cNvPr>
          <p:cNvPicPr>
            <a:picLocks noGrp="1" noChangeAspect="1"/>
          </p:cNvPicPr>
          <p:nvPr>
            <p:ph idx="1"/>
          </p:nvPr>
        </p:nvPicPr>
        <p:blipFill rotWithShape="1">
          <a:blip r:embed="rId2"/>
          <a:srcRect l="51542" t="35235" r="25563" b="27061"/>
          <a:stretch/>
        </p:blipFill>
        <p:spPr>
          <a:xfrm>
            <a:off x="3804069" y="2088107"/>
            <a:ext cx="4583861" cy="42441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5073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E826A3-8F30-4191-9C89-5CB94F7EA684}"/>
              </a:ext>
            </a:extLst>
          </p:cNvPr>
          <p:cNvSpPr>
            <a:spLocks noGrp="1"/>
          </p:cNvSpPr>
          <p:nvPr>
            <p:ph type="title"/>
          </p:nvPr>
        </p:nvSpPr>
        <p:spPr/>
        <p:txBody>
          <a:bodyPr/>
          <a:lstStyle/>
          <a:p>
            <a:r>
              <a:rPr lang="es-MX" dirty="0"/>
              <a:t>Menopausia </a:t>
            </a:r>
          </a:p>
        </p:txBody>
      </p:sp>
      <p:sp>
        <p:nvSpPr>
          <p:cNvPr id="3" name="Marcador de contenido 2">
            <a:extLst>
              <a:ext uri="{FF2B5EF4-FFF2-40B4-BE49-F238E27FC236}">
                <a16:creationId xmlns:a16="http://schemas.microsoft.com/office/drawing/2014/main" id="{60BD5DDD-F2E7-4B86-8844-D84894129116}"/>
              </a:ext>
            </a:extLst>
          </p:cNvPr>
          <p:cNvSpPr>
            <a:spLocks noGrp="1"/>
          </p:cNvSpPr>
          <p:nvPr>
            <p:ph idx="1"/>
          </p:nvPr>
        </p:nvSpPr>
        <p:spPr/>
        <p:txBody>
          <a:bodyPr>
            <a:normAutofit fontScale="85000" lnSpcReduction="20000"/>
          </a:bodyPr>
          <a:lstStyle/>
          <a:p>
            <a:pPr algn="just"/>
            <a:r>
              <a:rPr lang="es-MX" dirty="0"/>
              <a:t>Ocurre la menopausia cuando una mujer deja de ovular y menstruar de manera permanente y ya no puede concebir un hijo; en general, se da por ocurrida un año después del último periodo menstrual. En promedio, ocurre entre los 50 y los 52 años, y la mayoría de las mujeres la experimentan entre los 45 y los 55 años.</a:t>
            </a:r>
          </a:p>
          <a:p>
            <a:pPr marL="0" indent="0" algn="just">
              <a:buNone/>
            </a:pPr>
            <a:endParaRPr lang="es-MX" dirty="0"/>
          </a:p>
          <a:p>
            <a:pPr algn="just"/>
            <a:r>
              <a:rPr lang="es-MX" dirty="0"/>
              <a:t>La menopausia no es un hecho aislado, sino un proceso que ahora se llama transición menopaúsica. Comienza con la perimenopausia, también conocida como climaterio. Durante este periodo, la producción de óvulos maduros disminuye y los ovarios producen menos de la hormona femenina estrógeno. La menstruación se irregulariza, con menos flujo que antes y más tiempo entre periodos menstruales. Finalmente cesará por completo. La transición menopáusica, por lo general comienza entre los 35 y 45 años de edad, y puede durar entre 3 a 5 años.</a:t>
            </a:r>
          </a:p>
        </p:txBody>
      </p:sp>
    </p:spTree>
    <p:extLst>
      <p:ext uri="{BB962C8B-B14F-4D97-AF65-F5344CB8AC3E}">
        <p14:creationId xmlns:p14="http://schemas.microsoft.com/office/powerpoint/2010/main" val="46034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85C4B1-47BF-4D04-B268-1555E534CFD9}"/>
              </a:ext>
            </a:extLst>
          </p:cNvPr>
          <p:cNvSpPr>
            <a:spLocks noGrp="1"/>
          </p:cNvSpPr>
          <p:nvPr>
            <p:ph type="title"/>
          </p:nvPr>
        </p:nvSpPr>
        <p:spPr/>
        <p:txBody>
          <a:bodyPr/>
          <a:lstStyle/>
          <a:p>
            <a:r>
              <a:rPr lang="es-MX" dirty="0"/>
              <a:t>Menopausia </a:t>
            </a:r>
          </a:p>
        </p:txBody>
      </p:sp>
      <p:pic>
        <p:nvPicPr>
          <p:cNvPr id="5" name="Marcador de contenido 4">
            <a:extLst>
              <a:ext uri="{FF2B5EF4-FFF2-40B4-BE49-F238E27FC236}">
                <a16:creationId xmlns:a16="http://schemas.microsoft.com/office/drawing/2014/main" id="{F2BA50E3-C314-4ECE-A43E-12A46BC3A900}"/>
              </a:ext>
            </a:extLst>
          </p:cNvPr>
          <p:cNvPicPr>
            <a:picLocks noGrp="1" noChangeAspect="1"/>
          </p:cNvPicPr>
          <p:nvPr>
            <p:ph idx="1"/>
          </p:nvPr>
        </p:nvPicPr>
        <p:blipFill rotWithShape="1">
          <a:blip r:embed="rId2"/>
          <a:srcRect l="29295" t="37979" r="48674" b="30903"/>
          <a:stretch/>
        </p:blipFill>
        <p:spPr>
          <a:xfrm>
            <a:off x="3872334" y="2078278"/>
            <a:ext cx="4447332" cy="35317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0052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AD6195-EA86-47A4-BB6C-0F615D9FC7B3}"/>
              </a:ext>
            </a:extLst>
          </p:cNvPr>
          <p:cNvSpPr>
            <a:spLocks noGrp="1"/>
          </p:cNvSpPr>
          <p:nvPr>
            <p:ph type="title"/>
          </p:nvPr>
        </p:nvSpPr>
        <p:spPr/>
        <p:txBody>
          <a:bodyPr/>
          <a:lstStyle/>
          <a:p>
            <a:r>
              <a:rPr lang="es-MX" dirty="0"/>
              <a:t>Andropausia</a:t>
            </a:r>
          </a:p>
        </p:txBody>
      </p:sp>
      <p:sp>
        <p:nvSpPr>
          <p:cNvPr id="3" name="Marcador de contenido 2">
            <a:extLst>
              <a:ext uri="{FF2B5EF4-FFF2-40B4-BE49-F238E27FC236}">
                <a16:creationId xmlns:a16="http://schemas.microsoft.com/office/drawing/2014/main" id="{14BA7BE7-E79A-4F9B-AEE6-9A7A24697DEC}"/>
              </a:ext>
            </a:extLst>
          </p:cNvPr>
          <p:cNvSpPr>
            <a:spLocks noGrp="1"/>
          </p:cNvSpPr>
          <p:nvPr>
            <p:ph idx="1"/>
          </p:nvPr>
        </p:nvSpPr>
        <p:spPr/>
        <p:txBody>
          <a:bodyPr>
            <a:normAutofit lnSpcReduction="10000"/>
          </a:bodyPr>
          <a:lstStyle/>
          <a:p>
            <a:pPr algn="just"/>
            <a:r>
              <a:rPr lang="es-MX" dirty="0"/>
              <a:t>Los niveles de testosterona se reducen lentamente después de los 30, alrededor de 1 % al año, con amplias variaciones individuales. También la calidad genética de los espermatozoides disminuye y ser padre a edad avanzada puede ser causa de defectos congénitos.</a:t>
            </a:r>
          </a:p>
          <a:p>
            <a:pPr algn="just"/>
            <a:r>
              <a:rPr lang="es-MX" dirty="0"/>
              <a:t>La reducción de testosterona se ha asociado con reducciones de la densidad ósea y masa muscular, así como disminución de la energía, menor impulso sexual, sobrepeso, irritabilidad y ánimo deprimido. Los bajos niveles de testosterona también se han vinculado con diabetes y enfermedad cardiovascular y se especula con que puede aumentar la mortalidad.</a:t>
            </a:r>
          </a:p>
        </p:txBody>
      </p:sp>
    </p:spTree>
    <p:extLst>
      <p:ext uri="{BB962C8B-B14F-4D97-AF65-F5344CB8AC3E}">
        <p14:creationId xmlns:p14="http://schemas.microsoft.com/office/powerpoint/2010/main" val="255762916"/>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31</TotalTime>
  <Words>638</Words>
  <Application>Microsoft Office PowerPoint</Application>
  <PresentationFormat>Panorámica</PresentationFormat>
  <Paragraphs>24</Paragraphs>
  <Slides>10</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10</vt:i4>
      </vt:variant>
    </vt:vector>
  </HeadingPairs>
  <TitlesOfParts>
    <vt:vector size="13" baseType="lpstr">
      <vt:lpstr>Arial</vt:lpstr>
      <vt:lpstr>Gill Sans MT</vt:lpstr>
      <vt:lpstr>Galería</vt:lpstr>
      <vt:lpstr>Adulto Maduro</vt:lpstr>
      <vt:lpstr>Introducción:</vt:lpstr>
      <vt:lpstr>Cambios Físicos</vt:lpstr>
      <vt:lpstr>Algunos ejemplos pueden ser:</vt:lpstr>
      <vt:lpstr>Sexualidad y funcionamiento reproductivo:</vt:lpstr>
      <vt:lpstr>Sexualidad y funcionamiento reproductivo:</vt:lpstr>
      <vt:lpstr>Menopausia </vt:lpstr>
      <vt:lpstr>Menopausia </vt:lpstr>
      <vt:lpstr>Andropausia</vt:lpstr>
      <vt:lpstr>REFERENCIA: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Adulto Maduro</dc:title>
  <dc:creator>roberto saa</dc:creator>
  <cp:lastModifiedBy>roberto saa</cp:lastModifiedBy>
  <cp:revision>2</cp:revision>
  <dcterms:created xsi:type="dcterms:W3CDTF">2021-08-06T03:39:59Z</dcterms:created>
  <dcterms:modified xsi:type="dcterms:W3CDTF">2021-08-17T21:03:01Z</dcterms:modified>
</cp:coreProperties>
</file>