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5153"/>
  </p:normalViewPr>
  <p:slideViewPr>
    <p:cSldViewPr snapToGrid="0" snapToObjects="1">
      <p:cViewPr varScale="1">
        <p:scale>
          <a:sx n="73" d="100"/>
          <a:sy n="73" d="100"/>
        </p:scale>
        <p:origin x="6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D865ABC2-AAEA-0A4C-B216-FDFF8C5503F3}"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517FFDC-C640-B84A-8FC8-344B190B5A27}" type="slidenum">
              <a:rPr lang="es-MX" smtClean="0"/>
              <a:t>‹Nº›</a:t>
            </a:fld>
            <a:endParaRPr lang="es-MX"/>
          </a:p>
        </p:txBody>
      </p:sp>
    </p:spTree>
    <p:extLst>
      <p:ext uri="{BB962C8B-B14F-4D97-AF65-F5344CB8AC3E}">
        <p14:creationId xmlns:p14="http://schemas.microsoft.com/office/powerpoint/2010/main" val="2433738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D865ABC2-AAEA-0A4C-B216-FDFF8C5503F3}"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1429305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65ABC2-AAEA-0A4C-B216-FDFF8C5503F3}"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4044779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865ABC2-AAEA-0A4C-B216-FDFF8C5503F3}"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211443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D865ABC2-AAEA-0A4C-B216-FDFF8C5503F3}" type="datetimeFigureOut">
              <a:rPr lang="es-MX" smtClean="0"/>
              <a:t>06/11/2022</a:t>
            </a:fld>
            <a:endParaRPr lang="es-MX"/>
          </a:p>
        </p:txBody>
      </p:sp>
      <p:sp>
        <p:nvSpPr>
          <p:cNvPr id="5" name="Footer Placeholder 4"/>
          <p:cNvSpPr>
            <a:spLocks noGrp="1"/>
          </p:cNvSpPr>
          <p:nvPr>
            <p:ph type="ftr" sz="quarter" idx="11"/>
          </p:nvPr>
        </p:nvSpPr>
        <p:spPr>
          <a:xfrm>
            <a:off x="2182708" y="6272784"/>
            <a:ext cx="6327648" cy="365125"/>
          </a:xfrm>
        </p:spPr>
        <p:txBody>
          <a:bodyPr/>
          <a:lstStyle/>
          <a:p>
            <a:endParaRPr lang="es-MX"/>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517FFDC-C640-B84A-8FC8-344B190B5A27}" type="slidenum">
              <a:rPr lang="es-MX" smtClean="0"/>
              <a:t>‹Nº›</a:t>
            </a:fld>
            <a:endParaRPr lang="es-MX"/>
          </a:p>
        </p:txBody>
      </p:sp>
    </p:spTree>
    <p:extLst>
      <p:ext uri="{BB962C8B-B14F-4D97-AF65-F5344CB8AC3E}">
        <p14:creationId xmlns:p14="http://schemas.microsoft.com/office/powerpoint/2010/main" val="64437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865ABC2-AAEA-0A4C-B216-FDFF8C5503F3}"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1616477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865ABC2-AAEA-0A4C-B216-FDFF8C5503F3}"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3517FFDC-C640-B84A-8FC8-344B190B5A27}" type="slidenum">
              <a:rPr lang="es-MX" smtClean="0"/>
              <a:t>‹Nº›</a:t>
            </a:fld>
            <a:endParaRPr lang="es-MX"/>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974339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lo el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865ABC2-AAEA-0A4C-B216-FDFF8C5503F3}"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3517FFDC-C640-B84A-8FC8-344B190B5A27}" type="slidenum">
              <a:rPr lang="es-MX" smtClean="0"/>
              <a:t>‹Nº›</a:t>
            </a:fld>
            <a:endParaRPr lang="es-MX"/>
          </a:p>
        </p:txBody>
      </p:sp>
      <p:sp>
        <p:nvSpPr>
          <p:cNvPr id="6" name="Title 5"/>
          <p:cNvSpPr>
            <a:spLocks noGrp="1"/>
          </p:cNvSpPr>
          <p:nvPr>
            <p:ph type="title"/>
          </p:nvPr>
        </p:nvSpPr>
        <p:spPr/>
        <p:txBody>
          <a:bodyPr/>
          <a:lstStyle/>
          <a:p>
            <a:r>
              <a:rPr lang="es-ES"/>
              <a:t>Haga clic para modificar el estilo de título del patrón</a:t>
            </a:r>
            <a:endParaRPr lang="en-US"/>
          </a:p>
        </p:txBody>
      </p:sp>
    </p:spTree>
    <p:extLst>
      <p:ext uri="{BB962C8B-B14F-4D97-AF65-F5344CB8AC3E}">
        <p14:creationId xmlns:p14="http://schemas.microsoft.com/office/powerpoint/2010/main" val="235446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5ABC2-AAEA-0A4C-B216-FDFF8C5503F3}"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4093965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865ABC2-AAEA-0A4C-B216-FDFF8C5503F3}"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1013038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865ABC2-AAEA-0A4C-B216-FDFF8C5503F3}" type="datetimeFigureOut">
              <a:rPr lang="es-MX" smtClean="0"/>
              <a:t>06/11/2022</a:t>
            </a:fld>
            <a:endParaRPr lang="es-MX"/>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3517FFDC-C640-B84A-8FC8-344B190B5A27}" type="slidenum">
              <a:rPr lang="es-MX" smtClean="0"/>
              <a:t>‹Nº›</a:t>
            </a:fld>
            <a:endParaRPr lang="es-MX"/>
          </a:p>
        </p:txBody>
      </p:sp>
    </p:spTree>
    <p:extLst>
      <p:ext uri="{BB962C8B-B14F-4D97-AF65-F5344CB8AC3E}">
        <p14:creationId xmlns:p14="http://schemas.microsoft.com/office/powerpoint/2010/main" val="273732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D865ABC2-AAEA-0A4C-B216-FDFF8C5503F3}" type="datetimeFigureOut">
              <a:rPr lang="es-MX" smtClean="0"/>
              <a:t>06/11/2022</a:t>
            </a:fld>
            <a:endParaRPr lang="es-MX"/>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s-MX"/>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517FFDC-C640-B84A-8FC8-344B190B5A27}" type="slidenum">
              <a:rPr lang="es-MX" smtClean="0"/>
              <a:t>‹Nº›</a:t>
            </a:fld>
            <a:endParaRPr lang="es-MX"/>
          </a:p>
        </p:txBody>
      </p:sp>
    </p:spTree>
    <p:extLst>
      <p:ext uri="{BB962C8B-B14F-4D97-AF65-F5344CB8AC3E}">
        <p14:creationId xmlns:p14="http://schemas.microsoft.com/office/powerpoint/2010/main" val="26531511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aulavirtual.iberoamericana.edu.co/recursosel/documentos_para-descarga/Principios%20de%20aprendizaje%20y%20conducta%20-%20Domjan%209th.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5BA62C-535F-CB9E-D5AC-0EBF4C64B00A}"/>
              </a:ext>
            </a:extLst>
          </p:cNvPr>
          <p:cNvSpPr>
            <a:spLocks noGrp="1"/>
          </p:cNvSpPr>
          <p:nvPr>
            <p:ph type="ctrTitle"/>
          </p:nvPr>
        </p:nvSpPr>
        <p:spPr/>
        <p:txBody>
          <a:bodyPr/>
          <a:lstStyle/>
          <a:p>
            <a:r>
              <a:rPr lang="es-MX" dirty="0"/>
              <a:t>CONTROL DE LA CONDUCTA POR EL </a:t>
            </a:r>
            <a:r>
              <a:rPr lang="es-MX" dirty="0" smtClean="0"/>
              <a:t>ESTÍMULO </a:t>
            </a:r>
            <a:endParaRPr lang="es-MX" dirty="0"/>
          </a:p>
        </p:txBody>
      </p:sp>
    </p:spTree>
    <p:extLst>
      <p:ext uri="{BB962C8B-B14F-4D97-AF65-F5344CB8AC3E}">
        <p14:creationId xmlns:p14="http://schemas.microsoft.com/office/powerpoint/2010/main" val="381335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8BFC5CB-6EDB-1687-0947-3C7E8F3BFC9C}"/>
              </a:ext>
            </a:extLst>
          </p:cNvPr>
          <p:cNvSpPr txBox="1"/>
          <p:nvPr/>
        </p:nvSpPr>
        <p:spPr>
          <a:xfrm>
            <a:off x="989410" y="1173590"/>
            <a:ext cx="10444207" cy="1416798"/>
          </a:xfrm>
          <a:prstGeom prst="rect">
            <a:avLst/>
          </a:prstGeom>
          <a:noFill/>
        </p:spPr>
        <p:txBody>
          <a:bodyPr wrap="square">
            <a:spAutoFit/>
          </a:bodyPr>
          <a:lstStyle/>
          <a:p>
            <a:pPr algn="ctr">
              <a:lnSpc>
                <a:spcPct val="150000"/>
              </a:lnSpc>
            </a:pPr>
            <a:r>
              <a:rPr lang="es-MX" sz="2000" dirty="0">
                <a:latin typeface="Artifakt Element" panose="020B0503050000020004" pitchFamily="34" charset="0"/>
                <a:ea typeface="Artifakt Element" panose="020B0503050000020004" pitchFamily="34" charset="0"/>
                <a:cs typeface="Times New Roman" panose="02020603050405020304" pitchFamily="18" charset="0"/>
              </a:rPr>
              <a:t>El control de la conducta por el estímulo es un aspecto importante de la manera en que los organismos se ajustan a su ambiente. La supervivencia de los animales (incluyendo a los humanos) depende de su capacidad para realizar respuestas que sean apropiadas a sus circunstancias.</a:t>
            </a:r>
          </a:p>
        </p:txBody>
      </p:sp>
      <p:sp>
        <p:nvSpPr>
          <p:cNvPr id="7" name="CuadroTexto 6">
            <a:extLst>
              <a:ext uri="{FF2B5EF4-FFF2-40B4-BE49-F238E27FC236}">
                <a16:creationId xmlns:a16="http://schemas.microsoft.com/office/drawing/2014/main" id="{D2CEBB0F-FD63-D107-BDE1-6380AF032297}"/>
              </a:ext>
            </a:extLst>
          </p:cNvPr>
          <p:cNvSpPr txBox="1"/>
          <p:nvPr/>
        </p:nvSpPr>
        <p:spPr>
          <a:xfrm>
            <a:off x="1416188" y="2973549"/>
            <a:ext cx="9590650" cy="3785652"/>
          </a:xfrm>
          <a:prstGeom prst="rect">
            <a:avLst/>
          </a:prstGeom>
          <a:noFill/>
        </p:spPr>
        <p:txBody>
          <a:bodyPr wrap="square">
            <a:spAutoFit/>
          </a:bodyPr>
          <a:lstStyle/>
          <a:p>
            <a:pPr algn="ctr">
              <a:lnSpc>
                <a:spcPct val="150000"/>
              </a:lnSpc>
            </a:pPr>
            <a:r>
              <a:rPr lang="es-MX" sz="2000" dirty="0">
                <a:latin typeface="Artifakt Element" panose="020B0503050000020004" pitchFamily="34" charset="0"/>
                <a:ea typeface="Artifakt Element" panose="020B0503050000020004" pitchFamily="34" charset="0"/>
                <a:cs typeface="Times New Roman" panose="02020603050405020304" pitchFamily="18" charset="0"/>
              </a:rPr>
              <a:t>Por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ejemplo,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con los cambios estacionales en los suministros de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comida,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los animales tienen que cambiar la manera en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que cuidan sus provisiones.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Dentro de la misma estación, deben responder de una forma ante la presencia de depredadores e intrusos y de maneras distintas en ausencia de un peligro inminente. De igual modo, las personas se muestran vigilantes y alertas cuando se encuentran en un ambiente desconocido que podría representar peligro, pero se relajan y bajan la guardia en la seguridad del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hogar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Domjan</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 2010).</a:t>
            </a:r>
            <a:endParaRPr lang="es-MX" sz="2000" dirty="0">
              <a:latin typeface="Artifakt Element" panose="020B0503050000020004" pitchFamily="34" charset="0"/>
              <a:ea typeface="Artifakt Element" panose="020B0503050000020004" pitchFamily="34" charset="0"/>
              <a:cs typeface="Times New Roman" panose="02020603050405020304" pitchFamily="18" charset="0"/>
            </a:endParaRPr>
          </a:p>
        </p:txBody>
      </p:sp>
      <p:pic>
        <p:nvPicPr>
          <p:cNvPr id="1026" name="Picture 2" descr="Claves para manejar las conductas disruptivas en el aula">
            <a:extLst>
              <a:ext uri="{FF2B5EF4-FFF2-40B4-BE49-F238E27FC236}">
                <a16:creationId xmlns:a16="http://schemas.microsoft.com/office/drawing/2014/main" id="{AEEE6C63-15FA-F6FA-D10A-AE332A1321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56" y="5115490"/>
            <a:ext cx="1494316" cy="1494316"/>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845720" y="250260"/>
            <a:ext cx="10500567" cy="923330"/>
          </a:xfrm>
          <a:prstGeom prst="rect">
            <a:avLst/>
          </a:prstGeom>
          <a:noFill/>
        </p:spPr>
        <p:txBody>
          <a:bodyPr wrap="none" lIns="91440" tIns="45720" rIns="91440" bIns="45720">
            <a:spAutoFit/>
          </a:bodyPr>
          <a:lstStyle/>
          <a:p>
            <a:pPr algn="ctr"/>
            <a:r>
              <a:rPr lang="es-E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CONTROL DE LA CONDUCTA</a:t>
            </a:r>
            <a:endPar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492808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B804AB-1186-30EF-A20F-5017D29FA926}"/>
              </a:ext>
            </a:extLst>
          </p:cNvPr>
          <p:cNvSpPr>
            <a:spLocks noGrp="1"/>
          </p:cNvSpPr>
          <p:nvPr>
            <p:ph type="title"/>
          </p:nvPr>
        </p:nvSpPr>
        <p:spPr/>
        <p:txBody>
          <a:bodyPr/>
          <a:lstStyle/>
          <a:p>
            <a:pPr algn="ctr"/>
            <a:r>
              <a:rPr lang="es-MX" dirty="0" smtClean="0"/>
              <a:t>Discriminación </a:t>
            </a:r>
            <a:r>
              <a:rPr lang="es-MX" dirty="0"/>
              <a:t>del </a:t>
            </a:r>
            <a:r>
              <a:rPr lang="es-MX" dirty="0" smtClean="0"/>
              <a:t>estímulo</a:t>
            </a:r>
            <a:endParaRPr lang="es-MX" dirty="0"/>
          </a:p>
        </p:txBody>
      </p:sp>
      <p:sp>
        <p:nvSpPr>
          <p:cNvPr id="5" name="CuadroTexto 4">
            <a:extLst>
              <a:ext uri="{FF2B5EF4-FFF2-40B4-BE49-F238E27FC236}">
                <a16:creationId xmlns:a16="http://schemas.microsoft.com/office/drawing/2014/main" id="{041A429B-D594-CB69-2EA5-A38DB3EA7B52}"/>
              </a:ext>
            </a:extLst>
          </p:cNvPr>
          <p:cNvSpPr txBox="1"/>
          <p:nvPr/>
        </p:nvSpPr>
        <p:spPr>
          <a:xfrm>
            <a:off x="957704" y="1898033"/>
            <a:ext cx="10282687" cy="2400657"/>
          </a:xfrm>
          <a:prstGeom prst="rect">
            <a:avLst/>
          </a:prstGeom>
          <a:noFill/>
        </p:spPr>
        <p:txBody>
          <a:bodyPr wrap="square">
            <a:spAutoFit/>
          </a:bodyPr>
          <a:lstStyle/>
          <a:p>
            <a:pPr algn="ctr">
              <a:lnSpc>
                <a:spcPct val="150000"/>
              </a:lnSpc>
            </a:pP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Para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Domjan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(2010),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e</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l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control de la conducta instrumental por el estímulo es mostrada por variaciones en la respuesta (respuesta diferencial) relacionadas con variaciones de los estímulos. Si un organismo responde de una forma en presencia de un estímulo y diferente ante otro estímulo, su conducta ha quedado bajo control de esos estímulos</a:t>
            </a:r>
          </a:p>
        </p:txBody>
      </p:sp>
      <p:pic>
        <p:nvPicPr>
          <p:cNvPr id="2050" name="Picture 2" descr="Qué son los estímulos 'Súper-normales'? — PsiConecta">
            <a:extLst>
              <a:ext uri="{FF2B5EF4-FFF2-40B4-BE49-F238E27FC236}">
                <a16:creationId xmlns:a16="http://schemas.microsoft.com/office/drawing/2014/main" id="{73BA5945-8299-A413-93F3-DF16A2E7D9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0447" y="3809788"/>
            <a:ext cx="2997200" cy="248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4068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40D9877B-9610-4970-2D25-D5C30911B7B0}"/>
              </a:ext>
            </a:extLst>
          </p:cNvPr>
          <p:cNvSpPr txBox="1"/>
          <p:nvPr/>
        </p:nvSpPr>
        <p:spPr>
          <a:xfrm>
            <a:off x="1332062" y="1454561"/>
            <a:ext cx="9899531" cy="3785652"/>
          </a:xfrm>
          <a:prstGeom prst="rect">
            <a:avLst/>
          </a:prstGeom>
          <a:noFill/>
        </p:spPr>
        <p:txBody>
          <a:bodyPr wrap="square">
            <a:spAutoFit/>
          </a:bodyPr>
          <a:lstStyle/>
          <a:p>
            <a:pPr algn="ctr">
              <a:lnSpc>
                <a:spcPct val="150000"/>
              </a:lnSpc>
            </a:pPr>
            <a:r>
              <a:rPr lang="es-MX" sz="2000" dirty="0">
                <a:latin typeface="Artifakt Element" panose="020B0503050000020004" pitchFamily="34" charset="0"/>
                <a:ea typeface="Artifakt Element" panose="020B0503050000020004" pitchFamily="34" charset="0"/>
                <a:cs typeface="Times New Roman" panose="02020603050405020304" pitchFamily="18" charset="0"/>
              </a:rPr>
              <a:t>La respuesta diferencial a dos estímulos también indica que se pueden tratar  como si fueran diferentes entre sí, lo que se conoce como discriminación del estímulo. Se dice que un organismo exhibe discriminación del estímulo si responde de manera diferente ante dos o más estímulos. La discriminación del estímulo y el control del estímulo son dos formas de considerar el mismo fenómeno. No puede tenerse uno sin el otro. Si un organismo no discrimina entre dos estímulos, su conducta no está bajo el control de esas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señales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Domjan</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 2010).</a:t>
            </a:r>
            <a:endParaRPr lang="es-MX" sz="2000" dirty="0">
              <a:latin typeface="Artifakt Element" panose="020B0503050000020004" pitchFamily="34" charset="0"/>
              <a:ea typeface="Artifakt Element" panose="020B0503050000020004" pitchFamily="34" charset="0"/>
              <a:cs typeface="Times New Roman" panose="02020603050405020304" pitchFamily="18" charset="0"/>
            </a:endParaRPr>
          </a:p>
        </p:txBody>
      </p:sp>
      <p:pic>
        <p:nvPicPr>
          <p:cNvPr id="3074" name="Picture 2" descr="Estimulo: Definición, Tipos, Respuesta Celular, Respuesta Sistemática,  Métodos y Técnicas – Arriba Salud">
            <a:extLst>
              <a:ext uri="{FF2B5EF4-FFF2-40B4-BE49-F238E27FC236}">
                <a16:creationId xmlns:a16="http://schemas.microsoft.com/office/drawing/2014/main" id="{D25CCF66-CFE9-9A19-F109-D953D8C55D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1718" y="5318590"/>
            <a:ext cx="3065134" cy="1201782"/>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1571145" y="341701"/>
            <a:ext cx="9421362" cy="923330"/>
          </a:xfrm>
          <a:prstGeom prst="rect">
            <a:avLst/>
          </a:prstGeom>
          <a:noFill/>
        </p:spPr>
        <p:txBody>
          <a:bodyPr wrap="none" lIns="91440" tIns="45720" rIns="91440" bIns="45720">
            <a:spAutoFit/>
          </a:bodyPr>
          <a:lstStyle/>
          <a:p>
            <a:pPr algn="ctr"/>
            <a:r>
              <a:rPr lang="es-ES" sz="5400" b="1" dirty="0" smtClean="0">
                <a:ln w="22225">
                  <a:solidFill>
                    <a:schemeClr val="accent2"/>
                  </a:solidFill>
                  <a:prstDash val="solid"/>
                </a:ln>
                <a:solidFill>
                  <a:schemeClr val="accent2">
                    <a:lumMod val="40000"/>
                    <a:lumOff val="60000"/>
                  </a:schemeClr>
                </a:solidFill>
              </a:rPr>
              <a:t>RESPUESTA DIFERENCIAL</a:t>
            </a:r>
            <a:endParaRPr lang="es-E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734089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79EAE9E0-D4B1-C6D8-2E4B-54B0F0FB1A67}"/>
              </a:ext>
            </a:extLst>
          </p:cNvPr>
          <p:cNvSpPr txBox="1"/>
          <p:nvPr/>
        </p:nvSpPr>
        <p:spPr>
          <a:xfrm>
            <a:off x="925111" y="694227"/>
            <a:ext cx="10322009" cy="2862322"/>
          </a:xfrm>
          <a:prstGeom prst="rect">
            <a:avLst/>
          </a:prstGeom>
          <a:noFill/>
        </p:spPr>
        <p:txBody>
          <a:bodyPr wrap="square">
            <a:spAutoFit/>
          </a:bodyPr>
          <a:lstStyle/>
          <a:p>
            <a:pPr algn="ctr">
              <a:lnSpc>
                <a:spcPct val="150000"/>
              </a:lnSpc>
            </a:pP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Un experimento de respuesta diferencial es mostrar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a un grupo de niños la fotografía de un vaquero que cepilla a un caballo. Algunos de los niños pueden enfocarse en el vaquero; otros pueden encontrar más interesante al caballo. Dada la ausencia de procedimientos especiales, no siempre se puede predecir cuál de los diversos estímulos que experimenta un organismo obtendrá control de su conducta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instrumental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Domjan</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 2010).</a:t>
            </a:r>
            <a:endParaRPr lang="es-MX" sz="2000" dirty="0">
              <a:latin typeface="Artifakt Element" panose="020B0503050000020004" pitchFamily="34" charset="0"/>
              <a:ea typeface="Artifakt Element" panose="020B0503050000020004" pitchFamily="34" charset="0"/>
              <a:cs typeface="Times New Roman" panose="02020603050405020304" pitchFamily="18" charset="0"/>
            </a:endParaRPr>
          </a:p>
        </p:txBody>
      </p:sp>
      <p:pic>
        <p:nvPicPr>
          <p:cNvPr id="4098" name="Picture 2" descr="Qué son los estímulos? - Fundación Sonría">
            <a:extLst>
              <a:ext uri="{FF2B5EF4-FFF2-40B4-BE49-F238E27FC236}">
                <a16:creationId xmlns:a16="http://schemas.microsoft.com/office/drawing/2014/main" id="{49FD1551-55DB-8C43-7D9E-F4913F90B4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2489" y="4055231"/>
            <a:ext cx="5567252" cy="2130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5882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E996C9-B9D6-1F67-F357-ABF4ECAEB122}"/>
              </a:ext>
            </a:extLst>
          </p:cNvPr>
          <p:cNvSpPr>
            <a:spLocks noGrp="1"/>
          </p:cNvSpPr>
          <p:nvPr>
            <p:ph type="title"/>
          </p:nvPr>
        </p:nvSpPr>
        <p:spPr>
          <a:xfrm>
            <a:off x="1069848" y="239593"/>
            <a:ext cx="10058400" cy="1609344"/>
          </a:xfrm>
        </p:spPr>
        <p:txBody>
          <a:bodyPr/>
          <a:lstStyle/>
          <a:p>
            <a:pPr algn="ctr"/>
            <a:r>
              <a:rPr lang="es-MX" dirty="0" smtClean="0"/>
              <a:t>Generalización </a:t>
            </a:r>
            <a:r>
              <a:rPr lang="es-MX" dirty="0"/>
              <a:t>del estimulo</a:t>
            </a:r>
          </a:p>
        </p:txBody>
      </p:sp>
      <p:sp>
        <p:nvSpPr>
          <p:cNvPr id="5" name="CuadroTexto 4">
            <a:extLst>
              <a:ext uri="{FF2B5EF4-FFF2-40B4-BE49-F238E27FC236}">
                <a16:creationId xmlns:a16="http://schemas.microsoft.com/office/drawing/2014/main" id="{E84756F8-1C5F-E874-4E63-610364EAA032}"/>
              </a:ext>
            </a:extLst>
          </p:cNvPr>
          <p:cNvSpPr txBox="1"/>
          <p:nvPr/>
        </p:nvSpPr>
        <p:spPr>
          <a:xfrm>
            <a:off x="939220" y="1610155"/>
            <a:ext cx="10058400" cy="3785652"/>
          </a:xfrm>
          <a:prstGeom prst="rect">
            <a:avLst/>
          </a:prstGeom>
          <a:noFill/>
        </p:spPr>
        <p:txBody>
          <a:bodyPr wrap="square">
            <a:spAutoFit/>
          </a:bodyPr>
          <a:lstStyle/>
          <a:p>
            <a:pPr algn="ctr">
              <a:lnSpc>
                <a:spcPct val="150000"/>
              </a:lnSpc>
            </a:pPr>
            <a:r>
              <a:rPr lang="es-MX" sz="2000" dirty="0">
                <a:latin typeface="Artifakt Element" panose="020B0503050000020004" pitchFamily="34" charset="0"/>
                <a:ea typeface="Artifakt Element" panose="020B0503050000020004" pitchFamily="34" charset="0"/>
                <a:cs typeface="Times New Roman" panose="02020603050405020304" pitchFamily="18" charset="0"/>
              </a:rPr>
              <a:t>Los estímulos pueden definirse de múltiples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formas, algunas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veces, objetos o eventos muy diferentes se consideran instancias del mismo estímulo porque comparten la misma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función, por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ejemplo, una rueda puede ser pequeña o grande, con o sin rayas, hecha de madera, caucho o metal, pero sigue siendo una rueda. En contraste, en otros casos los estímulos se identifican y distinguen en términos de características físicas precisas, como una luz de una longitud de onda o color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específico</a:t>
            </a:r>
          </a:p>
          <a:p>
            <a:pPr algn="ctr">
              <a:lnSpc>
                <a:spcPct val="150000"/>
              </a:lnSpc>
            </a:pP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Domjan</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 2010)</a:t>
            </a:r>
            <a:endParaRPr lang="es-MX" sz="2000" dirty="0">
              <a:latin typeface="Artifakt Element" panose="020B0503050000020004" pitchFamily="34" charset="0"/>
              <a:ea typeface="Artifakt Element" panose="020B0503050000020004" pitchFamily="34" charset="0"/>
              <a:cs typeface="Times New Roman" panose="02020603050405020304" pitchFamily="18" charset="0"/>
            </a:endParaRPr>
          </a:p>
        </p:txBody>
      </p:sp>
      <p:pic>
        <p:nvPicPr>
          <p:cNvPr id="5122" name="Picture 2" descr="El super estímulo | Dale Una Vuelta">
            <a:extLst>
              <a:ext uri="{FF2B5EF4-FFF2-40B4-BE49-F238E27FC236}">
                <a16:creationId xmlns:a16="http://schemas.microsoft.com/office/drawing/2014/main" id="{B3DFD468-09FE-8444-AABF-853B7D3D96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4651" y="4853688"/>
            <a:ext cx="2427232" cy="1521293"/>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6092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22EC057-D99C-BA69-906A-FBA5900E07C0}"/>
              </a:ext>
            </a:extLst>
          </p:cNvPr>
          <p:cNvSpPr txBox="1"/>
          <p:nvPr/>
        </p:nvSpPr>
        <p:spPr>
          <a:xfrm>
            <a:off x="1194040" y="450826"/>
            <a:ext cx="9803920" cy="2801793"/>
          </a:xfrm>
          <a:prstGeom prst="rect">
            <a:avLst/>
          </a:prstGeom>
          <a:noFill/>
        </p:spPr>
        <p:txBody>
          <a:bodyPr wrap="square">
            <a:spAutoFit/>
          </a:bodyPr>
          <a:lstStyle/>
          <a:p>
            <a:pPr algn="ctr">
              <a:lnSpc>
                <a:spcPct val="150000"/>
              </a:lnSpc>
            </a:pPr>
            <a:r>
              <a:rPr lang="es-MX" sz="2000" dirty="0">
                <a:latin typeface="Artifakt Element" panose="020B0503050000020004" pitchFamily="34" charset="0"/>
                <a:ea typeface="Artifakt Element" panose="020B0503050000020004" pitchFamily="34" charset="0"/>
                <a:cs typeface="Times New Roman" panose="02020603050405020304" pitchFamily="18" charset="0"/>
              </a:rPr>
              <a:t>De cierta forma, la generalización del estímulo es lo contrario a la respuesta diferencial o discriminación del estímulo. Se dice que un organismo muestra generalización del estímulo si responde de manera similar a dos o más </a:t>
            </a:r>
            <a:r>
              <a:rPr lang="es-MX" sz="2000" dirty="0" smtClean="0">
                <a:latin typeface="Artifakt Element" panose="020B0503050000020004" pitchFamily="34" charset="0"/>
                <a:ea typeface="Artifakt Element" panose="020B0503050000020004" pitchFamily="34" charset="0"/>
                <a:cs typeface="Times New Roman" panose="02020603050405020304" pitchFamily="18" charset="0"/>
              </a:rPr>
              <a:t>estímulos, el fenómeno </a:t>
            </a:r>
            <a:r>
              <a:rPr lang="es-MX" sz="2000" dirty="0">
                <a:latin typeface="Artifakt Element" panose="020B0503050000020004" pitchFamily="34" charset="0"/>
                <a:ea typeface="Artifakt Element" panose="020B0503050000020004" pitchFamily="34" charset="0"/>
                <a:cs typeface="Times New Roman" panose="02020603050405020304" pitchFamily="18" charset="0"/>
              </a:rPr>
              <a:t>de generalización del estímulo fue observado primero por Pavlov, quien encontró que después de haber utilizado un estímulo como EC, sus perros en el laboratorio presentaban también la respuesta condicionada a otros estímulos similares. Es decir, no lograban responder de manera diferencial ante estímulos similares al estímulo condicionado original.</a:t>
            </a:r>
          </a:p>
        </p:txBody>
      </p:sp>
      <p:pic>
        <p:nvPicPr>
          <p:cNvPr id="6146" name="Picture 2" descr="El sobre-estímulo sensorial | Illinois Early Learning Project">
            <a:extLst>
              <a:ext uri="{FF2B5EF4-FFF2-40B4-BE49-F238E27FC236}">
                <a16:creationId xmlns:a16="http://schemas.microsoft.com/office/drawing/2014/main" id="{2D708FE7-8805-7FF9-31C7-8BF3D30803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8206" y="4472808"/>
            <a:ext cx="2430183" cy="17578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7118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FE0CA36-E2B2-2D0B-09D5-A8B26F862D95}"/>
              </a:ext>
            </a:extLst>
          </p:cNvPr>
          <p:cNvSpPr>
            <a:spLocks noGrp="1"/>
          </p:cNvSpPr>
          <p:nvPr>
            <p:ph idx="1"/>
          </p:nvPr>
        </p:nvSpPr>
        <p:spPr>
          <a:xfrm>
            <a:off x="677962" y="919625"/>
            <a:ext cx="10644824" cy="4050792"/>
          </a:xfrm>
        </p:spPr>
        <p:txBody>
          <a:bodyPr>
            <a:normAutofit/>
          </a:bodyPr>
          <a:lstStyle/>
          <a:p>
            <a:r>
              <a:rPr lang="es-MX" sz="2400" dirty="0" smtClean="0">
                <a:latin typeface="Times New Roman" panose="02020603050405020304" pitchFamily="18" charset="0"/>
                <a:cs typeface="Times New Roman" panose="02020603050405020304" pitchFamily="18" charset="0"/>
              </a:rPr>
              <a:t>BIBLIOGRAFÍA</a:t>
            </a:r>
            <a:endParaRPr lang="es-MX" sz="2400" dirty="0">
              <a:latin typeface="Times New Roman" panose="02020603050405020304" pitchFamily="18" charset="0"/>
              <a:cs typeface="Times New Roman" panose="02020603050405020304" pitchFamily="18" charset="0"/>
            </a:endParaRPr>
          </a:p>
          <a:p>
            <a:endParaRPr lang="es-MX" sz="2800" dirty="0">
              <a:latin typeface="Times New Roman" panose="02020603050405020304" pitchFamily="18" charset="0"/>
              <a:cs typeface="Times New Roman" panose="02020603050405020304" pitchFamily="18" charset="0"/>
            </a:endParaRPr>
          </a:p>
          <a:p>
            <a:pPr marL="0" indent="0">
              <a:buNone/>
            </a:pPr>
            <a:r>
              <a:rPr lang="es-MX" sz="28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s-MX"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Domjan</a:t>
            </a:r>
            <a:r>
              <a:rPr lang="es-MX"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M. (2010). </a:t>
            </a:r>
            <a:r>
              <a:rPr lang="es-MX" sz="2400" i="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Principios de aprendizaje y </a:t>
            </a:r>
            <a:r>
              <a:rPr lang="es-MX" sz="2400" i="1"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conducta</a:t>
            </a:r>
            <a:r>
              <a:rPr lang="es-MX"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r>
              <a:rPr lang="es-MX"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s-MX" sz="24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Cengage </a:t>
            </a:r>
            <a:r>
              <a:rPr lang="es-MX" sz="24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Learning</a:t>
            </a:r>
            <a:r>
              <a:rPr lang="es-MX" sz="2400" dirty="0"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buNone/>
            </a:pPr>
            <a:endParaRPr lang="es-MX" sz="2400" dirty="0" smtClean="0">
              <a:latin typeface="Times New Roman" panose="02020603050405020304" pitchFamily="18" charset="0"/>
              <a:cs typeface="Times New Roman" panose="02020603050405020304" pitchFamily="18" charset="0"/>
              <a:hlinkClick r:id="rId2"/>
            </a:endParaRPr>
          </a:p>
          <a:p>
            <a:pPr marL="0" indent="0">
              <a:buNone/>
            </a:pPr>
            <a:r>
              <a:rPr lang="es-MX" sz="2400" dirty="0" smtClean="0">
                <a:latin typeface="Times New Roman" panose="02020603050405020304" pitchFamily="18" charset="0"/>
                <a:cs typeface="Times New Roman" panose="02020603050405020304" pitchFamily="18" charset="0"/>
                <a:hlinkClick r:id="rId2"/>
              </a:rPr>
              <a:t>http</a:t>
            </a:r>
            <a:r>
              <a:rPr lang="es-MX" sz="2400" dirty="0">
                <a:latin typeface="Times New Roman" panose="02020603050405020304" pitchFamily="18" charset="0"/>
                <a:cs typeface="Times New Roman" panose="02020603050405020304" pitchFamily="18" charset="0"/>
                <a:hlinkClick r:id="rId2"/>
              </a:rPr>
              <a:t>://aulavirtual.iberoamericana.edu.co/recursosel/documentos_para-descarga/Principios%20de%20aprendizaje%20y%20conducta%20-%</a:t>
            </a:r>
            <a:r>
              <a:rPr lang="es-MX" sz="2400" dirty="0" smtClean="0">
                <a:latin typeface="Times New Roman" panose="02020603050405020304" pitchFamily="18" charset="0"/>
                <a:cs typeface="Times New Roman" panose="02020603050405020304" pitchFamily="18" charset="0"/>
                <a:hlinkClick r:id="rId2"/>
              </a:rPr>
              <a:t>20Domjan%209th.pdf</a:t>
            </a:r>
            <a:endParaRPr lang="es-MX" sz="2400" dirty="0" smtClean="0">
              <a:latin typeface="Times New Roman" panose="02020603050405020304" pitchFamily="18" charset="0"/>
              <a:cs typeface="Times New Roman" panose="02020603050405020304" pitchFamily="18" charset="0"/>
            </a:endParaRPr>
          </a:p>
          <a:p>
            <a:pPr marL="0" indent="0">
              <a:buNone/>
            </a:pPr>
            <a:endParaRPr lang="es-MX"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541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Letras en madera">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Letras en madera">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etras en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{6152A3E4-6FDF-DE4C-8A01-A4BE91694D19}tf10001070</Template>
  <TotalTime>55</TotalTime>
  <Words>593</Words>
  <Application>Microsoft Office PowerPoint</Application>
  <PresentationFormat>Panorámica</PresentationFormat>
  <Paragraphs>18</Paragraphs>
  <Slides>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Artifakt Element</vt:lpstr>
      <vt:lpstr>Calibri</vt:lpstr>
      <vt:lpstr>Rockwell</vt:lpstr>
      <vt:lpstr>Rockwell Condensed</vt:lpstr>
      <vt:lpstr>Rockwell Extra Bold</vt:lpstr>
      <vt:lpstr>Times New Roman</vt:lpstr>
      <vt:lpstr>Wingdings</vt:lpstr>
      <vt:lpstr>Letras en madera</vt:lpstr>
      <vt:lpstr>CONTROL DE LA CONDUCTA POR EL ESTÍMULO </vt:lpstr>
      <vt:lpstr>Presentación de PowerPoint</vt:lpstr>
      <vt:lpstr>Discriminación del estímulo</vt:lpstr>
      <vt:lpstr>Presentación de PowerPoint</vt:lpstr>
      <vt:lpstr>Presentación de PowerPoint</vt:lpstr>
      <vt:lpstr>Generalización del estimulo</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DE LA CONDUCTA POR EL ESTIMULO</dc:title>
  <dc:creator>Microsoft Office User</dc:creator>
  <cp:lastModifiedBy>Less</cp:lastModifiedBy>
  <cp:revision>7</cp:revision>
  <dcterms:created xsi:type="dcterms:W3CDTF">2022-06-12T21:14:24Z</dcterms:created>
  <dcterms:modified xsi:type="dcterms:W3CDTF">2022-11-06T20:50:20Z</dcterms:modified>
</cp:coreProperties>
</file>