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2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058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31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9542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7408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3375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7324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9640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53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829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941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7773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91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968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4217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010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00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57D49-AAFD-44C6-BA8C-73C6B1474369}" type="datetimeFigureOut">
              <a:rPr lang="es-MX" smtClean="0"/>
              <a:t>17/08/2021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4DA9D6D-0B85-4A07-B77E-7F019FDC6B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6795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EDEDAE-4D07-4D14-891B-FAB121AE9A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Procedimiento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76AB06-9C5F-4705-80C9-557D997C47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3830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4C1F98-DB23-40E0-9626-6788B3A48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Referencias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C2C283-8A55-4FE5-BA32-8733F5FB1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Cid, A., Méndez, R. &amp; Sandoval, F. (2011). Investigación : fundamentos y metodología. Naucalpan de Juárez, Edo. de </a:t>
            </a:r>
            <a:r>
              <a:rPr lang="es-MX" dirty="0" err="1"/>
              <a:t>Méx</a:t>
            </a:r>
            <a:r>
              <a:rPr lang="es-MX" dirty="0"/>
              <a:t>: Pearson Educación de México Prentice Hall.</a:t>
            </a:r>
          </a:p>
          <a:p>
            <a:r>
              <a:rPr lang="es-MX" dirty="0"/>
              <a:t>Sampieri, R., Collado, C. &amp; Lucio, P. (2014). Metodología de la investigación. México, D.F: McGraw-Hill </a:t>
            </a:r>
            <a:r>
              <a:rPr lang="es-MX" dirty="0" err="1"/>
              <a:t>Education</a:t>
            </a:r>
            <a:r>
              <a:rPr lang="es-ES" dirty="0"/>
              <a:t>.</a:t>
            </a:r>
            <a:endParaRPr lang="es-MX" dirty="0"/>
          </a:p>
          <a:p>
            <a:r>
              <a:rPr lang="es-MX" dirty="0"/>
              <a:t>Torres, C., Salavarrieta, D., Amaya, T. &amp; Salazar, R. (2006). Metodología de la investigación : para administración, economía, humanidades y ciencias sociales. México: Pearson Educación.</a:t>
            </a:r>
          </a:p>
        </p:txBody>
      </p:sp>
    </p:spTree>
    <p:extLst>
      <p:ext uri="{BB962C8B-B14F-4D97-AF65-F5344CB8AC3E}">
        <p14:creationId xmlns:p14="http://schemas.microsoft.com/office/powerpoint/2010/main" val="384671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E0789E-91A7-4246-978E-A17FE1BF95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795735" cy="68580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C6C0BD2-8B3C-4042-B4EE-5DB7665A3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bg2"/>
          </a:solidFill>
        </p:grpSpPr>
        <p:sp>
          <p:nvSpPr>
            <p:cNvPr id="11" name="Freeform 27">
              <a:extLst>
                <a:ext uri="{FF2B5EF4-FFF2-40B4-BE49-F238E27FC236}">
                  <a16:creationId xmlns:a16="http://schemas.microsoft.com/office/drawing/2014/main" id="{5F53669F-C1E6-43B8-AC6F-B44CE56BF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>
              <a:extLst>
                <a:ext uri="{FF2B5EF4-FFF2-40B4-BE49-F238E27FC236}">
                  <a16:creationId xmlns:a16="http://schemas.microsoft.com/office/drawing/2014/main" id="{53966C25-DAEA-4318-8FBC-EC6FF8F5A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>
              <a:extLst>
                <a:ext uri="{FF2B5EF4-FFF2-40B4-BE49-F238E27FC236}">
                  <a16:creationId xmlns:a16="http://schemas.microsoft.com/office/drawing/2014/main" id="{ED6EA716-EAD4-4023-8673-0809A1E245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>
              <a:extLst>
                <a:ext uri="{FF2B5EF4-FFF2-40B4-BE49-F238E27FC236}">
                  <a16:creationId xmlns:a16="http://schemas.microsoft.com/office/drawing/2014/main" id="{84261748-EFC0-4729-A7BB-A88FDAF6FA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2C14F808-CC69-494F-98AC-CB750416C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F1CA3607-84D0-4085-A363-796A17B1D7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>
              <a:extLst>
                <a:ext uri="{FF2B5EF4-FFF2-40B4-BE49-F238E27FC236}">
                  <a16:creationId xmlns:a16="http://schemas.microsoft.com/office/drawing/2014/main" id="{491E6160-2958-4A90-8B50-EDA182AABB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>
              <a:extLst>
                <a:ext uri="{FF2B5EF4-FFF2-40B4-BE49-F238E27FC236}">
                  <a16:creationId xmlns:a16="http://schemas.microsoft.com/office/drawing/2014/main" id="{559F6CB7-E057-499B-A859-3602769892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>
              <a:extLst>
                <a:ext uri="{FF2B5EF4-FFF2-40B4-BE49-F238E27FC236}">
                  <a16:creationId xmlns:a16="http://schemas.microsoft.com/office/drawing/2014/main" id="{FF12353D-CF89-4D03-8075-C161824E2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>
              <a:extLst>
                <a:ext uri="{FF2B5EF4-FFF2-40B4-BE49-F238E27FC236}">
                  <a16:creationId xmlns:a16="http://schemas.microsoft.com/office/drawing/2014/main" id="{5B91C9D6-FAF2-445B-AF1B-43992602A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>
              <a:extLst>
                <a:ext uri="{FF2B5EF4-FFF2-40B4-BE49-F238E27FC236}">
                  <a16:creationId xmlns:a16="http://schemas.microsoft.com/office/drawing/2014/main" id="{570F7A1D-86B1-4AD1-B4A3-9AE2A52C85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>
              <a:extLst>
                <a:ext uri="{FF2B5EF4-FFF2-40B4-BE49-F238E27FC236}">
                  <a16:creationId xmlns:a16="http://schemas.microsoft.com/office/drawing/2014/main" id="{52C6EBA8-95CC-4FE6-A8E4-3A6911E8A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FF56C5B8-E584-4644-A4A2-26FD52243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7056" y="1093380"/>
            <a:ext cx="3068182" cy="4671240"/>
          </a:xfrm>
        </p:spPr>
        <p:txBody>
          <a:bodyPr anchor="ctr">
            <a:normAutofit/>
          </a:bodyPr>
          <a:lstStyle/>
          <a:p>
            <a:pPr algn="r"/>
            <a:endParaRPr lang="es-MX"/>
          </a:p>
        </p:txBody>
      </p:sp>
      <p:sp>
        <p:nvSpPr>
          <p:cNvPr id="24" name="Freeform 11">
            <a:extLst>
              <a:ext uri="{FF2B5EF4-FFF2-40B4-BE49-F238E27FC236}">
                <a16:creationId xmlns:a16="http://schemas.microsoft.com/office/drawing/2014/main" id="{15EDA122-4530-45D2-A70A-B1A967AAE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782F52E-0F94-4BFC-9F89-B054DDEAB9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7FECD4-B958-4AD8-9C27-A65DCA979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509" y="1093380"/>
            <a:ext cx="6219103" cy="4679250"/>
          </a:xfrm>
        </p:spPr>
        <p:txBody>
          <a:bodyPr anchor="ctr">
            <a:normAutofit/>
          </a:bodyPr>
          <a:lstStyle/>
          <a:p>
            <a:r>
              <a:rPr lang="es-MX" dirty="0"/>
              <a:t>La recopilación de información es un proceso que implica una serie de pasos. Aquí se presenta un esquema general que puede usarse para la recolección de los datos necesarios, para responder a los objetivos y para probar la hipótesis de la investigación, o ambos. </a:t>
            </a:r>
          </a:p>
        </p:txBody>
      </p:sp>
    </p:spTree>
    <p:extLst>
      <p:ext uri="{BB962C8B-B14F-4D97-AF65-F5344CB8AC3E}">
        <p14:creationId xmlns:p14="http://schemas.microsoft.com/office/powerpoint/2010/main" val="31788918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C538DF5-8514-4E38-9D88-4F1B85797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endParaRPr lang="es-MX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F14AB3-9331-4549-8493-E979EA111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Los pasos son los siguientes:</a:t>
            </a:r>
          </a:p>
          <a:p>
            <a:pPr>
              <a:buFont typeface="+mj-lt"/>
              <a:buAutoNum type="alphaLcPeriod"/>
            </a:pPr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Tener claros los objetivos propuestos en la investigación y las variables de la hipótesis (si las hay).</a:t>
            </a:r>
          </a:p>
          <a:p>
            <a:pPr>
              <a:buFont typeface="+mj-lt"/>
              <a:buAutoNum type="alphaLcPeriod"/>
            </a:pPr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Haber seleccionado la población o muestra objeto del estudio.</a:t>
            </a:r>
          </a:p>
          <a:p>
            <a:pPr>
              <a:buFont typeface="+mj-lt"/>
              <a:buAutoNum type="alphaLcPeriod"/>
            </a:pPr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Definir las técnicas de recolección de información (elaborarlas y validarlas).</a:t>
            </a:r>
          </a:p>
          <a:p>
            <a:pPr>
              <a:buFont typeface="+mj-lt"/>
              <a:buAutoNum type="alphaLcPeriod"/>
            </a:pPr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Recoger la información para luego procesarla para su respectiva descripción, análisis y discusión.</a:t>
            </a:r>
          </a:p>
          <a:p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393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59C671B-1B22-4141-A9C0-2E7941FDA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7B2F5A4B-FA0F-4625-82F7-1D3F11281B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9ACB0BAE-722F-4C91-8C2A-44EF768E8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C3AC4D9F-59AC-421A-9FF3-C936CEC439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797BCE03-677D-4D65-A4D1-1FD721DD5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D007E5D0-0B4E-4094-988C-9917146C2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024DB804-C06B-4A0A-AC43-6BCCB7D76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B51DC17A-305E-486E-A527-5E8068E9EF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B6CCA716-6D46-4523-BF96-FF1B0C5464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E632B09A-D30C-4268-B28B-ACD6127630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5FC839A4-228B-4EC0-8AF4-D8E38ECE6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A8FFB1A1-5BB5-4551-87CD-F3365E6FE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D05AF173-8E70-41FA-9254-DF9AC3DDA2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D56A4CE-A3F4-4CFF-9A65-C029AC17B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5" name="Freeform 27">
              <a:extLst>
                <a:ext uri="{FF2B5EF4-FFF2-40B4-BE49-F238E27FC236}">
                  <a16:creationId xmlns:a16="http://schemas.microsoft.com/office/drawing/2014/main" id="{DF669161-0B30-4C76-96BF-962027487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28">
              <a:extLst>
                <a:ext uri="{FF2B5EF4-FFF2-40B4-BE49-F238E27FC236}">
                  <a16:creationId xmlns:a16="http://schemas.microsoft.com/office/drawing/2014/main" id="{A5232353-CF7C-44DD-8BEE-1C8FF54CD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9">
              <a:extLst>
                <a:ext uri="{FF2B5EF4-FFF2-40B4-BE49-F238E27FC236}">
                  <a16:creationId xmlns:a16="http://schemas.microsoft.com/office/drawing/2014/main" id="{AEA6CAE2-8741-4E88-A632-69C2B2EC5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0">
              <a:extLst>
                <a:ext uri="{FF2B5EF4-FFF2-40B4-BE49-F238E27FC236}">
                  <a16:creationId xmlns:a16="http://schemas.microsoft.com/office/drawing/2014/main" id="{014AC37D-4388-4AE6-9D4D-CCD99A608C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1">
              <a:extLst>
                <a:ext uri="{FF2B5EF4-FFF2-40B4-BE49-F238E27FC236}">
                  <a16:creationId xmlns:a16="http://schemas.microsoft.com/office/drawing/2014/main" id="{7FE084B0-333E-4F7C-83F1-F7D132527D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2">
              <a:extLst>
                <a:ext uri="{FF2B5EF4-FFF2-40B4-BE49-F238E27FC236}">
                  <a16:creationId xmlns:a16="http://schemas.microsoft.com/office/drawing/2014/main" id="{FDCFCB98-2E3A-4227-823C-80489BB284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3">
              <a:extLst>
                <a:ext uri="{FF2B5EF4-FFF2-40B4-BE49-F238E27FC236}">
                  <a16:creationId xmlns:a16="http://schemas.microsoft.com/office/drawing/2014/main" id="{252F94DE-A6A3-4463-BE05-34281F1C8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4">
              <a:extLst>
                <a:ext uri="{FF2B5EF4-FFF2-40B4-BE49-F238E27FC236}">
                  <a16:creationId xmlns:a16="http://schemas.microsoft.com/office/drawing/2014/main" id="{16EA21FA-886F-43CF-9D44-C1342F3055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5">
              <a:extLst>
                <a:ext uri="{FF2B5EF4-FFF2-40B4-BE49-F238E27FC236}">
                  <a16:creationId xmlns:a16="http://schemas.microsoft.com/office/drawing/2014/main" id="{88C821A5-BCF7-47FE-894F-0ADC5FDB2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6">
              <a:extLst>
                <a:ext uri="{FF2B5EF4-FFF2-40B4-BE49-F238E27FC236}">
                  <a16:creationId xmlns:a16="http://schemas.microsoft.com/office/drawing/2014/main" id="{F8337ECE-206A-472E-AFC4-0F230C91E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7">
              <a:extLst>
                <a:ext uri="{FF2B5EF4-FFF2-40B4-BE49-F238E27FC236}">
                  <a16:creationId xmlns:a16="http://schemas.microsoft.com/office/drawing/2014/main" id="{90BB2EC4-D043-4B43-87E7-723A787EE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8">
              <a:extLst>
                <a:ext uri="{FF2B5EF4-FFF2-40B4-BE49-F238E27FC236}">
                  <a16:creationId xmlns:a16="http://schemas.microsoft.com/office/drawing/2014/main" id="{04013015-AF71-47BC-BE4D-ED9EFA24FF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71B30B18-D920-4E3E-B931-1F310244C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0" name="Freeform 11">
            <a:extLst>
              <a:ext uri="{FF2B5EF4-FFF2-40B4-BE49-F238E27FC236}">
                <a16:creationId xmlns:a16="http://schemas.microsoft.com/office/drawing/2014/main" id="{C70EF50A-66E6-460A-8AF9-47A10D0D9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1520B72-94C4-4ABB-AC64-A3382705BE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93A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A64CBFD-D6E8-4E6A-8F66-1948BED33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Marcador de contenido 4" descr="Diagrama&#10;&#10;Descripción generada automáticamente">
            <a:extLst>
              <a:ext uri="{FF2B5EF4-FFF2-40B4-BE49-F238E27FC236}">
                <a16:creationId xmlns:a16="http://schemas.microsoft.com/office/drawing/2014/main" id="{9C3C8923-A5F8-4BD2-BFF4-79441FA97E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902" y="643467"/>
            <a:ext cx="655419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450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59C671B-1B22-4141-A9C0-2E7941FDA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7B2F5A4B-FA0F-4625-82F7-1D3F11281B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9ACB0BAE-722F-4C91-8C2A-44EF768E8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C3AC4D9F-59AC-421A-9FF3-C936CEC439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797BCE03-677D-4D65-A4D1-1FD721DD5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D007E5D0-0B4E-4094-988C-9917146C2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024DB804-C06B-4A0A-AC43-6BCCB7D76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B51DC17A-305E-486E-A527-5E8068E9EF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B6CCA716-6D46-4523-BF96-FF1B0C5464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E632B09A-D30C-4268-B28B-ACD6127630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5FC839A4-228B-4EC0-8AF4-D8E38ECE6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A8FFB1A1-5BB5-4551-87CD-F3365E6FE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D05AF173-8E70-41FA-9254-DF9AC3DDA2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D56A4CE-A3F4-4CFF-9A65-C029AC17B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5" name="Freeform 27">
              <a:extLst>
                <a:ext uri="{FF2B5EF4-FFF2-40B4-BE49-F238E27FC236}">
                  <a16:creationId xmlns:a16="http://schemas.microsoft.com/office/drawing/2014/main" id="{DF669161-0B30-4C76-96BF-962027487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28">
              <a:extLst>
                <a:ext uri="{FF2B5EF4-FFF2-40B4-BE49-F238E27FC236}">
                  <a16:creationId xmlns:a16="http://schemas.microsoft.com/office/drawing/2014/main" id="{A5232353-CF7C-44DD-8BEE-1C8FF54CD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29">
              <a:extLst>
                <a:ext uri="{FF2B5EF4-FFF2-40B4-BE49-F238E27FC236}">
                  <a16:creationId xmlns:a16="http://schemas.microsoft.com/office/drawing/2014/main" id="{AEA6CAE2-8741-4E88-A632-69C2B2EC5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0">
              <a:extLst>
                <a:ext uri="{FF2B5EF4-FFF2-40B4-BE49-F238E27FC236}">
                  <a16:creationId xmlns:a16="http://schemas.microsoft.com/office/drawing/2014/main" id="{014AC37D-4388-4AE6-9D4D-CCD99A608C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1">
              <a:extLst>
                <a:ext uri="{FF2B5EF4-FFF2-40B4-BE49-F238E27FC236}">
                  <a16:creationId xmlns:a16="http://schemas.microsoft.com/office/drawing/2014/main" id="{7FE084B0-333E-4F7C-83F1-F7D132527D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2">
              <a:extLst>
                <a:ext uri="{FF2B5EF4-FFF2-40B4-BE49-F238E27FC236}">
                  <a16:creationId xmlns:a16="http://schemas.microsoft.com/office/drawing/2014/main" id="{FDCFCB98-2E3A-4227-823C-80489BB284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3">
              <a:extLst>
                <a:ext uri="{FF2B5EF4-FFF2-40B4-BE49-F238E27FC236}">
                  <a16:creationId xmlns:a16="http://schemas.microsoft.com/office/drawing/2014/main" id="{252F94DE-A6A3-4463-BE05-34281F1C8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4">
              <a:extLst>
                <a:ext uri="{FF2B5EF4-FFF2-40B4-BE49-F238E27FC236}">
                  <a16:creationId xmlns:a16="http://schemas.microsoft.com/office/drawing/2014/main" id="{16EA21FA-886F-43CF-9D44-C1342F3055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5">
              <a:extLst>
                <a:ext uri="{FF2B5EF4-FFF2-40B4-BE49-F238E27FC236}">
                  <a16:creationId xmlns:a16="http://schemas.microsoft.com/office/drawing/2014/main" id="{88C821A5-BCF7-47FE-894F-0ADC5FDB2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6">
              <a:extLst>
                <a:ext uri="{FF2B5EF4-FFF2-40B4-BE49-F238E27FC236}">
                  <a16:creationId xmlns:a16="http://schemas.microsoft.com/office/drawing/2014/main" id="{F8337ECE-206A-472E-AFC4-0F230C91E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7">
              <a:extLst>
                <a:ext uri="{FF2B5EF4-FFF2-40B4-BE49-F238E27FC236}">
                  <a16:creationId xmlns:a16="http://schemas.microsoft.com/office/drawing/2014/main" id="{90BB2EC4-D043-4B43-87E7-723A787EE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8">
              <a:extLst>
                <a:ext uri="{FF2B5EF4-FFF2-40B4-BE49-F238E27FC236}">
                  <a16:creationId xmlns:a16="http://schemas.microsoft.com/office/drawing/2014/main" id="{04013015-AF71-47BC-BE4D-ED9EFA24FF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71B30B18-D920-4E3E-B931-1F310244C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0" name="Freeform 11">
            <a:extLst>
              <a:ext uri="{FF2B5EF4-FFF2-40B4-BE49-F238E27FC236}">
                <a16:creationId xmlns:a16="http://schemas.microsoft.com/office/drawing/2014/main" id="{C70EF50A-66E6-460A-8AF9-47A10D0D9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41D049E-2C7B-4131-B81E-E5B643BD6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1635463-D121-4B16-AB61-D492DD3F0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 descr="Imagen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EA9BA06D-4B7A-4795-898D-20B5FF4FA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9437" y="643467"/>
            <a:ext cx="577312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971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927B44-8C2B-4E03-9650-A0C8F85C5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Aspectos a considerar al momento de recopilar la información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5363A1-BA0D-4571-BF37-832DBB31E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 acuerdo con Cid, Méndez &amp; Sandoval (2011) es necesario cuidar una serie de aspectos que influye directamente en el tipo de información recopilada. Los más importantes son:</a:t>
            </a:r>
          </a:p>
          <a:p>
            <a:r>
              <a:rPr lang="es-MX" dirty="0"/>
              <a:t>Capacitación a los responsables de aplicar los instrumentos: </a:t>
            </a:r>
          </a:p>
          <a:p>
            <a:pPr lvl="1"/>
            <a:r>
              <a:rPr lang="es-MX" dirty="0"/>
              <a:t>El objetivo es desarrollar en ellos la habilidad necesaria para aplicar los instrumentos, con eso se logra que la intención de aplicación del instrumento sea comprendida, así como anticiparse a situaciones que podrían presentarse y lograr homogeneización de criterios durante la utilización.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06975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29174-EEB6-46D1-A4D7-762B9E4D0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F09E42-9CD4-4D67-9F96-2D570A7C7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Agendar reuniones con los sujetos: </a:t>
            </a:r>
          </a:p>
          <a:p>
            <a:pPr lvl="1"/>
            <a:r>
              <a:rPr lang="es-MX" dirty="0"/>
              <a:t>Dependiendo de las técnicas, instrumentos y tipo de investigación, muchas veces habrá necesidad de establecer citas o dar aviso de la fecha en que se realizará la actividad (recopilación de información), directamente al sujeto o a sus jefes o personas responsables del fenómeno que se estudia.</a:t>
            </a:r>
          </a:p>
          <a:p>
            <a:r>
              <a:rPr lang="es-MX" dirty="0"/>
              <a:t>Organización de logística: </a:t>
            </a:r>
          </a:p>
          <a:p>
            <a:pPr lvl="1"/>
            <a:r>
              <a:rPr lang="es-MX" dirty="0"/>
              <a:t>Se refiere a establecer días y horas para realizar la recopilación, así como organizar el transporte y equipo a utilizar, incluyendo las copias necesarias de los instrumentos de investigación.</a:t>
            </a:r>
          </a:p>
        </p:txBody>
      </p:sp>
    </p:spTree>
    <p:extLst>
      <p:ext uri="{BB962C8B-B14F-4D97-AF65-F5344CB8AC3E}">
        <p14:creationId xmlns:p14="http://schemas.microsoft.com/office/powerpoint/2010/main" val="180757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D3FF29-DB50-4A9B-9394-C2F40CA73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769B6B-C83F-417B-A5C0-41720B774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Sistematización del proceso: </a:t>
            </a:r>
          </a:p>
          <a:p>
            <a:pPr lvl="1"/>
            <a:r>
              <a:rPr lang="es-MX" dirty="0"/>
              <a:t>Se refiere a establecer un procedimiento para aplicar los instrumentos y que los responsables de recopilar la información los apliquen en todos los casos. Deben formularse las mismas preguntas a todos los sujetos, siguiendo el orden establecido desde un principio.</a:t>
            </a:r>
          </a:p>
          <a:p>
            <a:r>
              <a:rPr lang="es-MX" dirty="0"/>
              <a:t>Registro de información: </a:t>
            </a:r>
          </a:p>
          <a:p>
            <a:pPr lvl="1"/>
            <a:r>
              <a:rPr lang="es-MX" dirty="0"/>
              <a:t>Al momento de anotar las respuestas debe ser objetivo y claro. No influir con ideas del encargado de aplicar los instrumentos.</a:t>
            </a:r>
          </a:p>
          <a:p>
            <a:r>
              <a:rPr lang="es-MX" dirty="0"/>
              <a:t>Ética en la recopilación:</a:t>
            </a:r>
          </a:p>
          <a:p>
            <a:pPr lvl="1"/>
            <a:r>
              <a:rPr lang="es-MX" dirty="0"/>
              <a:t>Actuar con respeto ante los sujetos de investigación, así como presentar la información tal y como ellos la transmitieron, son compromisos éticos que todo investigador debe cumplir.</a:t>
            </a:r>
          </a:p>
        </p:txBody>
      </p:sp>
    </p:spTree>
    <p:extLst>
      <p:ext uri="{BB962C8B-B14F-4D97-AF65-F5344CB8AC3E}">
        <p14:creationId xmlns:p14="http://schemas.microsoft.com/office/powerpoint/2010/main" val="3607858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645AE6-07AD-4837-86EF-ACAB8BC73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Nota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C0DB79-E77D-4152-B8C4-45703081A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 acuerdo con Sampieri, Collado y Lucio (2014) cada día es más común ver estudios en los que se utilizan diferentes métodos de recolección de datos. </a:t>
            </a:r>
          </a:p>
          <a:p>
            <a:r>
              <a:rPr lang="es-MX" dirty="0"/>
              <a:t>En los estudios cuantitativos no resulta extraño que se incluyan varios tipos de cuestionarios al mismo tiempo que pruebas estandarizadas y recopilación de contenidos para análisis estadístico u observación. Incluso, al utilizar diversos instrumentos se ayuda a establecer la validez de criterio. </a:t>
            </a:r>
          </a:p>
          <a:p>
            <a:r>
              <a:rPr lang="es-MX" dirty="0"/>
              <a:t>No solamente se puede, sino que es conveniente, hasta donde lo permita el presupuesto para investigar.</a:t>
            </a:r>
          </a:p>
        </p:txBody>
      </p:sp>
    </p:spTree>
    <p:extLst>
      <p:ext uri="{BB962C8B-B14F-4D97-AF65-F5344CB8AC3E}">
        <p14:creationId xmlns:p14="http://schemas.microsoft.com/office/powerpoint/2010/main" val="338443712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613</Words>
  <Application>Microsoft Office PowerPoint</Application>
  <PresentationFormat>Panorámica</PresentationFormat>
  <Paragraphs>29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Espiral</vt:lpstr>
      <vt:lpstr>Procedimiento</vt:lpstr>
      <vt:lpstr>Presentación de PowerPoint</vt:lpstr>
      <vt:lpstr>Presentación de PowerPoint</vt:lpstr>
      <vt:lpstr>Presentación de PowerPoint</vt:lpstr>
      <vt:lpstr>Presentación de PowerPoint</vt:lpstr>
      <vt:lpstr>Aspectos a considerar al momento de recopilar la información</vt:lpstr>
      <vt:lpstr>Presentación de PowerPoint</vt:lpstr>
      <vt:lpstr>Presentación de PowerPoint</vt:lpstr>
      <vt:lpstr>Nota</vt:lpstr>
      <vt:lpstr>Referencias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Procedimiento</dc:title>
  <dc:creator>Brayam Antony Cornejo Cruz</dc:creator>
  <cp:lastModifiedBy>Brayam Antony Cornejo Cruz</cp:lastModifiedBy>
  <cp:revision>1</cp:revision>
  <dcterms:created xsi:type="dcterms:W3CDTF">2021-08-17T05:53:26Z</dcterms:created>
  <dcterms:modified xsi:type="dcterms:W3CDTF">2021-08-17T06:27:19Z</dcterms:modified>
</cp:coreProperties>
</file>