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2" autoAdjust="0"/>
    <p:restoredTop sz="94660"/>
  </p:normalViewPr>
  <p:slideViewPr>
    <p:cSldViewPr snapToGrid="0">
      <p:cViewPr varScale="1">
        <p:scale>
          <a:sx n="85" d="100"/>
          <a:sy n="85" d="100"/>
        </p:scale>
        <p:origin x="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57D49-AAFD-44C6-BA8C-73C6B1474369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4DA9D6D-0B85-4A07-B77E-7F019FDC6B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70588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57D49-AAFD-44C6-BA8C-73C6B1474369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4DA9D6D-0B85-4A07-B77E-7F019FDC6B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51315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57D49-AAFD-44C6-BA8C-73C6B1474369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4DA9D6D-0B85-4A07-B77E-7F019FDC6BC4}" type="slidenum">
              <a:rPr lang="es-MX" smtClean="0"/>
              <a:t>‹Nº›</a:t>
            </a:fld>
            <a:endParaRPr lang="es-MX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9542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57D49-AAFD-44C6-BA8C-73C6B1474369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4DA9D6D-0B85-4A07-B77E-7F019FDC6B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474083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57D49-AAFD-44C6-BA8C-73C6B1474369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4DA9D6D-0B85-4A07-B77E-7F019FDC6BC4}" type="slidenum">
              <a:rPr lang="es-MX" smtClean="0"/>
              <a:t>‹Nº›</a:t>
            </a:fld>
            <a:endParaRPr lang="es-MX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33751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57D49-AAFD-44C6-BA8C-73C6B1474369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4DA9D6D-0B85-4A07-B77E-7F019FDC6B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473245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57D49-AAFD-44C6-BA8C-73C6B1474369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A9D6D-0B85-4A07-B77E-7F019FDC6B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96400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57D49-AAFD-44C6-BA8C-73C6B1474369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A9D6D-0B85-4A07-B77E-7F019FDC6B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3530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57D49-AAFD-44C6-BA8C-73C6B1474369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A9D6D-0B85-4A07-B77E-7F019FDC6B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88297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57D49-AAFD-44C6-BA8C-73C6B1474369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4DA9D6D-0B85-4A07-B77E-7F019FDC6B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69419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57D49-AAFD-44C6-BA8C-73C6B1474369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4DA9D6D-0B85-4A07-B77E-7F019FDC6B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77773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57D49-AAFD-44C6-BA8C-73C6B1474369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4DA9D6D-0B85-4A07-B77E-7F019FDC6B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1914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57D49-AAFD-44C6-BA8C-73C6B1474369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A9D6D-0B85-4A07-B77E-7F019FDC6B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19682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57D49-AAFD-44C6-BA8C-73C6B1474369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A9D6D-0B85-4A07-B77E-7F019FDC6B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34217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57D49-AAFD-44C6-BA8C-73C6B1474369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A9D6D-0B85-4A07-B77E-7F019FDC6B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80101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57D49-AAFD-44C6-BA8C-73C6B1474369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4DA9D6D-0B85-4A07-B77E-7F019FDC6B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66000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57D49-AAFD-44C6-BA8C-73C6B1474369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4DA9D6D-0B85-4A07-B77E-7F019FDC6B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96795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EDEDAE-4D07-4D14-891B-FAB121AE9A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/>
              <a:t>Procedimiento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176AB06-9C5F-4705-80C9-557D997C47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63830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4C1F98-DB23-40E0-9626-6788B3A48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Referencias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7C2C283-8A55-4FE5-BA32-8733F5FB1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Cid, A., Méndez, R. &amp; Sandoval, F. (2011). Investigación : fundamentos y metodología. Naucalpan de Juárez, Edo. de </a:t>
            </a:r>
            <a:r>
              <a:rPr lang="es-MX" dirty="0" err="1"/>
              <a:t>Méx</a:t>
            </a:r>
            <a:r>
              <a:rPr lang="es-MX" dirty="0"/>
              <a:t>: Pearson Educación de México Prentice Hall.</a:t>
            </a:r>
          </a:p>
          <a:p>
            <a:r>
              <a:rPr lang="es-MX" dirty="0"/>
              <a:t>Sampieri, R., Collado, C. &amp; Lucio, P. (2014). Metodología de la investigación. México, D.F: McGraw-Hill </a:t>
            </a:r>
            <a:r>
              <a:rPr lang="es-MX" dirty="0" err="1"/>
              <a:t>Education</a:t>
            </a:r>
            <a:r>
              <a:rPr lang="es-ES" dirty="0"/>
              <a:t>.</a:t>
            </a:r>
            <a:endParaRPr lang="es-MX" dirty="0"/>
          </a:p>
          <a:p>
            <a:r>
              <a:rPr lang="es-MX" dirty="0"/>
              <a:t>Torres, C., Salavarrieta, D., Amaya, T. &amp; Salazar, R. (2006). Metodología de la investigación : para administración, economía, humanidades y ciencias sociales. México: Pearson Educación.</a:t>
            </a:r>
          </a:p>
        </p:txBody>
      </p:sp>
    </p:spTree>
    <p:extLst>
      <p:ext uri="{BB962C8B-B14F-4D97-AF65-F5344CB8AC3E}">
        <p14:creationId xmlns:p14="http://schemas.microsoft.com/office/powerpoint/2010/main" val="3846717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BE0789E-91A7-4246-978E-A17FE1BF95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795735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C6C0BD2-8B3C-4042-B4EE-5DB7665A3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bg2"/>
          </a:solidFill>
        </p:grpSpPr>
        <p:sp>
          <p:nvSpPr>
            <p:cNvPr id="11" name="Freeform 27">
              <a:extLst>
                <a:ext uri="{FF2B5EF4-FFF2-40B4-BE49-F238E27FC236}">
                  <a16:creationId xmlns:a16="http://schemas.microsoft.com/office/drawing/2014/main" id="{5F53669F-C1E6-43B8-AC6F-B44CE56BF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Freeform 28">
              <a:extLst>
                <a:ext uri="{FF2B5EF4-FFF2-40B4-BE49-F238E27FC236}">
                  <a16:creationId xmlns:a16="http://schemas.microsoft.com/office/drawing/2014/main" id="{53966C25-DAEA-4318-8FBC-EC6FF8F5A1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Freeform 29">
              <a:extLst>
                <a:ext uri="{FF2B5EF4-FFF2-40B4-BE49-F238E27FC236}">
                  <a16:creationId xmlns:a16="http://schemas.microsoft.com/office/drawing/2014/main" id="{ED6EA716-EAD4-4023-8673-0809A1E245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30">
              <a:extLst>
                <a:ext uri="{FF2B5EF4-FFF2-40B4-BE49-F238E27FC236}">
                  <a16:creationId xmlns:a16="http://schemas.microsoft.com/office/drawing/2014/main" id="{84261748-EFC0-4729-A7BB-A88FDAF6FA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31">
              <a:extLst>
                <a:ext uri="{FF2B5EF4-FFF2-40B4-BE49-F238E27FC236}">
                  <a16:creationId xmlns:a16="http://schemas.microsoft.com/office/drawing/2014/main" id="{2C14F808-CC69-494F-98AC-CB750416C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32">
              <a:extLst>
                <a:ext uri="{FF2B5EF4-FFF2-40B4-BE49-F238E27FC236}">
                  <a16:creationId xmlns:a16="http://schemas.microsoft.com/office/drawing/2014/main" id="{F1CA3607-84D0-4085-A363-796A17B1D7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33">
              <a:extLst>
                <a:ext uri="{FF2B5EF4-FFF2-40B4-BE49-F238E27FC236}">
                  <a16:creationId xmlns:a16="http://schemas.microsoft.com/office/drawing/2014/main" id="{491E6160-2958-4A90-8B50-EDA182AABB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34">
              <a:extLst>
                <a:ext uri="{FF2B5EF4-FFF2-40B4-BE49-F238E27FC236}">
                  <a16:creationId xmlns:a16="http://schemas.microsoft.com/office/drawing/2014/main" id="{559F6CB7-E057-499B-A859-3602769892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35">
              <a:extLst>
                <a:ext uri="{FF2B5EF4-FFF2-40B4-BE49-F238E27FC236}">
                  <a16:creationId xmlns:a16="http://schemas.microsoft.com/office/drawing/2014/main" id="{FF12353D-CF89-4D03-8075-C161824E23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36">
              <a:extLst>
                <a:ext uri="{FF2B5EF4-FFF2-40B4-BE49-F238E27FC236}">
                  <a16:creationId xmlns:a16="http://schemas.microsoft.com/office/drawing/2014/main" id="{5B91C9D6-FAF2-445B-AF1B-43992602A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37">
              <a:extLst>
                <a:ext uri="{FF2B5EF4-FFF2-40B4-BE49-F238E27FC236}">
                  <a16:creationId xmlns:a16="http://schemas.microsoft.com/office/drawing/2014/main" id="{570F7A1D-86B1-4AD1-B4A3-9AE2A52C85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38">
              <a:extLst>
                <a:ext uri="{FF2B5EF4-FFF2-40B4-BE49-F238E27FC236}">
                  <a16:creationId xmlns:a16="http://schemas.microsoft.com/office/drawing/2014/main" id="{52C6EBA8-95CC-4FE6-A8E4-3A6911E8A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FF56C5B8-E584-4644-A4A2-26FD52243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7056" y="1093380"/>
            <a:ext cx="3068182" cy="4671240"/>
          </a:xfrm>
        </p:spPr>
        <p:txBody>
          <a:bodyPr anchor="ctr">
            <a:normAutofit/>
          </a:bodyPr>
          <a:lstStyle/>
          <a:p>
            <a:pPr algn="r"/>
            <a:endParaRPr lang="es-MX"/>
          </a:p>
        </p:txBody>
      </p:sp>
      <p:sp>
        <p:nvSpPr>
          <p:cNvPr id="24" name="Freeform 11">
            <a:extLst>
              <a:ext uri="{FF2B5EF4-FFF2-40B4-BE49-F238E27FC236}">
                <a16:creationId xmlns:a16="http://schemas.microsoft.com/office/drawing/2014/main" id="{15EDA122-4530-45D2-A70A-B1A967AAE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782F52E-0F94-4BFC-9F89-B054DDEAB9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7FECD4-B958-4AD8-9C27-A65DCA979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5509" y="1093380"/>
            <a:ext cx="6219103" cy="4679250"/>
          </a:xfrm>
        </p:spPr>
        <p:txBody>
          <a:bodyPr anchor="ctr">
            <a:normAutofit/>
          </a:bodyPr>
          <a:lstStyle/>
          <a:p>
            <a:r>
              <a:rPr lang="es-MX" dirty="0"/>
              <a:t>La recopilación de información es un proceso que implica una serie de pasos. Aquí se presenta un esquema general que puede usarse para la recolección de los datos necesarios, para responder a los objetivos y para probar la hipótesis de la investigación, o ambos. </a:t>
            </a:r>
          </a:p>
        </p:txBody>
      </p:sp>
    </p:spTree>
    <p:extLst>
      <p:ext uri="{BB962C8B-B14F-4D97-AF65-F5344CB8AC3E}">
        <p14:creationId xmlns:p14="http://schemas.microsoft.com/office/powerpoint/2010/main" val="31788918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D306B45-25EE-434D-ABA9-A27B79320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C538DF5-8514-4E38-9D88-4F1B85797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019" y="942108"/>
            <a:ext cx="3256550" cy="4969113"/>
          </a:xfrm>
        </p:spPr>
        <p:txBody>
          <a:bodyPr anchor="ctr">
            <a:normAutofit/>
          </a:bodyPr>
          <a:lstStyle/>
          <a:p>
            <a:endParaRPr lang="es-MX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42F85E-4939-431E-8B4A-EC07C8E0A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7EBB3F9-D6F7-4F6A-8843-9FEBA15E4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71831"/>
            <a:ext cx="0" cy="3200400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2B17EF-74EB-4C33-B2E2-8E727B2E7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6009967" y="0"/>
            <a:ext cx="6176982" cy="6853245"/>
            <a:chOff x="2487613" y="285750"/>
            <a:chExt cx="2428876" cy="5654676"/>
          </a:xfrm>
          <a:solidFill>
            <a:schemeClr val="bg1">
              <a:alpha val="30000"/>
            </a:schemeClr>
          </a:solidFill>
        </p:grpSpPr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0A5F1F8A-3206-4B86-883F-65E98BB6E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6935F8C7-CC88-4243-9786-F3CDBF04A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9AF7BAD9-71B3-40D8-A089-EFF7FE67B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6467094F-AEF0-4D3B-BB76-8B3C1F08B9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36F56AF9-DEF1-44E7-BF42-6AAC1AA9D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A43EBE71-20BA-4A40-A513-516678089D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1DB39648-7B38-4D0B-93C5-048EC4A45C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8DD2661F-DE5F-45EA-B30B-7C65896388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ABF0A0E5-E68E-4183-A913-228692FD85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615D8F55-8ACD-4EFE-A832-06E785479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0FDF4201-8CEC-474B-A6B1-88039B7041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0F60AEA4-B25F-417E-93FC-59686DFBE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AF14AB3-9331-4549-8493-E979EA111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9062" y="942108"/>
            <a:ext cx="6455549" cy="4969114"/>
          </a:xfrm>
        </p:spPr>
        <p:txBody>
          <a:bodyPr anchor="ctr">
            <a:normAutofit/>
          </a:bodyPr>
          <a:lstStyle/>
          <a:p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Los pasos son los siguientes:</a:t>
            </a:r>
          </a:p>
          <a:p>
            <a:pPr>
              <a:buFont typeface="+mj-lt"/>
              <a:buAutoNum type="alphaLcPeriod"/>
            </a:pPr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Tener claros los objetivos propuestos en la investigación y las variables de la hipótesis (si las hay).</a:t>
            </a:r>
          </a:p>
          <a:p>
            <a:pPr>
              <a:buFont typeface="+mj-lt"/>
              <a:buAutoNum type="alphaLcPeriod"/>
            </a:pPr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Haber seleccionado la población o muestra objeto del estudio.</a:t>
            </a:r>
          </a:p>
          <a:p>
            <a:pPr>
              <a:buFont typeface="+mj-lt"/>
              <a:buAutoNum type="alphaLcPeriod"/>
            </a:pPr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Definir las técnicas de recolección de información (elaborarlas y validarlas).</a:t>
            </a:r>
          </a:p>
          <a:p>
            <a:pPr>
              <a:buFont typeface="+mj-lt"/>
              <a:buAutoNum type="alphaLcPeriod"/>
            </a:pPr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Recoger la información para luego procesarla para su respectiva descripción, análisis y discusión.</a:t>
            </a:r>
          </a:p>
          <a:p>
            <a:endParaRPr lang="es-MX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393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59C671B-1B22-4141-A9C0-2E7941FDA7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7B2F5A4B-FA0F-4625-82F7-1D3F11281B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9ACB0BAE-722F-4C91-8C2A-44EF768E83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C3AC4D9F-59AC-421A-9FF3-C936CEC439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797BCE03-677D-4D65-A4D1-1FD721DD5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D007E5D0-0B4E-4094-988C-9917146C2D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024DB804-C06B-4A0A-AC43-6BCCB7D76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B51DC17A-305E-486E-A527-5E8068E9EF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B6CCA716-6D46-4523-BF96-FF1B0C5464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E632B09A-D30C-4268-B28B-ACD6127630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5FC839A4-228B-4EC0-8AF4-D8E38ECE67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A8FFB1A1-5BB5-4551-87CD-F3365E6FE9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D05AF173-8E70-41FA-9254-DF9AC3DDA2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D56A4CE-A3F4-4CFF-9A65-C029AC17B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DF669161-0B30-4C76-96BF-962027487D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A5232353-CF7C-44DD-8BEE-1C8FF54CDD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AEA6CAE2-8741-4E88-A632-69C2B2EC5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014AC37D-4388-4AE6-9D4D-CCD99A608C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7FE084B0-333E-4F7C-83F1-F7D132527D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FDCFCB98-2E3A-4227-823C-80489BB284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252F94DE-A6A3-4463-BE05-34281F1C87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16EA21FA-886F-43CF-9D44-C1342F3055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88C821A5-BCF7-47FE-894F-0ADC5FDB2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F8337ECE-206A-472E-AFC4-0F230C91E8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90BB2EC4-D043-4B43-87E7-723A787EE8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04013015-AF71-47BC-BE4D-ED9EFA24FF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71B30B18-D920-4E3E-B931-1F310244C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Freeform 11">
            <a:extLst>
              <a:ext uri="{FF2B5EF4-FFF2-40B4-BE49-F238E27FC236}">
                <a16:creationId xmlns:a16="http://schemas.microsoft.com/office/drawing/2014/main" id="{C70EF50A-66E6-460A-8AF9-47A10D0D99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1520B72-94C4-4ABB-AC64-A3382705B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93A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A64CBFD-D6E8-4E6A-8F66-1948BED33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 descr="Diagrama&#10;&#10;Descripción generada automáticamente">
            <a:extLst>
              <a:ext uri="{FF2B5EF4-FFF2-40B4-BE49-F238E27FC236}">
                <a16:creationId xmlns:a16="http://schemas.microsoft.com/office/drawing/2014/main" id="{9C3C8923-A5F8-4BD2-BFF4-79441FA97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902" y="643467"/>
            <a:ext cx="6554195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450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59C671B-1B22-4141-A9C0-2E7941FDA7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7B2F5A4B-FA0F-4625-82F7-1D3F11281B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9ACB0BAE-722F-4C91-8C2A-44EF768E83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C3AC4D9F-59AC-421A-9FF3-C936CEC439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797BCE03-677D-4D65-A4D1-1FD721DD5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D007E5D0-0B4E-4094-988C-9917146C2D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024DB804-C06B-4A0A-AC43-6BCCB7D76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B51DC17A-305E-486E-A527-5E8068E9EF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B6CCA716-6D46-4523-BF96-FF1B0C5464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E632B09A-D30C-4268-B28B-ACD6127630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5FC839A4-228B-4EC0-8AF4-D8E38ECE67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A8FFB1A1-5BB5-4551-87CD-F3365E6FE9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D05AF173-8E70-41FA-9254-DF9AC3DDA2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D56A4CE-A3F4-4CFF-9A65-C029AC17B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DF669161-0B30-4C76-96BF-962027487D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A5232353-CF7C-44DD-8BEE-1C8FF54CDD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AEA6CAE2-8741-4E88-A632-69C2B2EC5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014AC37D-4388-4AE6-9D4D-CCD99A608C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7FE084B0-333E-4F7C-83F1-F7D132527D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FDCFCB98-2E3A-4227-823C-80489BB284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252F94DE-A6A3-4463-BE05-34281F1C87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16EA21FA-886F-43CF-9D44-C1342F3055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88C821A5-BCF7-47FE-894F-0ADC5FDB2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F8337ECE-206A-472E-AFC4-0F230C91E8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90BB2EC4-D043-4B43-87E7-723A787EE8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04013015-AF71-47BC-BE4D-ED9EFA24FF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71B30B18-D920-4E3E-B931-1F310244C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Freeform 11">
            <a:extLst>
              <a:ext uri="{FF2B5EF4-FFF2-40B4-BE49-F238E27FC236}">
                <a16:creationId xmlns:a16="http://schemas.microsoft.com/office/drawing/2014/main" id="{C70EF50A-66E6-460A-8AF9-47A10D0D99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41D049E-2C7B-4131-B81E-E5B643BD6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1635463-D121-4B16-AB61-D492DD3F02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A9BA06D-4B7A-4795-898D-20B5FF4FA1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9437" y="643467"/>
            <a:ext cx="5773125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971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927B44-8C2B-4E03-9650-A0C8F85C5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Aspectos a considerar al momento de recopilar la información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5363A1-BA0D-4571-BF37-832DBB31E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De acuerdo con Cid, Méndez &amp; Sandoval (2011) es necesario cuidar una serie de aspectos que influye directamente en el tipo de información recopilada. Los más importantes son:</a:t>
            </a:r>
          </a:p>
          <a:p>
            <a:r>
              <a:rPr lang="es-MX" dirty="0"/>
              <a:t>Capacitación a los responsables de aplicar los instrumentos: </a:t>
            </a:r>
          </a:p>
          <a:p>
            <a:pPr lvl="1"/>
            <a:r>
              <a:rPr lang="es-MX" dirty="0"/>
              <a:t>El objetivo es desarrollar en ellos la habilidad necesaria para aplicar los instrumentos, con eso se logra que la intención de aplicación del instrumento sea comprendida, así como anticiparse a situaciones que podrían presentarse y lograr homogeneización de criterios durante la utilización.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306975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129174-EEB6-46D1-A4D7-762B9E4D0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F09E42-9CD4-4D67-9F96-2D570A7C7A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Agendar reuniones con los sujetos: </a:t>
            </a:r>
          </a:p>
          <a:p>
            <a:pPr lvl="1"/>
            <a:r>
              <a:rPr lang="es-MX" dirty="0"/>
              <a:t>Dependiendo de las técnicas, instrumentos y tipo de investigación, muchas veces habrá necesidad de establecer citas o dar aviso de la fecha en que se realizará la actividad (recopilación de información), directamente al sujeto o a sus jefes o personas responsables del fenómeno que se estudia.</a:t>
            </a:r>
          </a:p>
          <a:p>
            <a:r>
              <a:rPr lang="es-MX" dirty="0"/>
              <a:t>Organización de logística: </a:t>
            </a:r>
          </a:p>
          <a:p>
            <a:pPr lvl="1"/>
            <a:r>
              <a:rPr lang="es-MX" dirty="0"/>
              <a:t>Se refiere a establecer días y horas para realizar la recopilación, así como organizar el transporte y equipo a utilizar, incluyendo las copias necesarias de los instrumentos de investigación.</a:t>
            </a:r>
          </a:p>
        </p:txBody>
      </p:sp>
    </p:spTree>
    <p:extLst>
      <p:ext uri="{BB962C8B-B14F-4D97-AF65-F5344CB8AC3E}">
        <p14:creationId xmlns:p14="http://schemas.microsoft.com/office/powerpoint/2010/main" val="180757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D3FF29-DB50-4A9B-9394-C2F40CA73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1769B6B-C83F-417B-A5C0-41720B7745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/>
              <a:t>Sistematización del proceso: </a:t>
            </a:r>
          </a:p>
          <a:p>
            <a:pPr lvl="1"/>
            <a:r>
              <a:rPr lang="es-MX" dirty="0"/>
              <a:t>Se refiere a establecer un procedimiento para aplicar los instrumentos y que los responsables de recopilar la información los apliquen en todos los casos. Deben formularse las mismas preguntas a todos los sujetos, siguiendo el orden establecido desde un principio.</a:t>
            </a:r>
          </a:p>
          <a:p>
            <a:r>
              <a:rPr lang="es-MX" dirty="0"/>
              <a:t>Registro de información: </a:t>
            </a:r>
          </a:p>
          <a:p>
            <a:pPr lvl="1"/>
            <a:r>
              <a:rPr lang="es-MX" dirty="0"/>
              <a:t>Al momento de anotar las respuestas debe ser objetivo y claro. No influir con ideas del encargado de aplicar los instrumentos.</a:t>
            </a:r>
          </a:p>
          <a:p>
            <a:r>
              <a:rPr lang="es-MX" dirty="0"/>
              <a:t>Ética en la recopilación:</a:t>
            </a:r>
          </a:p>
          <a:p>
            <a:pPr lvl="1"/>
            <a:r>
              <a:rPr lang="es-MX" dirty="0"/>
              <a:t>Actuar con respeto ante los sujetos de investigación, así como presentar la información tal y como ellos la transmitieron, son compromisos éticos que todo investigador debe cumplir.</a:t>
            </a:r>
          </a:p>
        </p:txBody>
      </p:sp>
    </p:spTree>
    <p:extLst>
      <p:ext uri="{BB962C8B-B14F-4D97-AF65-F5344CB8AC3E}">
        <p14:creationId xmlns:p14="http://schemas.microsoft.com/office/powerpoint/2010/main" val="3607858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645AE6-07AD-4837-86EF-ACAB8BC73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Nota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DC0DB79-E77D-4152-B8C4-45703081A8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De acuerdo con Sampieri, Collado y Lucio (2014) cada día es más común ver estudios en los que se utilizan diferentes métodos de recolección de datos. </a:t>
            </a:r>
          </a:p>
          <a:p>
            <a:r>
              <a:rPr lang="es-MX" dirty="0"/>
              <a:t>En los estudios cuantitativos no resulta extraño que se incluyan varios tipos de cuestionarios al mismo tiempo que pruebas estandarizadas y recopilación de contenidos para análisis estadístico u observación. Incluso, al utilizar diversos instrumentos se ayuda a establecer la validez de criterio. </a:t>
            </a:r>
          </a:p>
          <a:p>
            <a:r>
              <a:rPr lang="es-MX" dirty="0"/>
              <a:t>No solamente se puede, sino que es conveniente, hasta donde lo permita el presupuesto para investigar.</a:t>
            </a:r>
          </a:p>
        </p:txBody>
      </p:sp>
    </p:spTree>
    <p:extLst>
      <p:ext uri="{BB962C8B-B14F-4D97-AF65-F5344CB8AC3E}">
        <p14:creationId xmlns:p14="http://schemas.microsoft.com/office/powerpoint/2010/main" val="3384437129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33</TotalTime>
  <Words>613</Words>
  <Application>Microsoft Office PowerPoint</Application>
  <PresentationFormat>Panorámica</PresentationFormat>
  <Paragraphs>29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Espiral</vt:lpstr>
      <vt:lpstr>Procedimiento</vt:lpstr>
      <vt:lpstr>Presentación de PowerPoint</vt:lpstr>
      <vt:lpstr>Presentación de PowerPoint</vt:lpstr>
      <vt:lpstr>Presentación de PowerPoint</vt:lpstr>
      <vt:lpstr>Presentación de PowerPoint</vt:lpstr>
      <vt:lpstr>Aspectos a considerar al momento de recopilar la información</vt:lpstr>
      <vt:lpstr>Presentación de PowerPoint</vt:lpstr>
      <vt:lpstr>Presentación de PowerPoint</vt:lpstr>
      <vt:lpstr>Nota</vt:lpstr>
      <vt:lpstr>Referencias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Procedimiento</dc:title>
  <dc:creator>Brayam Antony Cornejo Cruz</dc:creator>
  <cp:lastModifiedBy>Brayam Antony Cornejo Cruz</cp:lastModifiedBy>
  <cp:revision>1</cp:revision>
  <dcterms:created xsi:type="dcterms:W3CDTF">2021-08-17T05:53:26Z</dcterms:created>
  <dcterms:modified xsi:type="dcterms:W3CDTF">2021-08-17T06:27:19Z</dcterms:modified>
</cp:coreProperties>
</file>