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1" r:id="rId9"/>
    <p:sldId id="260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E20FBE-81E0-40F3-931D-3F55D2A1306C}" type="datetimeFigureOut">
              <a:rPr lang="es-MX" smtClean="0"/>
              <a:pPr/>
              <a:t>10/08/2021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B87FBE-E794-46B7-88D6-61BB36BAFF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572560" cy="194311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INSTITUTO POLITECNICO NACIONAL.</a:t>
            </a:r>
            <a:br>
              <a:rPr lang="es-MX" b="1" dirty="0" smtClean="0">
                <a:latin typeface="Century Gothic" pitchFamily="34" charset="0"/>
              </a:rPr>
            </a:br>
            <a:r>
              <a:rPr lang="es-MX" b="1" dirty="0" smtClean="0">
                <a:latin typeface="Century Gothic" pitchFamily="34" charset="0"/>
              </a:rPr>
              <a:t>“CICS-UST”</a:t>
            </a:r>
            <a:br>
              <a:rPr lang="es-MX" b="1" dirty="0" smtClean="0">
                <a:latin typeface="Century Gothic" pitchFamily="34" charset="0"/>
              </a:rPr>
            </a:br>
            <a:r>
              <a:rPr lang="es-MX" b="1" dirty="0" smtClean="0">
                <a:latin typeface="Century Gothic" pitchFamily="34" charset="0"/>
              </a:rPr>
              <a:t>LIC. PSICOLOGIA.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918" y="3857628"/>
            <a:ext cx="6186502" cy="2458020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itchFamily="34" charset="0"/>
              </a:rPr>
              <a:t>Tema:</a:t>
            </a: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Teoría de las emociones. </a:t>
            </a:r>
            <a:endParaRPr lang="es-MX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itchFamily="34" charset="0"/>
              </a:rPr>
              <a:t>Maestras:</a:t>
            </a: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Flores Rodríguez Fernanda.</a:t>
            </a:r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Juárez Hernández Alondra Grisel.</a:t>
            </a:r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Sánchez Velasco Daniela Maricruz.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06984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Dimensión de las emociones.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786058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Lo hacemos en función de dos dimensiones básicas: 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MX" sz="2000" dirty="0">
                <a:latin typeface="Century Gothic" pitchFamily="34" charset="0"/>
              </a:rPr>
              <a:t>L</a:t>
            </a:r>
            <a:r>
              <a:rPr lang="es-MX" sz="2000" dirty="0" smtClean="0">
                <a:latin typeface="Century Gothic" pitchFamily="34" charset="0"/>
              </a:rPr>
              <a:t>a excitación (nivel elevado versus nivel bajo).</a:t>
            </a:r>
            <a:endParaRPr lang="es-MX" sz="2000" dirty="0">
              <a:latin typeface="Century Gothic" pitchFamily="34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Century Gothic" pitchFamily="34" charset="0"/>
              </a:rPr>
              <a:t>La valencia (agradable‐positiva versus desagradable‐negativa).</a:t>
            </a:r>
            <a:endParaRPr lang="es-MX" sz="2000" dirty="0">
              <a:latin typeface="Century Gothic" pitchFamily="34" charset="0"/>
            </a:endParaRPr>
          </a:p>
        </p:txBody>
      </p:sp>
      <p:sp>
        <p:nvSpPr>
          <p:cNvPr id="23554" name="AutoShape 2" descr="Will computers be able to reproduce human feelings - joy, sadness, fear,  disgust and anger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556" name="AutoShape 4" descr="Will computers be able to reproduce human feelings - joy, sadness, fear,  disgust and anger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3558" name="Picture 6" descr="Affect Gap | Judgment and Decision Ma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49998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1069848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Componentes de la emoción: Fisiología.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2071678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Los estudios revelan que, gran parte de la actividad fisiológica implicada en las emociones es regulada por la división simpática (excitación) y parasimpática (calma) de nuestro sistema nervioso autónomo. La emociones con niveles de excitación/activación similares y misma valencia resultan difíciles de distinguir. 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4578" name="Picture 2" descr="Siete ejercicios para trabajar las emociones de tus hijos o alumnos  adolescentes - Magis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910021"/>
            <a:ext cx="6334116" cy="2947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642918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Sin embargo, la ciencia ha hallado diferencias sutiles (entre dichas emociones) en la actividad cortical del cerebro; en la utilización de conexiones neuronales y en la secreción de hormonas: </a:t>
            </a:r>
          </a:p>
          <a:p>
            <a:pPr algn="just"/>
            <a:endParaRPr lang="es-MX" sz="2000" dirty="0">
              <a:latin typeface="Century Gothic" pitchFamily="34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b="1" dirty="0" smtClean="0">
                <a:latin typeface="Century Gothic" pitchFamily="34" charset="0"/>
              </a:rPr>
              <a:t>Miedo e ira: </a:t>
            </a:r>
            <a:r>
              <a:rPr lang="es-MX" sz="2000" dirty="0" smtClean="0">
                <a:latin typeface="Century Gothic" pitchFamily="34" charset="0"/>
              </a:rPr>
              <a:t>Ambas difieren en la temperatura de los dedos y las secreciones hormonales, también difieren en la activación cerebral. 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b="1" dirty="0" smtClean="0">
                <a:latin typeface="Century Gothic" pitchFamily="34" charset="0"/>
              </a:rPr>
              <a:t>Miedo y alegría: </a:t>
            </a:r>
            <a:r>
              <a:rPr lang="es-MX" sz="2000" dirty="0" smtClean="0">
                <a:latin typeface="Century Gothic" pitchFamily="34" charset="0"/>
              </a:rPr>
              <a:t>Estimulan músculos faciales diferentes. 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b="1" dirty="0" smtClean="0">
                <a:latin typeface="Century Gothic" pitchFamily="34" charset="0"/>
              </a:rPr>
              <a:t>Emociones negativas (asco, depresión): </a:t>
            </a:r>
            <a:r>
              <a:rPr lang="es-MX" sz="2000" dirty="0" smtClean="0">
                <a:latin typeface="Century Gothic" pitchFamily="34" charset="0"/>
              </a:rPr>
              <a:t>provocan una mayor actividad en la corteza </a:t>
            </a:r>
            <a:r>
              <a:rPr lang="es-MX" sz="2000" dirty="0" err="1" smtClean="0">
                <a:latin typeface="Century Gothic" pitchFamily="34" charset="0"/>
              </a:rPr>
              <a:t>prefrontal</a:t>
            </a:r>
            <a:r>
              <a:rPr lang="es-MX" sz="2000" dirty="0" smtClean="0">
                <a:latin typeface="Century Gothic" pitchFamily="34" charset="0"/>
              </a:rPr>
              <a:t> derecha. 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b="1" dirty="0" smtClean="0">
                <a:latin typeface="Century Gothic" pitchFamily="34" charset="0"/>
              </a:rPr>
              <a:t>Emociones positivas (alegría, optimismo): </a:t>
            </a:r>
            <a:r>
              <a:rPr lang="es-MX" sz="2000" dirty="0" smtClean="0">
                <a:latin typeface="Century Gothic" pitchFamily="34" charset="0"/>
              </a:rPr>
              <a:t>provocan una mayor activación en la corteza </a:t>
            </a:r>
            <a:r>
              <a:rPr lang="es-MX" sz="2000" dirty="0" err="1" smtClean="0">
                <a:latin typeface="Century Gothic" pitchFamily="34" charset="0"/>
              </a:rPr>
              <a:t>prefrontal</a:t>
            </a:r>
            <a:r>
              <a:rPr lang="es-MX" sz="2000" dirty="0" smtClean="0">
                <a:latin typeface="Century Gothic" pitchFamily="34" charset="0"/>
              </a:rPr>
              <a:t> izquierda.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5604" name="Picture 4" descr="El cerebro emocional • Psicologos Zarago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733" y="4357694"/>
            <a:ext cx="524257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1069848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Componentes de la emoción: Expresión.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Las expresiones faciales no sirven tan sólo para comunicar las emociones, también aumentan la emoción sentida y mandan señales al cuerpo para que emita una respuesta consecuente.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9649" t="22461" r="7210" b="14062"/>
          <a:stretch>
            <a:fillRect/>
          </a:stretch>
        </p:blipFill>
        <p:spPr bwMode="auto">
          <a:xfrm>
            <a:off x="1500166" y="1643050"/>
            <a:ext cx="65722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857232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u="sng" dirty="0" smtClean="0">
                <a:latin typeface="Century Gothic" pitchFamily="34" charset="0"/>
              </a:rPr>
              <a:t>Componentes No Verbales: </a:t>
            </a:r>
          </a:p>
          <a:p>
            <a:endParaRPr lang="es-MX" sz="2000" dirty="0" smtClean="0">
              <a:latin typeface="Century Gothic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Expresión Facial (expresiones negativas).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Mirada (80‐90% en la escucha. 60‐70 mientras se habla).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Sonrisas (adecuadas a las situaciones).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Postura (abierta/cerrada).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Orientación (de lado).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Distancia/Contacto Físico (excesiva, palmaditas).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Gestos (manuales).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Apariencia Personal (presentable).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Oportunidad de los Reforzamientos.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7650" name="Picture 2" descr="COMUNICACIÓN NO VERBAL EN ENTORNOS VIRTUALES (I) - Global Campus Nebr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643438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41728" t="32226" r="7759" b="10156"/>
          <a:stretch>
            <a:fillRect/>
          </a:stretch>
        </p:blipFill>
        <p:spPr bwMode="auto">
          <a:xfrm>
            <a:off x="268769" y="857232"/>
            <a:ext cx="857740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¿Qué es la emoción?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2071678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Century Gothic" pitchFamily="34" charset="0"/>
              </a:rPr>
              <a:t>Se considera emoción la respuesta de todo organismo que implique: una excitación fisiológica; conductas expresivas y una experiencia consciente.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Century Gothic" pitchFamily="34" charset="0"/>
              </a:rPr>
              <a:t>Reacción subjetiva al ambiente acompañada de respuesta neuronal y hormonal; se consideran reacciones de tipo adaptativo que afectan a nuestra manera de ser. 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Century Gothic" pitchFamily="34" charset="0"/>
              </a:rPr>
              <a:t>Reacción subjetiva al ambiente acompañada de cambios orgánicos, de origen innato influidos por la experiencia.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Century Gothic" pitchFamily="34" charset="0"/>
              </a:rPr>
              <a:t>En el ser humano, la experiencia de una emoción involucra un conjunto de cogniciones, actitudes y creencias sobre el mundo, que utiliza para valorar una situación concreta e influyen en el modo en el que se percibe dicha situación.</a:t>
            </a:r>
            <a:endParaRPr lang="es-MX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984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Teorías de las emociones.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200024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Estas teorías se basan en la fisiología, las cogniciones y la interacción de factores físicos y mentales: </a:t>
            </a:r>
          </a:p>
          <a:p>
            <a:pPr algn="just"/>
            <a:endParaRPr lang="es-MX" sz="2000" dirty="0">
              <a:latin typeface="Century Gothic" pitchFamily="34" charset="0"/>
            </a:endParaRPr>
          </a:p>
          <a:p>
            <a:pPr algn="just"/>
            <a:endParaRPr lang="es-MX" sz="2000" dirty="0" smtClean="0">
              <a:latin typeface="Century Gothic" pitchFamily="34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dirty="0" smtClean="0">
                <a:latin typeface="Century Gothic" pitchFamily="34" charset="0"/>
              </a:rPr>
              <a:t>Teoría de James (1884) y </a:t>
            </a:r>
            <a:r>
              <a:rPr lang="es-MX" sz="2000" dirty="0" err="1" smtClean="0">
                <a:latin typeface="Century Gothic" pitchFamily="34" charset="0"/>
              </a:rPr>
              <a:t>Lange</a:t>
            </a:r>
            <a:r>
              <a:rPr lang="es-MX" sz="2000" dirty="0" smtClean="0">
                <a:latin typeface="Century Gothic" pitchFamily="34" charset="0"/>
              </a:rPr>
              <a:t> (1885).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dirty="0" smtClean="0">
                <a:latin typeface="Century Gothic" pitchFamily="34" charset="0"/>
              </a:rPr>
              <a:t>Teoría de </a:t>
            </a:r>
            <a:r>
              <a:rPr lang="es-MX" sz="2000" dirty="0" err="1" smtClean="0">
                <a:latin typeface="Century Gothic" pitchFamily="34" charset="0"/>
              </a:rPr>
              <a:t>Cannon</a:t>
            </a:r>
            <a:r>
              <a:rPr lang="es-MX" sz="2000" dirty="0" smtClean="0">
                <a:latin typeface="Century Gothic" pitchFamily="34" charset="0"/>
              </a:rPr>
              <a:t> (1927) y </a:t>
            </a:r>
            <a:r>
              <a:rPr lang="es-MX" sz="2000" dirty="0" err="1" smtClean="0">
                <a:latin typeface="Century Gothic" pitchFamily="34" charset="0"/>
              </a:rPr>
              <a:t>Bard</a:t>
            </a:r>
            <a:r>
              <a:rPr lang="es-MX" sz="2000" dirty="0" smtClean="0">
                <a:latin typeface="Century Gothic" pitchFamily="34" charset="0"/>
              </a:rPr>
              <a:t> (1938).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dirty="0" smtClean="0">
                <a:latin typeface="Century Gothic" pitchFamily="34" charset="0"/>
              </a:rPr>
              <a:t>Teoría de los dos factores (</a:t>
            </a:r>
            <a:r>
              <a:rPr lang="es-MX" sz="2000" dirty="0" err="1" smtClean="0">
                <a:latin typeface="Century Gothic" pitchFamily="34" charset="0"/>
              </a:rPr>
              <a:t>Schachter</a:t>
            </a:r>
            <a:r>
              <a:rPr lang="es-MX" sz="2000" dirty="0" smtClean="0">
                <a:latin typeface="Century Gothic" pitchFamily="34" charset="0"/>
              </a:rPr>
              <a:t>‐Singer, 1962).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026" name="Picture 2" descr="Conoces las principales funciones de las emociones? - La Mente es  Maravill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429132"/>
            <a:ext cx="5449918" cy="22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9848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Century Gothic" pitchFamily="34" charset="0"/>
              </a:rPr>
              <a:t>TEORÍA PERIFÉRICA DE JAMES‐LANGE (William James y Karl George Lange,1884).</a:t>
            </a:r>
            <a:endParaRPr lang="es-MX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5226784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es-MX" sz="2000" dirty="0" smtClean="0">
                <a:latin typeface="Century Gothic" pitchFamily="34" charset="0"/>
              </a:rPr>
              <a:t>Las emociones son respuestas cognitivas a la información que procede de la periferia.</a:t>
            </a:r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es-MX" sz="2000" dirty="0" smtClean="0">
                <a:latin typeface="Century Gothic" pitchFamily="34" charset="0"/>
              </a:rPr>
              <a:t>Las alteraciones fisiológicas de las emociones preceden a la situación emotiva: sentimos tristeza porque lloramos miedo porque temblamos y no al revés.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9458" name="Picture 2" descr="Principales Teorías de la Emoción"/>
          <p:cNvPicPr>
            <a:picLocks noChangeAspect="1" noChangeArrowheads="1"/>
          </p:cNvPicPr>
          <p:nvPr/>
        </p:nvPicPr>
        <p:blipFill>
          <a:blip r:embed="rId2"/>
          <a:srcRect l="3061" t="4155" r="9693" b="16897"/>
          <a:stretch>
            <a:fillRect/>
          </a:stretch>
        </p:blipFill>
        <p:spPr bwMode="auto">
          <a:xfrm>
            <a:off x="1571604" y="2000240"/>
            <a:ext cx="6143668" cy="321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642918"/>
            <a:ext cx="1571636" cy="8572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7500958" y="3357562"/>
            <a:ext cx="16430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928662" y="4429132"/>
            <a:ext cx="1714512" cy="1000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928662" y="2428868"/>
            <a:ext cx="1643074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4357686" y="3286124"/>
            <a:ext cx="1643074" cy="12144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28596" y="92867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</a:rPr>
              <a:t>Suceso.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0100" y="264318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</a:rPr>
              <a:t>Respuesta instrumental.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0100" y="435769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</a:rPr>
              <a:t>Respuesta visceral y esquelética.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57686" y="335756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</a:rPr>
              <a:t>Interpretación de las respuestas corporales.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715272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</a:rPr>
              <a:t>Emoción.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714612" y="3571876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6215074" y="3643314"/>
            <a:ext cx="11212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bajo"/>
          <p:cNvSpPr/>
          <p:nvPr/>
        </p:nvSpPr>
        <p:spPr>
          <a:xfrm>
            <a:off x="1071538" y="1571612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bajo"/>
          <p:cNvSpPr/>
          <p:nvPr/>
        </p:nvSpPr>
        <p:spPr>
          <a:xfrm>
            <a:off x="1214414" y="3571876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858280" cy="128417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TEORÍA DE CANNON (1927) Y BARD (1938).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78592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Estos autores destacan que las emociones están formadas tanto por nuestras respuestas fisiológicas como por la experiencia subjetiva de la emoción ante un estímulo. </a:t>
            </a:r>
          </a:p>
          <a:p>
            <a:pPr algn="just"/>
            <a:r>
              <a:rPr lang="es-MX" sz="2000" dirty="0" smtClean="0">
                <a:latin typeface="Century Gothic" pitchFamily="34" charset="0"/>
              </a:rPr>
              <a:t>Todas las reacciones físicas son iguales para diferentes emociones, en base (únicamente) a las señales fisiológicas no podríamos distinguir una emoción de otra.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6388" name="Picture 4" descr="3.1.3 Teoría de Cannon-Bard. - Portafolio PsicoEnferm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9900" y="3635915"/>
            <a:ext cx="4845240" cy="322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orías Cognitivas de la Emoción"/>
          <p:cNvPicPr>
            <a:picLocks noChangeAspect="1" noChangeArrowheads="1"/>
          </p:cNvPicPr>
          <p:nvPr/>
        </p:nvPicPr>
        <p:blipFill>
          <a:blip r:embed="rId2"/>
          <a:srcRect b="8273"/>
          <a:stretch>
            <a:fillRect/>
          </a:stretch>
        </p:blipFill>
        <p:spPr bwMode="auto">
          <a:xfrm>
            <a:off x="642910" y="500042"/>
            <a:ext cx="7968976" cy="6145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TEORÍA DE SCHACTER‐SINGER (1962).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785926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Esta teoría mantiene que las emociones son debidas a la evaluación cognitiva de un acontecimiento, pero también a las respuestas corporales. La persona nota los cambios fisiológicos, advierte lo que ocurre a su alrededor y denomina sus emociones de acuerdo a ambos tipos de observaciones.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45571" t="40039" r="14348" b="19922"/>
          <a:stretch>
            <a:fillRect/>
          </a:stretch>
        </p:blipFill>
        <p:spPr bwMode="auto">
          <a:xfrm>
            <a:off x="1571604" y="3429001"/>
            <a:ext cx="6280400" cy="328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786" y="928670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La primera teoría explica las emociones únicamente desde la fisiología, la segunda desde las cogniciones y la tercera basa su teoría en la interacción de ambas (factores fisiológicos y cognitivos). </a:t>
            </a:r>
          </a:p>
          <a:p>
            <a:pPr algn="just"/>
            <a:endParaRPr lang="es-MX" sz="2000" dirty="0">
              <a:latin typeface="Century Gothic" pitchFamily="34" charset="0"/>
            </a:endParaRPr>
          </a:p>
          <a:p>
            <a:pPr algn="just"/>
            <a:r>
              <a:rPr lang="es-MX" sz="2000" b="1" dirty="0" smtClean="0">
                <a:latin typeface="Century Gothic" pitchFamily="34" charset="0"/>
              </a:rPr>
              <a:t>Según</a:t>
            </a:r>
            <a:r>
              <a:rPr lang="es-MX" sz="2000" dirty="0" smtClean="0">
                <a:latin typeface="Century Gothic" pitchFamily="34" charset="0"/>
              </a:rPr>
              <a:t> </a:t>
            </a:r>
            <a:r>
              <a:rPr lang="es-MX" sz="2000" b="1" dirty="0" err="1" smtClean="0">
                <a:latin typeface="Century Gothic" pitchFamily="34" charset="0"/>
              </a:rPr>
              <a:t>Zajonc</a:t>
            </a:r>
            <a:r>
              <a:rPr lang="es-MX" sz="2000" dirty="0" smtClean="0">
                <a:latin typeface="Century Gothic" pitchFamily="34" charset="0"/>
              </a:rPr>
              <a:t> (1980, 1984) nuestras emociones pueden ser más rápidas que nuestras interpretaciones de una situación, lo cuál implica que: </a:t>
            </a:r>
          </a:p>
          <a:p>
            <a:pPr algn="just"/>
            <a:endParaRPr lang="es-MX" sz="2000" dirty="0" smtClean="0">
              <a:latin typeface="Century Gothic" pitchFamily="34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Sentimos algunas emociones antes de pensarlas y que,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000" dirty="0" smtClean="0">
                <a:latin typeface="Century Gothic" pitchFamily="34" charset="0"/>
              </a:rPr>
              <a:t>Algunas vías nerviosas implicadas en la emoción no pasan por las áreas corticales vinculadas al pensamiento.</a:t>
            </a:r>
          </a:p>
          <a:p>
            <a:pPr algn="just">
              <a:buClr>
                <a:srgbClr val="0070C0"/>
              </a:buClr>
            </a:pPr>
            <a:endParaRPr lang="es-MX" sz="2000" dirty="0" smtClean="0">
              <a:latin typeface="Century Gothic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es-MX" sz="2000" b="1" dirty="0" smtClean="0">
                <a:latin typeface="Century Gothic" pitchFamily="34" charset="0"/>
              </a:rPr>
              <a:t>Según </a:t>
            </a:r>
            <a:r>
              <a:rPr lang="es-MX" sz="2000" b="1" dirty="0" err="1" smtClean="0">
                <a:latin typeface="Century Gothic" pitchFamily="34" charset="0"/>
              </a:rPr>
              <a:t>Lazarus</a:t>
            </a:r>
            <a:r>
              <a:rPr lang="es-MX" sz="2000" b="1" dirty="0" smtClean="0">
                <a:latin typeface="Century Gothic" pitchFamily="34" charset="0"/>
              </a:rPr>
              <a:t> </a:t>
            </a:r>
            <a:r>
              <a:rPr lang="es-MX" sz="2000" dirty="0" smtClean="0">
                <a:latin typeface="Century Gothic" pitchFamily="34" charset="0"/>
              </a:rPr>
              <a:t>(1981,1998) la valoración e identificación de los acontecimientos también determinan nuestras respuestas emocionales.</a:t>
            </a:r>
            <a:endParaRPr lang="es-MX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</TotalTime>
  <Words>772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Urbano</vt:lpstr>
      <vt:lpstr>INSTITUTO POLITECNICO NACIONAL. “CICS-UST” LIC. PSICOLOGIA.</vt:lpstr>
      <vt:lpstr>¿Qué es la emoción?</vt:lpstr>
      <vt:lpstr>Teorías de las emociones.</vt:lpstr>
      <vt:lpstr>TEORÍA PERIFÉRICA DE JAMES‐LANGE (William James y Karl George Lange,1884).</vt:lpstr>
      <vt:lpstr>Diapositiva 5</vt:lpstr>
      <vt:lpstr>TEORÍA DE CANNON (1927) Y BARD (1938).</vt:lpstr>
      <vt:lpstr>Diapositiva 7</vt:lpstr>
      <vt:lpstr>TEORÍA DE SCHACTER‐SINGER (1962).</vt:lpstr>
      <vt:lpstr>Diapositiva 9</vt:lpstr>
      <vt:lpstr>Dimensión de las emociones.</vt:lpstr>
      <vt:lpstr>Componentes de la emoción: Fisiología.</vt:lpstr>
      <vt:lpstr>Diapositiva 12</vt:lpstr>
      <vt:lpstr>Componentes de la emoción: Expresión.</vt:lpstr>
      <vt:lpstr>Diapositiva 14</vt:lpstr>
      <vt:lpstr>Diapositiva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POLITECNICO NACIONAL. “CICS-UST” LIC. PSICOLOGIA.</dc:title>
  <dc:creator>alondra juarez</dc:creator>
  <cp:lastModifiedBy>alondra juarez</cp:lastModifiedBy>
  <cp:revision>8</cp:revision>
  <dcterms:created xsi:type="dcterms:W3CDTF">2021-07-28T19:11:53Z</dcterms:created>
  <dcterms:modified xsi:type="dcterms:W3CDTF">2021-08-10T16:15:26Z</dcterms:modified>
</cp:coreProperties>
</file>