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2" r:id="rId7"/>
    <p:sldId id="264" r:id="rId8"/>
    <p:sldId id="261" r:id="rId9"/>
    <p:sldId id="260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60"/>
  </p:normalViewPr>
  <p:slideViewPr>
    <p:cSldViewPr>
      <p:cViewPr>
        <p:scale>
          <a:sx n="70" d="100"/>
          <a:sy n="70" d="100"/>
        </p:scale>
        <p:origin x="-139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Rectángulo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Rectángulo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Rectángulo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Rectángulo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Rectángulo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Rectángulo redondeado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Rectángulo redondeado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Rectángulo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Rectángulo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Rectángulo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Rectángulo redondeado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Rectángulo redondeado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Rectángulo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Rectángulo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Rectángulo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Rectángulo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Rectángulo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4E20FBE-81E0-40F3-931D-3F55D2A1306C}" type="datetimeFigureOut">
              <a:rPr lang="es-MX" smtClean="0"/>
              <a:pPr/>
              <a:t>10/08/2021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CB87FBE-E794-46B7-88D6-61BB36BAFFF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57158" y="714356"/>
            <a:ext cx="8572560" cy="1943110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latin typeface="Century Gothic" pitchFamily="34" charset="0"/>
              </a:rPr>
              <a:t>INSTITUTO POLITECNICO NACIONAL.</a:t>
            </a:r>
            <a:br>
              <a:rPr lang="es-MX" b="1" dirty="0" smtClean="0">
                <a:latin typeface="Century Gothic" pitchFamily="34" charset="0"/>
              </a:rPr>
            </a:br>
            <a:r>
              <a:rPr lang="es-MX" b="1" dirty="0" smtClean="0">
                <a:latin typeface="Century Gothic" pitchFamily="34" charset="0"/>
              </a:rPr>
              <a:t>“CICS-UST”</a:t>
            </a:r>
            <a:br>
              <a:rPr lang="es-MX" b="1" dirty="0" smtClean="0">
                <a:latin typeface="Century Gothic" pitchFamily="34" charset="0"/>
              </a:rPr>
            </a:br>
            <a:r>
              <a:rPr lang="es-MX" b="1" dirty="0" smtClean="0">
                <a:latin typeface="Century Gothic" pitchFamily="34" charset="0"/>
              </a:rPr>
              <a:t>LIC. PSICOLOGIA.</a:t>
            </a:r>
            <a:endParaRPr lang="es-MX" b="1" dirty="0">
              <a:latin typeface="Century Gothic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85918" y="3857628"/>
            <a:ext cx="6186502" cy="2458020"/>
          </a:xfrm>
        </p:spPr>
        <p:txBody>
          <a:bodyPr>
            <a:normAutofit/>
          </a:bodyPr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  <a:latin typeface="Century Gothic" pitchFamily="34" charset="0"/>
              </a:rPr>
              <a:t>Tema:</a:t>
            </a:r>
            <a:r>
              <a:rPr lang="es-MX" sz="2000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</a:p>
          <a:p>
            <a:pPr algn="ctr">
              <a:buFont typeface="Wingdings" pitchFamily="2" charset="2"/>
              <a:buChar char="q"/>
            </a:pPr>
            <a:r>
              <a:rPr lang="es-MX" sz="2000" dirty="0" smtClean="0">
                <a:solidFill>
                  <a:schemeClr val="tx1"/>
                </a:solidFill>
                <a:latin typeface="Century Gothic" pitchFamily="34" charset="0"/>
              </a:rPr>
              <a:t>Teoría de las emociones. </a:t>
            </a:r>
            <a:endParaRPr lang="es-MX" sz="200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ctr"/>
            <a:r>
              <a:rPr lang="es-MX" sz="2000" b="1" dirty="0" smtClean="0">
                <a:solidFill>
                  <a:schemeClr val="tx1"/>
                </a:solidFill>
                <a:latin typeface="Century Gothic" pitchFamily="34" charset="0"/>
              </a:rPr>
              <a:t>Maestras:</a:t>
            </a:r>
            <a:r>
              <a:rPr lang="es-MX" sz="2000" dirty="0" smtClean="0">
                <a:solidFill>
                  <a:schemeClr val="tx1"/>
                </a:solidFill>
                <a:latin typeface="Century Gothic" pitchFamily="34" charset="0"/>
              </a:rPr>
              <a:t> </a:t>
            </a:r>
          </a:p>
          <a:p>
            <a:pPr algn="ctr">
              <a:buFont typeface="Wingdings" pitchFamily="2" charset="2"/>
              <a:buChar char="q"/>
            </a:pPr>
            <a:r>
              <a:rPr lang="es-MX" sz="2000" dirty="0" smtClean="0">
                <a:solidFill>
                  <a:schemeClr val="tx1"/>
                </a:solidFill>
                <a:latin typeface="Century Gothic" pitchFamily="34" charset="0"/>
              </a:rPr>
              <a:t>Flores Rodríguez Fernanda.</a:t>
            </a:r>
          </a:p>
          <a:p>
            <a:pPr algn="ctr">
              <a:buFont typeface="Wingdings" pitchFamily="2" charset="2"/>
              <a:buChar char="q"/>
            </a:pPr>
            <a:r>
              <a:rPr lang="es-MX" sz="2000" dirty="0" smtClean="0">
                <a:solidFill>
                  <a:schemeClr val="tx1"/>
                </a:solidFill>
                <a:latin typeface="Century Gothic" pitchFamily="34" charset="0"/>
              </a:rPr>
              <a:t>Juárez Hernández Alondra Grisel.</a:t>
            </a:r>
          </a:p>
          <a:p>
            <a:pPr algn="ctr">
              <a:buFont typeface="Wingdings" pitchFamily="2" charset="2"/>
              <a:buChar char="q"/>
            </a:pPr>
            <a:r>
              <a:rPr lang="es-MX" sz="2000" dirty="0" smtClean="0">
                <a:solidFill>
                  <a:schemeClr val="tx1"/>
                </a:solidFill>
                <a:latin typeface="Century Gothic" pitchFamily="34" charset="0"/>
              </a:rPr>
              <a:t>Sánchez Velasco Daniela Maricruz.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500042"/>
            <a:ext cx="8229600" cy="1069848"/>
          </a:xfrm>
        </p:spPr>
        <p:txBody>
          <a:bodyPr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Dimensión de las emociones.</a:t>
            </a:r>
            <a:endParaRPr lang="es-MX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0" y="2786058"/>
            <a:ext cx="43576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Lo hacemos en función de dos dimensiones básicas: 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es-MX" sz="2000" dirty="0">
                <a:latin typeface="Century Gothic" pitchFamily="34" charset="0"/>
              </a:rPr>
              <a:t>L</a:t>
            </a:r>
            <a:r>
              <a:rPr lang="es-MX" sz="2000" dirty="0" smtClean="0">
                <a:latin typeface="Century Gothic" pitchFamily="34" charset="0"/>
              </a:rPr>
              <a:t>a excitación (nivel elevado versus nivel bajo).</a:t>
            </a:r>
            <a:endParaRPr lang="es-MX" sz="2000" dirty="0">
              <a:latin typeface="Century Gothic" pitchFamily="34" charset="0"/>
            </a:endParaRP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es-MX" sz="2000" dirty="0" smtClean="0">
                <a:latin typeface="Century Gothic" pitchFamily="34" charset="0"/>
              </a:rPr>
              <a:t>La valencia (agradable‐positiva versus desagradable‐negativa).</a:t>
            </a:r>
            <a:endParaRPr lang="es-MX" sz="2000" dirty="0">
              <a:latin typeface="Century Gothic" pitchFamily="34" charset="0"/>
            </a:endParaRPr>
          </a:p>
        </p:txBody>
      </p:sp>
      <p:sp>
        <p:nvSpPr>
          <p:cNvPr id="23554" name="AutoShape 2" descr="Will computers be able to reproduce human feelings - joy, sadness, fear,  disgust and anger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556" name="AutoShape 4" descr="Will computers be able to reproduce human feelings - joy, sadness, fear,  disgust and anger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3558" name="Picture 6" descr="Affect Gap | Judgment and Decision Mak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928802"/>
            <a:ext cx="4499983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43998" cy="1069848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Componentes de la emoción: Fisiología.</a:t>
            </a:r>
            <a:endParaRPr lang="es-MX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28596" y="2071678"/>
            <a:ext cx="84296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Los estudios revelan que, gran parte de la actividad fisiológica implicada en las emociones es regulada por la división simpática (excitación) y parasimpática (calma) de nuestro sistema nervioso autónomo. La emociones con niveles de excitación/activación similares y misma valencia resultan difíciles de distinguir. 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24578" name="Picture 2" descr="Siete ejercicios para trabajar las emociones de tus hijos o alumnos  adolescentes - Magisn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910021"/>
            <a:ext cx="6334116" cy="2947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642918"/>
            <a:ext cx="8572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Sin embargo, la ciencia ha hallado diferencias sutiles (entre dichas emociones) en la actividad cortical del cerebro; en la utilización de conexiones neuronales y en la secreción de hormonas: </a:t>
            </a:r>
          </a:p>
          <a:p>
            <a:pPr algn="just"/>
            <a:endParaRPr lang="es-MX" sz="2000" dirty="0">
              <a:latin typeface="Century Gothic" pitchFamily="34" charset="0"/>
            </a:endParaRPr>
          </a:p>
          <a:p>
            <a:pPr algn="just">
              <a:buClr>
                <a:srgbClr val="0070C0"/>
              </a:buClr>
              <a:buFont typeface="Wingdings" pitchFamily="2" charset="2"/>
              <a:buChar char="q"/>
            </a:pPr>
            <a:r>
              <a:rPr lang="es-MX" sz="2000" b="1" dirty="0" smtClean="0">
                <a:latin typeface="Century Gothic" pitchFamily="34" charset="0"/>
              </a:rPr>
              <a:t>Miedo e ira: </a:t>
            </a:r>
            <a:r>
              <a:rPr lang="es-MX" sz="2000" dirty="0" smtClean="0">
                <a:latin typeface="Century Gothic" pitchFamily="34" charset="0"/>
              </a:rPr>
              <a:t>Ambas difieren en la temperatura de los dedos y las secreciones hormonales, también difieren en la activación cerebral. 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q"/>
            </a:pPr>
            <a:r>
              <a:rPr lang="es-MX" sz="2000" b="1" dirty="0" smtClean="0">
                <a:latin typeface="Century Gothic" pitchFamily="34" charset="0"/>
              </a:rPr>
              <a:t>Miedo y alegría: </a:t>
            </a:r>
            <a:r>
              <a:rPr lang="es-MX" sz="2000" dirty="0" smtClean="0">
                <a:latin typeface="Century Gothic" pitchFamily="34" charset="0"/>
              </a:rPr>
              <a:t>Estimulan músculos faciales diferentes. 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q"/>
            </a:pPr>
            <a:r>
              <a:rPr lang="es-MX" sz="2000" b="1" dirty="0" smtClean="0">
                <a:latin typeface="Century Gothic" pitchFamily="34" charset="0"/>
              </a:rPr>
              <a:t>Emociones negativas (asco, depresión): </a:t>
            </a:r>
            <a:r>
              <a:rPr lang="es-MX" sz="2000" dirty="0" smtClean="0">
                <a:latin typeface="Century Gothic" pitchFamily="34" charset="0"/>
              </a:rPr>
              <a:t>provocan una mayor actividad en la corteza </a:t>
            </a:r>
            <a:r>
              <a:rPr lang="es-MX" sz="2000" dirty="0" err="1" smtClean="0">
                <a:latin typeface="Century Gothic" pitchFamily="34" charset="0"/>
              </a:rPr>
              <a:t>prefrontal</a:t>
            </a:r>
            <a:r>
              <a:rPr lang="es-MX" sz="2000" dirty="0" smtClean="0">
                <a:latin typeface="Century Gothic" pitchFamily="34" charset="0"/>
              </a:rPr>
              <a:t> derecha. 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q"/>
            </a:pPr>
            <a:r>
              <a:rPr lang="es-MX" sz="2000" b="1" dirty="0" smtClean="0">
                <a:latin typeface="Century Gothic" pitchFamily="34" charset="0"/>
              </a:rPr>
              <a:t>Emociones positivas (alegría, optimismo): </a:t>
            </a:r>
            <a:r>
              <a:rPr lang="es-MX" sz="2000" dirty="0" smtClean="0">
                <a:latin typeface="Century Gothic" pitchFamily="34" charset="0"/>
              </a:rPr>
              <a:t>provocan una mayor activación en la corteza </a:t>
            </a:r>
            <a:r>
              <a:rPr lang="es-MX" sz="2000" dirty="0" err="1" smtClean="0">
                <a:latin typeface="Century Gothic" pitchFamily="34" charset="0"/>
              </a:rPr>
              <a:t>prefrontal</a:t>
            </a:r>
            <a:r>
              <a:rPr lang="es-MX" sz="2000" dirty="0" smtClean="0">
                <a:latin typeface="Century Gothic" pitchFamily="34" charset="0"/>
              </a:rPr>
              <a:t> izquierda.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25604" name="Picture 4" descr="El cerebro emocional • Psicologos Zaragoz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6733" y="4357694"/>
            <a:ext cx="5242576" cy="2500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43998" cy="1069848"/>
          </a:xfrm>
        </p:spPr>
        <p:txBody>
          <a:bodyPr>
            <a:noAutofit/>
          </a:bodyPr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Componentes de la emoción: Expresión.</a:t>
            </a:r>
            <a:endParaRPr lang="es-MX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00034" y="5500702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Las expresiones faciales no sirven tan sólo para comunicar las emociones, también aumentan la emoción sentida y mandan señales al cuerpo para que emita una respuesta consecuente.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29649" t="22461" r="7210" b="14062"/>
          <a:stretch>
            <a:fillRect/>
          </a:stretch>
        </p:blipFill>
        <p:spPr bwMode="auto">
          <a:xfrm>
            <a:off x="1500166" y="1643050"/>
            <a:ext cx="657229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720" y="857232"/>
            <a:ext cx="40719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u="sng" dirty="0" smtClean="0">
                <a:latin typeface="Century Gothic" pitchFamily="34" charset="0"/>
              </a:rPr>
              <a:t>Componentes No Verbales: </a:t>
            </a:r>
          </a:p>
          <a:p>
            <a:endParaRPr lang="es-MX" sz="2000" dirty="0" smtClean="0">
              <a:latin typeface="Century Gothic" pitchFamily="34" charset="0"/>
            </a:endParaRPr>
          </a:p>
          <a:p>
            <a:pPr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Expresión Facial (expresiones negativas).</a:t>
            </a:r>
          </a:p>
          <a:p>
            <a:pPr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Mirada (80‐90% en la escucha. 60‐70 mientras se habla).</a:t>
            </a:r>
          </a:p>
          <a:p>
            <a:pPr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Sonrisas (adecuadas a las situaciones).</a:t>
            </a:r>
          </a:p>
          <a:p>
            <a:pPr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Postura (abierta/cerrada).</a:t>
            </a:r>
          </a:p>
          <a:p>
            <a:pPr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Orientación (de lado).</a:t>
            </a:r>
          </a:p>
          <a:p>
            <a:pPr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Distancia/Contacto Físico (excesiva, palmaditas).</a:t>
            </a:r>
          </a:p>
          <a:p>
            <a:pPr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Gestos (manuales).</a:t>
            </a:r>
          </a:p>
          <a:p>
            <a:pPr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Apariencia Personal (presentable).</a:t>
            </a:r>
          </a:p>
          <a:p>
            <a:pPr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Oportunidad de los Reforzamientos.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27650" name="Picture 2" descr="COMUNICACIÓN NO VERBAL EN ENTORNOS VIRTUALES (I) - Global Campus Nebri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928802"/>
            <a:ext cx="4643438" cy="3905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 l="41728" t="32226" r="7759" b="10156"/>
          <a:stretch>
            <a:fillRect/>
          </a:stretch>
        </p:blipFill>
        <p:spPr bwMode="auto">
          <a:xfrm>
            <a:off x="268769" y="857232"/>
            <a:ext cx="8577403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¿Qué es la emoción?</a:t>
            </a:r>
            <a:endParaRPr lang="es-MX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42910" y="2071678"/>
            <a:ext cx="80010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es-MX" sz="2000" dirty="0" smtClean="0">
                <a:latin typeface="Century Gothic" pitchFamily="34" charset="0"/>
              </a:rPr>
              <a:t>Se considera emoción la respuesta de todo organismo que implique: una excitación fisiológica; conductas expresivas y una experiencia consciente.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es-MX" sz="2000" dirty="0" smtClean="0">
                <a:latin typeface="Century Gothic" pitchFamily="34" charset="0"/>
              </a:rPr>
              <a:t>Reacción subjetiva al ambiente acompañada de respuesta neuronal y hormonal; se consideran reacciones de tipo adaptativo que afectan a nuestra manera de ser. 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es-MX" sz="2000" dirty="0" smtClean="0">
                <a:latin typeface="Century Gothic" pitchFamily="34" charset="0"/>
              </a:rPr>
              <a:t>Reacción subjetiva al ambiente acompañada de cambios orgánicos, de origen innato influidos por la experiencia.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Ø"/>
            </a:pPr>
            <a:r>
              <a:rPr lang="es-MX" sz="2000" dirty="0" smtClean="0">
                <a:latin typeface="Century Gothic" pitchFamily="34" charset="0"/>
              </a:rPr>
              <a:t>En el ser humano, la experiencia de una emoción involucra un conjunto de cogniciones, actitudes y creencias sobre el mundo, que utiliza para valorar una situación concreta e influyen en el modo en el que se percibe dicha situación.</a:t>
            </a:r>
            <a:endParaRPr lang="es-MX" sz="2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69848"/>
          </a:xfrm>
        </p:spPr>
        <p:txBody>
          <a:bodyPr/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Teorías de las emociones.</a:t>
            </a:r>
            <a:endParaRPr lang="es-MX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00034" y="2000240"/>
            <a:ext cx="82153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Estas teorías se basan en la fisiología, las cogniciones y la interacción de factores físicos y mentales: </a:t>
            </a:r>
          </a:p>
          <a:p>
            <a:pPr algn="just"/>
            <a:endParaRPr lang="es-MX" sz="2000" dirty="0">
              <a:latin typeface="Century Gothic" pitchFamily="34" charset="0"/>
            </a:endParaRPr>
          </a:p>
          <a:p>
            <a:pPr algn="just"/>
            <a:endParaRPr lang="es-MX" sz="2000" dirty="0" smtClean="0">
              <a:latin typeface="Century Gothic" pitchFamily="34" charset="0"/>
            </a:endParaRPr>
          </a:p>
          <a:p>
            <a:pPr algn="just">
              <a:buClr>
                <a:srgbClr val="0070C0"/>
              </a:buClr>
              <a:buFont typeface="Wingdings" pitchFamily="2" charset="2"/>
              <a:buChar char="q"/>
            </a:pPr>
            <a:r>
              <a:rPr lang="es-MX" sz="2000" dirty="0" smtClean="0">
                <a:latin typeface="Century Gothic" pitchFamily="34" charset="0"/>
              </a:rPr>
              <a:t>Teoría de James (1884) y </a:t>
            </a:r>
            <a:r>
              <a:rPr lang="es-MX" sz="2000" dirty="0" err="1" smtClean="0">
                <a:latin typeface="Century Gothic" pitchFamily="34" charset="0"/>
              </a:rPr>
              <a:t>Lange</a:t>
            </a:r>
            <a:r>
              <a:rPr lang="es-MX" sz="2000" dirty="0" smtClean="0">
                <a:latin typeface="Century Gothic" pitchFamily="34" charset="0"/>
              </a:rPr>
              <a:t> (1885).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q"/>
            </a:pPr>
            <a:r>
              <a:rPr lang="es-MX" sz="2000" dirty="0" smtClean="0">
                <a:latin typeface="Century Gothic" pitchFamily="34" charset="0"/>
              </a:rPr>
              <a:t>Teoría de </a:t>
            </a:r>
            <a:r>
              <a:rPr lang="es-MX" sz="2000" dirty="0" err="1" smtClean="0">
                <a:latin typeface="Century Gothic" pitchFamily="34" charset="0"/>
              </a:rPr>
              <a:t>Cannon</a:t>
            </a:r>
            <a:r>
              <a:rPr lang="es-MX" sz="2000" dirty="0" smtClean="0">
                <a:latin typeface="Century Gothic" pitchFamily="34" charset="0"/>
              </a:rPr>
              <a:t> (1927) y </a:t>
            </a:r>
            <a:r>
              <a:rPr lang="es-MX" sz="2000" dirty="0" err="1" smtClean="0">
                <a:latin typeface="Century Gothic" pitchFamily="34" charset="0"/>
              </a:rPr>
              <a:t>Bard</a:t>
            </a:r>
            <a:r>
              <a:rPr lang="es-MX" sz="2000" dirty="0" smtClean="0">
                <a:latin typeface="Century Gothic" pitchFamily="34" charset="0"/>
              </a:rPr>
              <a:t> (1938).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q"/>
            </a:pPr>
            <a:r>
              <a:rPr lang="es-MX" sz="2000" dirty="0" smtClean="0">
                <a:latin typeface="Century Gothic" pitchFamily="34" charset="0"/>
              </a:rPr>
              <a:t>Teoría de los dos factores (</a:t>
            </a:r>
            <a:r>
              <a:rPr lang="es-MX" sz="2000" dirty="0" err="1" smtClean="0">
                <a:latin typeface="Century Gothic" pitchFamily="34" charset="0"/>
              </a:rPr>
              <a:t>Schachter</a:t>
            </a:r>
            <a:r>
              <a:rPr lang="es-MX" sz="2000" dirty="0" smtClean="0">
                <a:latin typeface="Century Gothic" pitchFamily="34" charset="0"/>
              </a:rPr>
              <a:t>‐Singer, 1962).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1026" name="Picture 2" descr="Conoces las principales funciones de las emociones? - La Mente es  Maravillo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4429132"/>
            <a:ext cx="5449918" cy="22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069848"/>
          </a:xfrm>
        </p:spPr>
        <p:txBody>
          <a:bodyPr>
            <a:noAutofit/>
          </a:bodyPr>
          <a:lstStyle/>
          <a:p>
            <a:pPr algn="ctr"/>
            <a:r>
              <a:rPr lang="es-MX" sz="3600" b="1" dirty="0" smtClean="0">
                <a:solidFill>
                  <a:schemeClr val="tx1"/>
                </a:solidFill>
                <a:latin typeface="Century Gothic" pitchFamily="34" charset="0"/>
              </a:rPr>
              <a:t>TEORÍA PERIFÉRICA DE JAMES‐LANGE (William James y Karl George Lange,1884).</a:t>
            </a:r>
            <a:endParaRPr lang="es-MX" sz="36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500034" y="5226784"/>
            <a:ext cx="82153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70C0"/>
              </a:buClr>
              <a:buFont typeface="Courier New" pitchFamily="49" charset="0"/>
              <a:buChar char="o"/>
            </a:pPr>
            <a:r>
              <a:rPr lang="es-MX" sz="2000" dirty="0" smtClean="0">
                <a:latin typeface="Century Gothic" pitchFamily="34" charset="0"/>
              </a:rPr>
              <a:t>Las emociones son respuestas cognitivas a la información que procede de la periferia.</a:t>
            </a:r>
          </a:p>
          <a:p>
            <a:pPr algn="just">
              <a:buClr>
                <a:srgbClr val="0070C0"/>
              </a:buClr>
              <a:buFont typeface="Courier New" pitchFamily="49" charset="0"/>
              <a:buChar char="o"/>
            </a:pPr>
            <a:r>
              <a:rPr lang="es-MX" sz="2000" dirty="0" smtClean="0">
                <a:latin typeface="Century Gothic" pitchFamily="34" charset="0"/>
              </a:rPr>
              <a:t>Las alteraciones fisiológicas de las emociones preceden a la situación emotiva: sentimos tristeza porque lloramos miedo porque temblamos y no al revés.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19458" name="Picture 2" descr="Principales Teorías de la Emoción"/>
          <p:cNvPicPr>
            <a:picLocks noChangeAspect="1" noChangeArrowheads="1"/>
          </p:cNvPicPr>
          <p:nvPr/>
        </p:nvPicPr>
        <p:blipFill>
          <a:blip r:embed="rId2"/>
          <a:srcRect l="3061" t="4155" r="9693" b="16897"/>
          <a:stretch>
            <a:fillRect/>
          </a:stretch>
        </p:blipFill>
        <p:spPr bwMode="auto">
          <a:xfrm>
            <a:off x="1571604" y="2000240"/>
            <a:ext cx="6143668" cy="32144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14282" y="642918"/>
            <a:ext cx="1571636" cy="85725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/>
        </p:nvSpPr>
        <p:spPr>
          <a:xfrm>
            <a:off x="7500958" y="3357562"/>
            <a:ext cx="1643042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Rectángulo"/>
          <p:cNvSpPr/>
          <p:nvPr/>
        </p:nvSpPr>
        <p:spPr>
          <a:xfrm>
            <a:off x="928662" y="4429132"/>
            <a:ext cx="1714512" cy="10001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Rectángulo"/>
          <p:cNvSpPr/>
          <p:nvPr/>
        </p:nvSpPr>
        <p:spPr>
          <a:xfrm>
            <a:off x="928662" y="2428868"/>
            <a:ext cx="1643074" cy="10001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Rectángulo"/>
          <p:cNvSpPr/>
          <p:nvPr/>
        </p:nvSpPr>
        <p:spPr>
          <a:xfrm>
            <a:off x="4357686" y="3286124"/>
            <a:ext cx="1643074" cy="121444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428596" y="92867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latin typeface="Century Gothic" pitchFamily="34" charset="0"/>
              </a:rPr>
              <a:t>Suceso.</a:t>
            </a:r>
            <a:endParaRPr lang="es-MX" b="1" dirty="0">
              <a:latin typeface="Century Gothic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000100" y="2643182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latin typeface="Century Gothic" pitchFamily="34" charset="0"/>
              </a:rPr>
              <a:t>Respuesta instrumental.</a:t>
            </a:r>
            <a:endParaRPr lang="es-MX" b="1" dirty="0">
              <a:latin typeface="Century Gothic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000100" y="4357694"/>
            <a:ext cx="1785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latin typeface="Century Gothic" pitchFamily="34" charset="0"/>
              </a:rPr>
              <a:t>Respuesta visceral y esquelética.</a:t>
            </a:r>
            <a:endParaRPr lang="es-MX" b="1" dirty="0">
              <a:latin typeface="Century Gothic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357686" y="3357562"/>
            <a:ext cx="1785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latin typeface="Century Gothic" pitchFamily="34" charset="0"/>
              </a:rPr>
              <a:t>Interpretación de las respuestas corporales.</a:t>
            </a:r>
            <a:endParaRPr lang="es-MX" b="1" dirty="0">
              <a:latin typeface="Century Gothic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715272" y="371475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latin typeface="Century Gothic" pitchFamily="34" charset="0"/>
              </a:rPr>
              <a:t>Emoción.</a:t>
            </a:r>
            <a:endParaRPr lang="es-MX" b="1" dirty="0">
              <a:latin typeface="Century Gothic" pitchFamily="34" charset="0"/>
            </a:endParaRPr>
          </a:p>
        </p:txBody>
      </p:sp>
      <p:sp>
        <p:nvSpPr>
          <p:cNvPr id="15" name="14 Flecha derecha"/>
          <p:cNvSpPr/>
          <p:nvPr/>
        </p:nvSpPr>
        <p:spPr>
          <a:xfrm>
            <a:off x="2714612" y="3571876"/>
            <a:ext cx="1285884" cy="714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Flecha derecha"/>
          <p:cNvSpPr/>
          <p:nvPr/>
        </p:nvSpPr>
        <p:spPr>
          <a:xfrm>
            <a:off x="6215074" y="3643314"/>
            <a:ext cx="1121284" cy="642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Flecha abajo"/>
          <p:cNvSpPr/>
          <p:nvPr/>
        </p:nvSpPr>
        <p:spPr>
          <a:xfrm>
            <a:off x="1071538" y="1571612"/>
            <a:ext cx="428628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17 Flecha abajo"/>
          <p:cNvSpPr/>
          <p:nvPr/>
        </p:nvSpPr>
        <p:spPr>
          <a:xfrm>
            <a:off x="1214414" y="3571876"/>
            <a:ext cx="428628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428604"/>
            <a:ext cx="8858280" cy="1284178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TEORÍA DE CANNON (1927) Y BARD (1938).</a:t>
            </a:r>
            <a:endParaRPr lang="es-MX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28596" y="1785926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Estos autores destacan que las emociones están formadas tanto por nuestras respuestas fisiológicas como por la experiencia subjetiva de la emoción ante un estímulo. </a:t>
            </a:r>
          </a:p>
          <a:p>
            <a:pPr algn="just"/>
            <a:r>
              <a:rPr lang="es-MX" sz="2000" dirty="0" smtClean="0">
                <a:latin typeface="Century Gothic" pitchFamily="34" charset="0"/>
              </a:rPr>
              <a:t>Todas las reacciones físicas son iguales para diferentes emociones, en base (únicamente) a las señales fisiológicas no podríamos distinguir una emoción de otra.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16388" name="Picture 4" descr="3.1.3 Teoría de Cannon-Bard. - Portafolio PsicoEnfermer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9900" y="3635915"/>
            <a:ext cx="4845240" cy="3222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Teorías Cognitivas de la Emoción"/>
          <p:cNvPicPr>
            <a:picLocks noChangeAspect="1" noChangeArrowheads="1"/>
          </p:cNvPicPr>
          <p:nvPr/>
        </p:nvPicPr>
        <p:blipFill>
          <a:blip r:embed="rId2"/>
          <a:srcRect b="8273"/>
          <a:stretch>
            <a:fillRect/>
          </a:stretch>
        </p:blipFill>
        <p:spPr bwMode="auto">
          <a:xfrm>
            <a:off x="642910" y="500042"/>
            <a:ext cx="7968976" cy="61454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solidFill>
                  <a:schemeClr val="tx1"/>
                </a:solidFill>
                <a:latin typeface="Century Gothic" pitchFamily="34" charset="0"/>
              </a:rPr>
              <a:t>TEORÍA DE SCHACTER‐SINGER (1962).</a:t>
            </a:r>
            <a:endParaRPr lang="es-MX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28596" y="1785926"/>
            <a:ext cx="82153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Esta teoría mantiene que las emociones son debidas a la evaluación cognitiva de un acontecimiento, pero también a las respuestas corporales. La persona nota los cambios fisiológicos, advierte lo que ocurre a su alrededor y denomina sus emociones de acuerdo a ambos tipos de observaciones.</a:t>
            </a:r>
            <a:endParaRPr lang="es-MX" sz="2000" dirty="0">
              <a:latin typeface="Century Gothic" pitchFamily="34" charset="0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 l="45571" t="40039" r="14348" b="19922"/>
          <a:stretch>
            <a:fillRect/>
          </a:stretch>
        </p:blipFill>
        <p:spPr bwMode="auto">
          <a:xfrm>
            <a:off x="1571604" y="3429001"/>
            <a:ext cx="6280400" cy="3281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785786" y="928670"/>
            <a:ext cx="76438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latin typeface="Century Gothic" pitchFamily="34" charset="0"/>
              </a:rPr>
              <a:t>La primera teoría explica las emociones únicamente desde la fisiología, la segunda desde las cogniciones y la tercera basa su teoría en la interacción de ambas (factores fisiológicos y cognitivos). </a:t>
            </a:r>
          </a:p>
          <a:p>
            <a:pPr algn="just"/>
            <a:endParaRPr lang="es-MX" sz="2000" dirty="0">
              <a:latin typeface="Century Gothic" pitchFamily="34" charset="0"/>
            </a:endParaRPr>
          </a:p>
          <a:p>
            <a:pPr algn="just"/>
            <a:r>
              <a:rPr lang="es-MX" sz="2000" b="1" dirty="0" smtClean="0">
                <a:latin typeface="Century Gothic" pitchFamily="34" charset="0"/>
              </a:rPr>
              <a:t>Según</a:t>
            </a:r>
            <a:r>
              <a:rPr lang="es-MX" sz="2000" dirty="0" smtClean="0">
                <a:latin typeface="Century Gothic" pitchFamily="34" charset="0"/>
              </a:rPr>
              <a:t> </a:t>
            </a:r>
            <a:r>
              <a:rPr lang="es-MX" sz="2000" b="1" dirty="0" err="1" smtClean="0">
                <a:latin typeface="Century Gothic" pitchFamily="34" charset="0"/>
              </a:rPr>
              <a:t>Zajonc</a:t>
            </a:r>
            <a:r>
              <a:rPr lang="es-MX" sz="2000" dirty="0" smtClean="0">
                <a:latin typeface="Century Gothic" pitchFamily="34" charset="0"/>
              </a:rPr>
              <a:t> (1980, 1984) nuestras emociones pueden ser más rápidas que nuestras interpretaciones de una situación, lo cuál implica que: </a:t>
            </a:r>
          </a:p>
          <a:p>
            <a:pPr algn="just"/>
            <a:endParaRPr lang="es-MX" sz="2000" dirty="0" smtClean="0">
              <a:latin typeface="Century Gothic" pitchFamily="34" charset="0"/>
            </a:endParaRP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Sentimos algunas emociones antes de pensarlas y que,</a:t>
            </a:r>
          </a:p>
          <a:p>
            <a:pPr algn="just">
              <a:buClr>
                <a:srgbClr val="0070C0"/>
              </a:buClr>
              <a:buFont typeface="Wingdings" pitchFamily="2" charset="2"/>
              <a:buChar char="ü"/>
            </a:pPr>
            <a:r>
              <a:rPr lang="es-MX" sz="2000" dirty="0" smtClean="0">
                <a:latin typeface="Century Gothic" pitchFamily="34" charset="0"/>
              </a:rPr>
              <a:t>Algunas vías nerviosas implicadas en la emoción no pasan por las áreas corticales vinculadas al pensamiento.</a:t>
            </a:r>
          </a:p>
          <a:p>
            <a:pPr algn="just">
              <a:buClr>
                <a:srgbClr val="0070C0"/>
              </a:buClr>
            </a:pPr>
            <a:endParaRPr lang="es-MX" sz="2000" dirty="0" smtClean="0">
              <a:latin typeface="Century Gothic" pitchFamily="34" charset="0"/>
            </a:endParaRPr>
          </a:p>
          <a:p>
            <a:pPr algn="just">
              <a:buClr>
                <a:srgbClr val="0070C0"/>
              </a:buClr>
            </a:pPr>
            <a:r>
              <a:rPr lang="es-MX" sz="2000" b="1" dirty="0" smtClean="0">
                <a:latin typeface="Century Gothic" pitchFamily="34" charset="0"/>
              </a:rPr>
              <a:t>Según </a:t>
            </a:r>
            <a:r>
              <a:rPr lang="es-MX" sz="2000" b="1" dirty="0" err="1" smtClean="0">
                <a:latin typeface="Century Gothic" pitchFamily="34" charset="0"/>
              </a:rPr>
              <a:t>Lazarus</a:t>
            </a:r>
            <a:r>
              <a:rPr lang="es-MX" sz="2000" b="1" dirty="0" smtClean="0">
                <a:latin typeface="Century Gothic" pitchFamily="34" charset="0"/>
              </a:rPr>
              <a:t> </a:t>
            </a:r>
            <a:r>
              <a:rPr lang="es-MX" sz="2000" dirty="0" smtClean="0">
                <a:latin typeface="Century Gothic" pitchFamily="34" charset="0"/>
              </a:rPr>
              <a:t>(1981,1998) la valoración e identificación de los acontecimientos también determinan nuestras respuestas emocionales.</a:t>
            </a:r>
            <a:endParaRPr lang="es-MX" sz="20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74</TotalTime>
  <Words>772</Words>
  <Application>Microsoft Office PowerPoint</Application>
  <PresentationFormat>Presentación en pantalla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Urbano</vt:lpstr>
      <vt:lpstr>INSTITUTO POLITECNICO NACIONAL. “CICS-UST” LIC. PSICOLOGIA.</vt:lpstr>
      <vt:lpstr>¿Qué es la emoción?</vt:lpstr>
      <vt:lpstr>Teorías de las emociones.</vt:lpstr>
      <vt:lpstr>TEORÍA PERIFÉRICA DE JAMES‐LANGE (William James y Karl George Lange,1884).</vt:lpstr>
      <vt:lpstr>Diapositiva 5</vt:lpstr>
      <vt:lpstr>TEORÍA DE CANNON (1927) Y BARD (1938).</vt:lpstr>
      <vt:lpstr>Diapositiva 7</vt:lpstr>
      <vt:lpstr>TEORÍA DE SCHACTER‐SINGER (1962).</vt:lpstr>
      <vt:lpstr>Diapositiva 9</vt:lpstr>
      <vt:lpstr>Dimensión de las emociones.</vt:lpstr>
      <vt:lpstr>Componentes de la emoción: Fisiología.</vt:lpstr>
      <vt:lpstr>Diapositiva 12</vt:lpstr>
      <vt:lpstr>Componentes de la emoción: Expresión.</vt:lpstr>
      <vt:lpstr>Diapositiva 14</vt:lpstr>
      <vt:lpstr>Diapositiva 15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POLITECNICO NACIONAL. “CICS-UST” LIC. PSICOLOGIA.</dc:title>
  <dc:creator>alondra juarez</dc:creator>
  <cp:lastModifiedBy>alondra juarez</cp:lastModifiedBy>
  <cp:revision>8</cp:revision>
  <dcterms:created xsi:type="dcterms:W3CDTF">2021-07-28T19:11:53Z</dcterms:created>
  <dcterms:modified xsi:type="dcterms:W3CDTF">2021-08-10T16:15:26Z</dcterms:modified>
</cp:coreProperties>
</file>