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9C303E0E-8A89-4A44-9BD7-EC20DF0E9378}"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067379B-552C-435E-A4F0-E266B54582F3}"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7267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303E0E-8A89-4A44-9BD7-EC20DF0E9378}"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3377614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303E0E-8A89-4A44-9BD7-EC20DF0E9378}"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067379B-552C-435E-A4F0-E266B54582F3}" type="slidenum">
              <a:rPr lang="es-MX" smtClean="0"/>
              <a:t>‹Nº›</a:t>
            </a:fld>
            <a:endParaRPr lang="es-MX"/>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068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303E0E-8A89-4A44-9BD7-EC20DF0E9378}"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2273853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C303E0E-8A89-4A44-9BD7-EC20DF0E9378}"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067379B-552C-435E-A4F0-E266B54582F3}"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8513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C303E0E-8A89-4A44-9BD7-EC20DF0E9378}"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87922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C303E0E-8A89-4A44-9BD7-EC20DF0E9378}"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1979546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C303E0E-8A89-4A44-9BD7-EC20DF0E9378}" type="datetimeFigureOut">
              <a:rPr lang="es-MX" smtClean="0"/>
              <a:t>20/08/2021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1708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03E0E-8A89-4A44-9BD7-EC20DF0E9378}" type="datetimeFigureOut">
              <a:rPr lang="es-MX" smtClean="0"/>
              <a:t>20/08/2021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1037666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C303E0E-8A89-4A44-9BD7-EC20DF0E9378}"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067379B-552C-435E-A4F0-E266B54582F3}" type="slidenum">
              <a:rPr lang="es-MX" smtClean="0"/>
              <a:t>‹Nº›</a:t>
            </a:fld>
            <a:endParaRPr lang="es-MX"/>
          </a:p>
        </p:txBody>
      </p:sp>
    </p:spTree>
    <p:extLst>
      <p:ext uri="{BB962C8B-B14F-4D97-AF65-F5344CB8AC3E}">
        <p14:creationId xmlns:p14="http://schemas.microsoft.com/office/powerpoint/2010/main" val="219219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C303E0E-8A89-4A44-9BD7-EC20DF0E9378}"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067379B-552C-435E-A4F0-E266B54582F3}"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650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C303E0E-8A89-4A44-9BD7-EC20DF0E9378}" type="datetimeFigureOut">
              <a:rPr lang="es-MX" smtClean="0"/>
              <a:t>20/08/2021</a:t>
            </a:fld>
            <a:endParaRPr lang="es-MX"/>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MX"/>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067379B-552C-435E-A4F0-E266B54582F3}" type="slidenum">
              <a:rPr lang="es-MX" smtClean="0"/>
              <a:t>‹Nº›</a:t>
            </a:fld>
            <a:endParaRPr lang="es-MX"/>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662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615D7-2BD1-43CA-BDAA-DAD121655CE9}"/>
              </a:ext>
            </a:extLst>
          </p:cNvPr>
          <p:cNvSpPr>
            <a:spLocks noGrp="1"/>
          </p:cNvSpPr>
          <p:nvPr>
            <p:ph type="ctrTitle"/>
          </p:nvPr>
        </p:nvSpPr>
        <p:spPr/>
        <p:txBody>
          <a:bodyPr/>
          <a:lstStyle/>
          <a:p>
            <a:r>
              <a:rPr lang="es-MX" dirty="0"/>
              <a:t>Desarrollo Psicosocial </a:t>
            </a:r>
          </a:p>
        </p:txBody>
      </p:sp>
      <p:sp>
        <p:nvSpPr>
          <p:cNvPr id="3" name="Subtítulo 2">
            <a:extLst>
              <a:ext uri="{FF2B5EF4-FFF2-40B4-BE49-F238E27FC236}">
                <a16:creationId xmlns:a16="http://schemas.microsoft.com/office/drawing/2014/main" id="{764BEE7C-3EFB-4801-B315-5090CEB24BD0}"/>
              </a:ext>
            </a:extLst>
          </p:cNvPr>
          <p:cNvSpPr>
            <a:spLocks noGrp="1"/>
          </p:cNvSpPr>
          <p:nvPr>
            <p:ph type="subTitle" idx="1"/>
          </p:nvPr>
        </p:nvSpPr>
        <p:spPr>
          <a:xfrm>
            <a:off x="8534400" y="5105911"/>
            <a:ext cx="3200400" cy="1463040"/>
          </a:xfrm>
        </p:spPr>
        <p:txBody>
          <a:bodyPr/>
          <a:lstStyle/>
          <a:p>
            <a:r>
              <a:rPr lang="es-MX" dirty="0"/>
              <a:t>REFERENCIA: Papalia, d. Martorell (2017). Desarrollo Humano. Mc GRAW HILL EDUCATION. PP 412-422. </a:t>
            </a:r>
          </a:p>
          <a:p>
            <a:endParaRPr lang="es-MX" dirty="0"/>
          </a:p>
        </p:txBody>
      </p:sp>
    </p:spTree>
    <p:extLst>
      <p:ext uri="{BB962C8B-B14F-4D97-AF65-F5344CB8AC3E}">
        <p14:creationId xmlns:p14="http://schemas.microsoft.com/office/powerpoint/2010/main" val="3530705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84B205-181A-4D75-A292-54859BECB4BE}"/>
              </a:ext>
            </a:extLst>
          </p:cNvPr>
          <p:cNvSpPr>
            <a:spLocks noGrp="1"/>
          </p:cNvSpPr>
          <p:nvPr>
            <p:ph type="title"/>
          </p:nvPr>
        </p:nvSpPr>
        <p:spPr/>
        <p:txBody>
          <a:bodyPr/>
          <a:lstStyle/>
          <a:p>
            <a:r>
              <a:rPr lang="es-MX" dirty="0"/>
              <a:t>Factores que influyen en el cambio hacia la adultez.</a:t>
            </a:r>
          </a:p>
        </p:txBody>
      </p:sp>
      <p:sp>
        <p:nvSpPr>
          <p:cNvPr id="3" name="Marcador de contenido 2">
            <a:extLst>
              <a:ext uri="{FF2B5EF4-FFF2-40B4-BE49-F238E27FC236}">
                <a16:creationId xmlns:a16="http://schemas.microsoft.com/office/drawing/2014/main" id="{7C4EDC1C-6F3B-430C-A6C3-50DC2CBC433B}"/>
              </a:ext>
            </a:extLst>
          </p:cNvPr>
          <p:cNvSpPr>
            <a:spLocks noGrp="1"/>
          </p:cNvSpPr>
          <p:nvPr>
            <p:ph idx="1"/>
          </p:nvPr>
        </p:nvSpPr>
        <p:spPr/>
        <p:txBody>
          <a:bodyPr/>
          <a:lstStyle/>
          <a:p>
            <a:pPr algn="ctr"/>
            <a:r>
              <a:rPr lang="es-MX" dirty="0"/>
              <a:t>Factores como el género, capacidades académicas, primeras actitudes hacia la educación, raza y origen étnico, expectativas al final de la adolescencia y clase social. </a:t>
            </a:r>
          </a:p>
          <a:p>
            <a:pPr algn="ctr"/>
            <a:r>
              <a:rPr lang="es-MX" dirty="0"/>
              <a:t>Cada vez es más común que los adultos emergentes de los dos sexos continúen sus estudios y demoren la paternidad, decisiones que, normalmente, son determinantes para la prosperidad futura en el trabajo, así como para el bienestar en general.</a:t>
            </a:r>
          </a:p>
        </p:txBody>
      </p:sp>
    </p:spTree>
    <p:extLst>
      <p:ext uri="{BB962C8B-B14F-4D97-AF65-F5344CB8AC3E}">
        <p14:creationId xmlns:p14="http://schemas.microsoft.com/office/powerpoint/2010/main" val="3189670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394578-8755-4CD7-86E2-C943B5A67D85}"/>
              </a:ext>
            </a:extLst>
          </p:cNvPr>
          <p:cNvSpPr>
            <a:spLocks noGrp="1"/>
          </p:cNvSpPr>
          <p:nvPr>
            <p:ph type="title"/>
          </p:nvPr>
        </p:nvSpPr>
        <p:spPr/>
        <p:txBody>
          <a:bodyPr/>
          <a:lstStyle/>
          <a:p>
            <a:r>
              <a:rPr lang="es-MX" dirty="0"/>
              <a:t>Desarrollo de la identidad en esta etapa.</a:t>
            </a:r>
          </a:p>
        </p:txBody>
      </p:sp>
      <p:sp>
        <p:nvSpPr>
          <p:cNvPr id="3" name="Marcador de contenido 2">
            <a:extLst>
              <a:ext uri="{FF2B5EF4-FFF2-40B4-BE49-F238E27FC236}">
                <a16:creationId xmlns:a16="http://schemas.microsoft.com/office/drawing/2014/main" id="{12F2DA90-B065-4F8A-A16B-AEB9B40F6BEF}"/>
              </a:ext>
            </a:extLst>
          </p:cNvPr>
          <p:cNvSpPr>
            <a:spLocks noGrp="1"/>
          </p:cNvSpPr>
          <p:nvPr>
            <p:ph sz="half" idx="1"/>
          </p:nvPr>
        </p:nvSpPr>
        <p:spPr>
          <a:xfrm>
            <a:off x="1788646" y="1921446"/>
            <a:ext cx="9379226" cy="4351338"/>
          </a:xfrm>
        </p:spPr>
        <p:txBody>
          <a:bodyPr>
            <a:normAutofit/>
          </a:bodyPr>
          <a:lstStyle/>
          <a:p>
            <a:pPr algn="just"/>
            <a:r>
              <a:rPr lang="es-MX" dirty="0"/>
              <a:t>La adolescencia es una etapa de grandes cambios, desde el cuerpo y el cerebro en desarrollo al surgimiento de los nuevos roles sociales que se le imponen a los jóvenes mientras avanzan hacia la independencia. </a:t>
            </a:r>
          </a:p>
          <a:p>
            <a:pPr algn="just"/>
            <a:r>
              <a:rPr lang="es-MX" dirty="0"/>
              <a:t>Erikson pensaba que la búsqueda de identidad era una tarea de largo plazo, enfocada principalmente en la adolescencia. </a:t>
            </a:r>
          </a:p>
          <a:p>
            <a:pPr algn="just"/>
            <a:r>
              <a:rPr lang="es-MX" dirty="0"/>
              <a:t>La adultez temprana ofrece una moratoria, un tiempo de espera, sin las presiones del desarrollo y con libertad para experimentar diversos papeles y estilos de vida. Sin embargo, representa un momento decisivo en el que se cristalizan de manera gradual los compromisos del papel de adulto. En la actualidad, en los países posindustrializados es cada vez más frecuente que la búsqueda activa de una identidad se extienda a la adultez emergente.</a:t>
            </a:r>
          </a:p>
        </p:txBody>
      </p:sp>
    </p:spTree>
    <p:extLst>
      <p:ext uri="{BB962C8B-B14F-4D97-AF65-F5344CB8AC3E}">
        <p14:creationId xmlns:p14="http://schemas.microsoft.com/office/powerpoint/2010/main" val="2730144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5C1EEE4-56C2-4AC6-9222-78136D551CBB}"/>
              </a:ext>
            </a:extLst>
          </p:cNvPr>
          <p:cNvSpPr>
            <a:spLocks noGrp="1"/>
          </p:cNvSpPr>
          <p:nvPr>
            <p:ph type="title"/>
          </p:nvPr>
        </p:nvSpPr>
        <p:spPr/>
        <p:txBody>
          <a:bodyPr/>
          <a:lstStyle/>
          <a:p>
            <a:r>
              <a:rPr lang="es-MX" dirty="0"/>
              <a:t>Desarrollo de la identidad en esta etapa.</a:t>
            </a:r>
          </a:p>
        </p:txBody>
      </p:sp>
      <p:sp>
        <p:nvSpPr>
          <p:cNvPr id="5" name="Marcador de texto 4">
            <a:extLst>
              <a:ext uri="{FF2B5EF4-FFF2-40B4-BE49-F238E27FC236}">
                <a16:creationId xmlns:a16="http://schemas.microsoft.com/office/drawing/2014/main" id="{813BF15D-3897-46FB-8C83-0DBAE2023F48}"/>
              </a:ext>
            </a:extLst>
          </p:cNvPr>
          <p:cNvSpPr>
            <a:spLocks noGrp="1"/>
          </p:cNvSpPr>
          <p:nvPr>
            <p:ph type="body" idx="1"/>
          </p:nvPr>
        </p:nvSpPr>
        <p:spPr>
          <a:xfrm>
            <a:off x="623956" y="2117650"/>
            <a:ext cx="5157787" cy="823912"/>
          </a:xfrm>
        </p:spPr>
        <p:txBody>
          <a:bodyPr/>
          <a:lstStyle/>
          <a:p>
            <a:pPr algn="ctr"/>
            <a:r>
              <a:rPr lang="es-MX" dirty="0"/>
              <a:t>Recentramiento:</a:t>
            </a:r>
          </a:p>
        </p:txBody>
      </p:sp>
      <p:sp>
        <p:nvSpPr>
          <p:cNvPr id="6" name="Marcador de contenido 5">
            <a:extLst>
              <a:ext uri="{FF2B5EF4-FFF2-40B4-BE49-F238E27FC236}">
                <a16:creationId xmlns:a16="http://schemas.microsoft.com/office/drawing/2014/main" id="{62534B0F-E302-4A3A-A1D8-7F8ECC1E8A08}"/>
              </a:ext>
            </a:extLst>
          </p:cNvPr>
          <p:cNvSpPr>
            <a:spLocks noGrp="1"/>
          </p:cNvSpPr>
          <p:nvPr>
            <p:ph sz="half" idx="2"/>
          </p:nvPr>
        </p:nvSpPr>
        <p:spPr>
          <a:xfrm>
            <a:off x="623957" y="3173412"/>
            <a:ext cx="5157787" cy="3684588"/>
          </a:xfrm>
        </p:spPr>
        <p:txBody>
          <a:bodyPr>
            <a:normAutofit fontScale="92500" lnSpcReduction="20000"/>
          </a:bodyPr>
          <a:lstStyle/>
          <a:p>
            <a:pPr marL="0" indent="0" algn="ctr">
              <a:buNone/>
            </a:pPr>
            <a:r>
              <a:rPr lang="es-MX" dirty="0"/>
              <a:t>Se propuso el término para denominar el proceso que fundamenta el cambio a una identidad adulta. Es la principal tarea de la adultez emergente. Es un proceso de tres etapas donde el poder, la responsabilidad y la toma de decisiones pasa gradualmente de la familia de origen al adulto temprano independiente.</a:t>
            </a:r>
          </a:p>
        </p:txBody>
      </p:sp>
      <p:sp>
        <p:nvSpPr>
          <p:cNvPr id="7" name="Marcador de texto 6">
            <a:extLst>
              <a:ext uri="{FF2B5EF4-FFF2-40B4-BE49-F238E27FC236}">
                <a16:creationId xmlns:a16="http://schemas.microsoft.com/office/drawing/2014/main" id="{18BF2F5E-D982-4DA3-A76D-70E1D99F56A4}"/>
              </a:ext>
            </a:extLst>
          </p:cNvPr>
          <p:cNvSpPr>
            <a:spLocks noGrp="1"/>
          </p:cNvSpPr>
          <p:nvPr>
            <p:ph type="body" sz="quarter" idx="3"/>
          </p:nvPr>
        </p:nvSpPr>
        <p:spPr>
          <a:xfrm>
            <a:off x="6169024" y="1689285"/>
            <a:ext cx="5183188" cy="823912"/>
          </a:xfrm>
        </p:spPr>
        <p:txBody>
          <a:bodyPr/>
          <a:lstStyle/>
          <a:p>
            <a:r>
              <a:rPr lang="es-MX" dirty="0"/>
              <a:t>Etapas:</a:t>
            </a:r>
          </a:p>
        </p:txBody>
      </p:sp>
      <p:sp>
        <p:nvSpPr>
          <p:cNvPr id="8" name="Marcador de contenido 7">
            <a:extLst>
              <a:ext uri="{FF2B5EF4-FFF2-40B4-BE49-F238E27FC236}">
                <a16:creationId xmlns:a16="http://schemas.microsoft.com/office/drawing/2014/main" id="{2BE0B95E-EBAB-4849-B625-2ED2B0916F0E}"/>
              </a:ext>
            </a:extLst>
          </p:cNvPr>
          <p:cNvSpPr>
            <a:spLocks noGrp="1"/>
          </p:cNvSpPr>
          <p:nvPr>
            <p:ph sz="quarter" idx="4"/>
          </p:nvPr>
        </p:nvSpPr>
        <p:spPr>
          <a:xfrm>
            <a:off x="6169024" y="2793464"/>
            <a:ext cx="5646392" cy="3684588"/>
          </a:xfrm>
        </p:spPr>
        <p:txBody>
          <a:bodyPr>
            <a:normAutofit fontScale="92500" lnSpcReduction="20000"/>
          </a:bodyPr>
          <a:lstStyle/>
          <a:p>
            <a:pPr algn="just"/>
            <a:r>
              <a:rPr lang="es-MX" sz="2000" dirty="0"/>
              <a:t>Etapa 1, al comienzo de la adultez emergente, el individuo todavía se encuentra inserto en la familia de origen, pero empiezan a crecer las expectativas de autoconfianza y autonomía.</a:t>
            </a:r>
          </a:p>
          <a:p>
            <a:pPr algn="just"/>
            <a:r>
              <a:rPr lang="es-MX" sz="2000" dirty="0"/>
              <a:t>En la etapa 2, durante la adultez emergente, el individuo sigue vinculado con su familia pero ya no está inserto en ella. se caracteriza por la presencia de actividades temporales y de exploración en diversas materias escolares, trabajos y con diversas parejas.</a:t>
            </a:r>
          </a:p>
          <a:p>
            <a:pPr algn="just"/>
            <a:r>
              <a:rPr lang="es-MX" sz="2000" dirty="0"/>
              <a:t>En la etapa 3, hacia los 30 años, el individuo pasa a la adultez temprana. Esta fase se distingue por la independencia de la familia de origen (al tiempo que se conservan los lazos) y la dedicación a una carrera, pareja y, posiblemente, los hijos. Surge un establecimiento.</a:t>
            </a:r>
          </a:p>
        </p:txBody>
      </p:sp>
    </p:spTree>
    <p:extLst>
      <p:ext uri="{BB962C8B-B14F-4D97-AF65-F5344CB8AC3E}">
        <p14:creationId xmlns:p14="http://schemas.microsoft.com/office/powerpoint/2010/main" val="220928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67FB68-EDB9-4685-A471-CB27871AE704}"/>
              </a:ext>
            </a:extLst>
          </p:cNvPr>
          <p:cNvSpPr>
            <a:spLocks noGrp="1"/>
          </p:cNvSpPr>
          <p:nvPr>
            <p:ph type="title"/>
          </p:nvPr>
        </p:nvSpPr>
        <p:spPr/>
        <p:txBody>
          <a:bodyPr/>
          <a:lstStyle/>
          <a:p>
            <a:r>
              <a:rPr lang="es-MX" dirty="0"/>
              <a:t>Moratoria contemporánea</a:t>
            </a:r>
          </a:p>
        </p:txBody>
      </p:sp>
      <p:sp>
        <p:nvSpPr>
          <p:cNvPr id="3" name="Marcador de contenido 2">
            <a:extLst>
              <a:ext uri="{FF2B5EF4-FFF2-40B4-BE49-F238E27FC236}">
                <a16:creationId xmlns:a16="http://schemas.microsoft.com/office/drawing/2014/main" id="{0E6DC32C-3D0B-4016-B203-811A00CAAB4D}"/>
              </a:ext>
            </a:extLst>
          </p:cNvPr>
          <p:cNvSpPr>
            <a:spLocks noGrp="1"/>
          </p:cNvSpPr>
          <p:nvPr>
            <p:ph idx="1"/>
          </p:nvPr>
        </p:nvSpPr>
        <p:spPr/>
        <p:txBody>
          <a:bodyPr/>
          <a:lstStyle/>
          <a:p>
            <a:pPr marL="0" indent="0" algn="ctr">
              <a:buNone/>
            </a:pPr>
            <a:r>
              <a:rPr lang="es-MX" dirty="0"/>
              <a:t>Una sociedad posindustrial fragmentada ofrece pocas guías a muchos adultos emergentes y menos presión para crecer. No todos están igualmente preparados para la tarea. En general, hay un cambio en las metas relacionadas con el proceso de recentración. Muchos adultos jóvenes se alejan de las metas relacionadas con la educación, los viajes y los amigos para orientarse a metas relacionadas con la salud, la familia y el trabajo.</a:t>
            </a:r>
          </a:p>
        </p:txBody>
      </p:sp>
    </p:spTree>
    <p:extLst>
      <p:ext uri="{BB962C8B-B14F-4D97-AF65-F5344CB8AC3E}">
        <p14:creationId xmlns:p14="http://schemas.microsoft.com/office/powerpoint/2010/main" val="345685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6C914E-93B1-4400-9268-CB9BAAF04F8C}"/>
              </a:ext>
            </a:extLst>
          </p:cNvPr>
          <p:cNvSpPr>
            <a:spLocks noGrp="1"/>
          </p:cNvSpPr>
          <p:nvPr>
            <p:ph type="title"/>
          </p:nvPr>
        </p:nvSpPr>
        <p:spPr/>
        <p:txBody>
          <a:bodyPr/>
          <a:lstStyle/>
          <a:p>
            <a:r>
              <a:rPr lang="es-MX" dirty="0"/>
              <a:t>Relaciones adultas con los padres:</a:t>
            </a:r>
          </a:p>
        </p:txBody>
      </p:sp>
      <p:sp>
        <p:nvSpPr>
          <p:cNvPr id="3" name="Marcador de contenido 2">
            <a:extLst>
              <a:ext uri="{FF2B5EF4-FFF2-40B4-BE49-F238E27FC236}">
                <a16:creationId xmlns:a16="http://schemas.microsoft.com/office/drawing/2014/main" id="{DC0A07C9-062A-4BA7-A27E-6545B3944DE9}"/>
              </a:ext>
            </a:extLst>
          </p:cNvPr>
          <p:cNvSpPr>
            <a:spLocks noGrp="1"/>
          </p:cNvSpPr>
          <p:nvPr>
            <p:ph idx="1"/>
          </p:nvPr>
        </p:nvSpPr>
        <p:spPr/>
        <p:txBody>
          <a:bodyPr/>
          <a:lstStyle/>
          <a:p>
            <a:pPr marL="0" indent="0" algn="ctr">
              <a:buNone/>
            </a:pPr>
            <a:r>
              <a:rPr lang="es-MX" dirty="0"/>
              <a:t>Cuando los jóvenes se van de casa, tienen que completar la negociación sobre la autonomía que comenzó en la adolescencia y volver a definir la relación con sus padres para que ésta sea una relación entre adultos. Los padres que no pueden aceptar este cambio retrasan el desarrollo de sus hijos.</a:t>
            </a:r>
          </a:p>
        </p:txBody>
      </p:sp>
    </p:spTree>
    <p:extLst>
      <p:ext uri="{BB962C8B-B14F-4D97-AF65-F5344CB8AC3E}">
        <p14:creationId xmlns:p14="http://schemas.microsoft.com/office/powerpoint/2010/main" val="3048705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D8CDA-63C5-4D25-A9D4-24B6340E87B2}"/>
              </a:ext>
            </a:extLst>
          </p:cNvPr>
          <p:cNvSpPr>
            <a:spLocks noGrp="1"/>
          </p:cNvSpPr>
          <p:nvPr>
            <p:ph type="title"/>
          </p:nvPr>
        </p:nvSpPr>
        <p:spPr/>
        <p:txBody>
          <a:bodyPr/>
          <a:lstStyle/>
          <a:p>
            <a:r>
              <a:rPr lang="es-MX" dirty="0"/>
              <a:t>Desarrollo de la personalidad.</a:t>
            </a:r>
          </a:p>
        </p:txBody>
      </p:sp>
      <p:pic>
        <p:nvPicPr>
          <p:cNvPr id="5" name="Marcador de contenido 4">
            <a:extLst>
              <a:ext uri="{FF2B5EF4-FFF2-40B4-BE49-F238E27FC236}">
                <a16:creationId xmlns:a16="http://schemas.microsoft.com/office/drawing/2014/main" id="{EF1903D6-A38C-4A24-B05D-EDB687C9B63E}"/>
              </a:ext>
            </a:extLst>
          </p:cNvPr>
          <p:cNvPicPr>
            <a:picLocks noGrp="1" noChangeAspect="1"/>
          </p:cNvPicPr>
          <p:nvPr>
            <p:ph idx="1"/>
          </p:nvPr>
        </p:nvPicPr>
        <p:blipFill rotWithShape="1">
          <a:blip r:embed="rId2"/>
          <a:srcRect l="12214" t="26767" r="34074" b="21759"/>
          <a:stretch/>
        </p:blipFill>
        <p:spPr>
          <a:xfrm>
            <a:off x="2031822" y="1868556"/>
            <a:ext cx="7827796" cy="4217562"/>
          </a:xfrm>
        </p:spPr>
      </p:pic>
    </p:spTree>
    <p:extLst>
      <p:ext uri="{BB962C8B-B14F-4D97-AF65-F5344CB8AC3E}">
        <p14:creationId xmlns:p14="http://schemas.microsoft.com/office/powerpoint/2010/main" val="33759155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TotalTime>
  <Words>596</Words>
  <Application>Microsoft Office PowerPoint</Application>
  <PresentationFormat>Panorámica</PresentationFormat>
  <Paragraphs>21</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Tw Cen MT</vt:lpstr>
      <vt:lpstr>Tw Cen MT Condensed</vt:lpstr>
      <vt:lpstr>Wingdings 3</vt:lpstr>
      <vt:lpstr>Integral</vt:lpstr>
      <vt:lpstr>Desarrollo Psicosocial </vt:lpstr>
      <vt:lpstr>Factores que influyen en el cambio hacia la adultez.</vt:lpstr>
      <vt:lpstr>Desarrollo de la identidad en esta etapa.</vt:lpstr>
      <vt:lpstr>Desarrollo de la identidad en esta etapa.</vt:lpstr>
      <vt:lpstr>Moratoria contemporánea</vt:lpstr>
      <vt:lpstr>Relaciones adultas con los padres:</vt:lpstr>
      <vt:lpstr>Desarrollo de la personalidad.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Desarrollo Psicosocial </dc:title>
  <dc:creator>roberto saa</dc:creator>
  <cp:lastModifiedBy>roberto saa</cp:lastModifiedBy>
  <cp:revision>1</cp:revision>
  <dcterms:created xsi:type="dcterms:W3CDTF">2021-08-20T18:50:42Z</dcterms:created>
  <dcterms:modified xsi:type="dcterms:W3CDTF">2021-08-20T18:53:48Z</dcterms:modified>
</cp:coreProperties>
</file>