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rimo" panose="020B0604020202020204" charset="0"/>
      <p:regular r:id="rId13"/>
      <p:bold r:id="rId14"/>
      <p:italic r:id="rId15"/>
      <p:boldItalic r:id="rId16"/>
    </p:embeddedFont>
    <p:embeddedFont>
      <p:font typeface="Catamaran" panose="020B060402020202020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ue Ellen Francisco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iuKYlDd6e3pXmzN8tfhteDvkP/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88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dec2c85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12dec2c85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5" Type="http://schemas.openxmlformats.org/officeDocument/2006/relationships/image" Target="../media/image57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6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4.pn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jpg"/><Relationship Id="rId21" Type="http://schemas.openxmlformats.org/officeDocument/2006/relationships/image" Target="../media/image38.png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33.png"/><Relationship Id="rId23" Type="http://schemas.openxmlformats.org/officeDocument/2006/relationships/image" Target="../media/image40.png"/><Relationship Id="rId10" Type="http://schemas.openxmlformats.org/officeDocument/2006/relationships/image" Target="../media/image15.png"/><Relationship Id="rId19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32.png"/><Relationship Id="rId2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1.png"/><Relationship Id="rId18" Type="http://schemas.openxmlformats.org/officeDocument/2006/relationships/image" Target="../media/image10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28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5" Type="http://schemas.openxmlformats.org/officeDocument/2006/relationships/image" Target="../media/image43.png"/><Relationship Id="rId10" Type="http://schemas.openxmlformats.org/officeDocument/2006/relationships/image" Target="../media/image11.png"/><Relationship Id="rId19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2.png"/><Relationship Id="rId3" Type="http://schemas.openxmlformats.org/officeDocument/2006/relationships/image" Target="../media/image22.jpg"/><Relationship Id="rId7" Type="http://schemas.openxmlformats.org/officeDocument/2006/relationships/image" Target="../media/image49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37.png"/><Relationship Id="rId5" Type="http://schemas.openxmlformats.org/officeDocument/2006/relationships/image" Target="../media/image47.png"/><Relationship Id="rId10" Type="http://schemas.openxmlformats.org/officeDocument/2006/relationships/image" Target="../media/image39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2.jpg"/><Relationship Id="rId7" Type="http://schemas.openxmlformats.org/officeDocument/2006/relationships/image" Target="../media/image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55.png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jp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57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3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12" Type="http://schemas.openxmlformats.org/officeDocument/2006/relationships/image" Target="../media/image63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5" Type="http://schemas.openxmlformats.org/officeDocument/2006/relationships/image" Target="../media/image37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62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72559">
            <a:off x="9234247" y="435662"/>
            <a:ext cx="2865371" cy="357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6354" y="1361766"/>
            <a:ext cx="10948401" cy="7896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 l="6042"/>
          <a:stretch/>
        </p:blipFill>
        <p:spPr>
          <a:xfrm rot="-2188609">
            <a:off x="398446" y="1159399"/>
            <a:ext cx="3761694" cy="1801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74000"/>
          </a:blip>
          <a:srcRect t="16233" r="9648"/>
          <a:stretch/>
        </p:blipFill>
        <p:spPr>
          <a:xfrm rot="535783">
            <a:off x="15110982" y="-847895"/>
            <a:ext cx="3775939" cy="351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719589" y="7506556"/>
            <a:ext cx="2553166" cy="3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77934" y="409099"/>
            <a:ext cx="656550" cy="267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10">
            <a:alphaModFix/>
          </a:blip>
          <a:srcRect b="18670"/>
          <a:stretch/>
        </p:blipFill>
        <p:spPr>
          <a:xfrm rot="-391766">
            <a:off x="11013184" y="9547819"/>
            <a:ext cx="7354007" cy="130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7722" y="6832554"/>
            <a:ext cx="1058184" cy="134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038453" y="2432957"/>
            <a:ext cx="209480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735561" y="-742009"/>
            <a:ext cx="1933862" cy="230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822028" y="1028700"/>
            <a:ext cx="407739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86465" y="606156"/>
            <a:ext cx="1354068" cy="1522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6">
            <a:alphaModFix/>
          </a:blip>
          <a:srcRect r="25215"/>
          <a:stretch/>
        </p:blipFill>
        <p:spPr>
          <a:xfrm>
            <a:off x="15526635" y="3902737"/>
            <a:ext cx="3077194" cy="26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42232" y="9437309"/>
            <a:ext cx="2240944" cy="157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3161807" y="5570568"/>
            <a:ext cx="472965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19">
            <a:alphaModFix/>
          </a:blip>
          <a:srcRect l="9085" r="19800" b="77893"/>
          <a:stretch/>
        </p:blipFill>
        <p:spPr>
          <a:xfrm rot="-259059">
            <a:off x="3828381" y="9579345"/>
            <a:ext cx="5852328" cy="121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20">
            <a:alphaModFix amt="74000"/>
          </a:blip>
          <a:srcRect/>
          <a:stretch/>
        </p:blipFill>
        <p:spPr>
          <a:xfrm rot="-3716730">
            <a:off x="9155763" y="9109153"/>
            <a:ext cx="478411" cy="1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891825" y="4697651"/>
            <a:ext cx="5354125" cy="491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2822028" y="2060226"/>
            <a:ext cx="4077393" cy="269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3896918" y="6092740"/>
            <a:ext cx="3259434" cy="334456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 txBox="1"/>
          <p:nvPr/>
        </p:nvSpPr>
        <p:spPr>
          <a:xfrm>
            <a:off x="3706149" y="1670875"/>
            <a:ext cx="7256400" cy="21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199" b="0" i="0" u="none" strike="noStrike" cap="none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LA INTERVENCIÓN </a:t>
            </a:r>
            <a:endParaRPr/>
          </a:p>
        </p:txBody>
      </p:sp>
      <p:sp>
        <p:nvSpPr>
          <p:cNvPr id="106" name="Google Shape;106;p1"/>
          <p:cNvSpPr txBox="1"/>
          <p:nvPr/>
        </p:nvSpPr>
        <p:spPr>
          <a:xfrm>
            <a:off x="4293100" y="4007700"/>
            <a:ext cx="6082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atamaran"/>
                <a:ea typeface="Catamaran"/>
                <a:cs typeface="Catamaran"/>
                <a:sym typeface="Catamaran"/>
              </a:rPr>
              <a:t>Elaborado por: Sara Pérez Monzón</a:t>
            </a:r>
            <a:endParaRPr sz="260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12dec2c85ff_0_0"/>
          <p:cNvPicPr preferRelativeResize="0"/>
          <p:nvPr/>
        </p:nvPicPr>
        <p:blipFill rotWithShape="1">
          <a:blip r:embed="rId3">
            <a:alphaModFix/>
          </a:blip>
          <a:srcRect l="3791" t="7305" r="2364" b="13461"/>
          <a:stretch/>
        </p:blipFill>
        <p:spPr>
          <a:xfrm>
            <a:off x="0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12dec2c85f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01553">
            <a:off x="-1189522" y="6329937"/>
            <a:ext cx="2553166" cy="3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2dec2c85ff_0_0"/>
          <p:cNvPicPr preferRelativeResize="0"/>
          <p:nvPr/>
        </p:nvPicPr>
        <p:blipFill rotWithShape="1">
          <a:blip r:embed="rId5">
            <a:alphaModFix amt="74000"/>
          </a:blip>
          <a:srcRect t="69261" r="41857"/>
          <a:stretch/>
        </p:blipFill>
        <p:spPr>
          <a:xfrm rot="10712197">
            <a:off x="-368949" y="9168127"/>
            <a:ext cx="2695926" cy="143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2dec2c85ff_0_0"/>
          <p:cNvPicPr preferRelativeResize="0"/>
          <p:nvPr/>
        </p:nvPicPr>
        <p:blipFill rotWithShape="1">
          <a:blip r:embed="rId6">
            <a:alphaModFix/>
          </a:blip>
          <a:srcRect r="31553"/>
          <a:stretch/>
        </p:blipFill>
        <p:spPr>
          <a:xfrm>
            <a:off x="17259300" y="5072337"/>
            <a:ext cx="1500545" cy="498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12dec2c85ff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101552">
            <a:off x="-2644209" y="3586787"/>
            <a:ext cx="4114800" cy="26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12dec2c85ff_0_0"/>
          <p:cNvPicPr preferRelativeResize="0"/>
          <p:nvPr/>
        </p:nvPicPr>
        <p:blipFill rotWithShape="1">
          <a:blip r:embed="rId8">
            <a:alphaModFix/>
          </a:blip>
          <a:srcRect r="26275" b="53520"/>
          <a:stretch/>
        </p:blipFill>
        <p:spPr>
          <a:xfrm rot="10800000">
            <a:off x="13691557" y="0"/>
            <a:ext cx="4734623" cy="14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2dec2c85ff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051842" y="744338"/>
            <a:ext cx="1933862" cy="230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2dec2c85ff_0_0"/>
          <p:cNvPicPr preferRelativeResize="0"/>
          <p:nvPr/>
        </p:nvPicPr>
        <p:blipFill rotWithShape="1">
          <a:blip r:embed="rId10">
            <a:alphaModFix/>
          </a:blip>
          <a:srcRect l="60020" t="19845" r="262" b="11769"/>
          <a:stretch/>
        </p:blipFill>
        <p:spPr>
          <a:xfrm rot="-7589072">
            <a:off x="17061274" y="8595661"/>
            <a:ext cx="1819509" cy="281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2dec2c85ff_0_0"/>
          <p:cNvPicPr preferRelativeResize="0"/>
          <p:nvPr/>
        </p:nvPicPr>
        <p:blipFill rotWithShape="1">
          <a:blip r:embed="rId11">
            <a:alphaModFix/>
          </a:blip>
          <a:srcRect r="36362"/>
          <a:stretch/>
        </p:blipFill>
        <p:spPr>
          <a:xfrm rot="-10101552">
            <a:off x="-1018460" y="7735439"/>
            <a:ext cx="3632015" cy="15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12dec2c85ff_0_0"/>
          <p:cNvPicPr preferRelativeResize="0"/>
          <p:nvPr/>
        </p:nvPicPr>
        <p:blipFill rotWithShape="1">
          <a:blip r:embed="rId12">
            <a:alphaModFix/>
          </a:blip>
          <a:srcRect l="66218"/>
          <a:stretch/>
        </p:blipFill>
        <p:spPr>
          <a:xfrm rot="10800000">
            <a:off x="16902958" y="1578379"/>
            <a:ext cx="1523222" cy="45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12dec2c85ff_0_0"/>
          <p:cNvPicPr preferRelativeResize="0"/>
          <p:nvPr/>
        </p:nvPicPr>
        <p:blipFill rotWithShape="1">
          <a:blip r:embed="rId13">
            <a:alphaModFix/>
          </a:blip>
          <a:srcRect l="37853" t="1390"/>
          <a:stretch/>
        </p:blipFill>
        <p:spPr>
          <a:xfrm>
            <a:off x="-273098" y="6577765"/>
            <a:ext cx="1301798" cy="405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2dec2c85ff_0_0"/>
          <p:cNvPicPr preferRelativeResize="0"/>
          <p:nvPr/>
        </p:nvPicPr>
        <p:blipFill rotWithShape="1">
          <a:blip r:embed="rId14">
            <a:alphaModFix/>
          </a:blip>
          <a:srcRect l="18524" t="77322" r="18530"/>
          <a:stretch/>
        </p:blipFill>
        <p:spPr>
          <a:xfrm>
            <a:off x="4572000" y="238750"/>
            <a:ext cx="8392100" cy="9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12dec2c85ff_0_0"/>
          <p:cNvPicPr preferRelativeResize="0"/>
          <p:nvPr/>
        </p:nvPicPr>
        <p:blipFill rotWithShape="1">
          <a:blip r:embed="rId15">
            <a:alphaModFix/>
          </a:blip>
          <a:srcRect l="16792" t="41796" r="52824" b="17246"/>
          <a:stretch/>
        </p:blipFill>
        <p:spPr>
          <a:xfrm rot="-7667576">
            <a:off x="-1297711" y="-309303"/>
            <a:ext cx="2865566" cy="337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12dec2c85ff_0_0"/>
          <p:cNvSpPr txBox="1"/>
          <p:nvPr/>
        </p:nvSpPr>
        <p:spPr>
          <a:xfrm>
            <a:off x="3599639" y="2106180"/>
            <a:ext cx="10336800" cy="3017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514350" algn="just">
              <a:lnSpc>
                <a:spcPct val="115000"/>
              </a:lnSpc>
              <a:buClr>
                <a:schemeClr val="lt1"/>
              </a:buClr>
              <a:buSzPts val="4500"/>
              <a:buChar char="➔"/>
            </a:pPr>
            <a:r>
              <a:rPr lang="en-US" sz="4500" dirty="0" err="1">
                <a:solidFill>
                  <a:schemeClr val="lt1"/>
                </a:solidFill>
              </a:rPr>
              <a:t>Benjamín</a:t>
            </a:r>
            <a:r>
              <a:rPr lang="en-US" sz="4500" dirty="0">
                <a:solidFill>
                  <a:schemeClr val="lt1"/>
                </a:solidFill>
              </a:rPr>
              <a:t>, </a:t>
            </a:r>
            <a:r>
              <a:rPr lang="en-US" sz="4500" dirty="0" smtClean="0">
                <a:solidFill>
                  <a:schemeClr val="lt1"/>
                </a:solidFill>
              </a:rPr>
              <a:t>E</a:t>
            </a:r>
            <a:r>
              <a:rPr lang="en-US" sz="4500" dirty="0">
                <a:solidFill>
                  <a:schemeClr val="lt1"/>
                </a:solidFill>
              </a:rPr>
              <a:t>. </a:t>
            </a:r>
            <a:r>
              <a:rPr lang="en-US" sz="4500" dirty="0" smtClean="0">
                <a:solidFill>
                  <a:schemeClr val="lt1"/>
                </a:solidFill>
              </a:rPr>
              <a:t>(2009). </a:t>
            </a:r>
            <a:r>
              <a:rPr lang="en-US" sz="4500" dirty="0" err="1" smtClean="0">
                <a:solidFill>
                  <a:schemeClr val="lt1"/>
                </a:solidFill>
              </a:rPr>
              <a:t>Organización</a:t>
            </a:r>
            <a:r>
              <a:rPr lang="en-US" sz="4500" dirty="0" smtClean="0">
                <a:solidFill>
                  <a:schemeClr val="lt1"/>
                </a:solidFill>
              </a:rPr>
              <a:t> </a:t>
            </a:r>
            <a:r>
              <a:rPr lang="en-US" sz="4500" dirty="0">
                <a:solidFill>
                  <a:schemeClr val="lt1"/>
                </a:solidFill>
              </a:rPr>
              <a:t>de las </a:t>
            </a:r>
            <a:r>
              <a:rPr lang="en-US" sz="4500" dirty="0" err="1">
                <a:solidFill>
                  <a:schemeClr val="lt1"/>
                </a:solidFill>
              </a:rPr>
              <a:t>empresas</a:t>
            </a:r>
            <a:r>
              <a:rPr lang="en-US" sz="4500" dirty="0">
                <a:solidFill>
                  <a:schemeClr val="lt1"/>
                </a:solidFill>
              </a:rPr>
              <a:t>. México: Mc </a:t>
            </a:r>
            <a:r>
              <a:rPr lang="en-US" sz="4500" dirty="0" err="1">
                <a:solidFill>
                  <a:schemeClr val="lt1"/>
                </a:solidFill>
              </a:rPr>
              <a:t>Graw</a:t>
            </a:r>
            <a:r>
              <a:rPr lang="en-US" sz="4500" dirty="0">
                <a:solidFill>
                  <a:schemeClr val="lt1"/>
                </a:solidFill>
              </a:rPr>
              <a:t> </a:t>
            </a:r>
            <a:r>
              <a:rPr lang="en-US" sz="4500" dirty="0" smtClean="0">
                <a:solidFill>
                  <a:schemeClr val="lt1"/>
                </a:solidFill>
              </a:rPr>
              <a:t>Hill. </a:t>
            </a:r>
            <a:r>
              <a:rPr lang="en-US" sz="4500" dirty="0">
                <a:solidFill>
                  <a:schemeClr val="lt1"/>
                </a:solidFill>
              </a:rPr>
              <a:t>ISBN: 287 </a:t>
            </a:r>
            <a:r>
              <a:rPr lang="en-US" sz="4500" dirty="0" err="1">
                <a:solidFill>
                  <a:schemeClr val="lt1"/>
                </a:solidFill>
              </a:rPr>
              <a:t>págs</a:t>
            </a:r>
            <a:r>
              <a:rPr lang="en-US" sz="4500" dirty="0">
                <a:solidFill>
                  <a:schemeClr val="lt1"/>
                </a:solidFill>
              </a:rPr>
              <a:t>.,  978-970-10-6935-6</a:t>
            </a:r>
            <a:endParaRPr sz="4500" dirty="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214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75" b="0" i="0" u="none" strike="noStrike" cap="none" dirty="0">
              <a:solidFill>
                <a:srgbClr val="2819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84" name="Google Shape;284;g12dec2c85ff_0_0"/>
          <p:cNvSpPr txBox="1"/>
          <p:nvPr/>
        </p:nvSpPr>
        <p:spPr>
          <a:xfrm>
            <a:off x="4414793" y="315943"/>
            <a:ext cx="89709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6">
                <a:solidFill>
                  <a:srgbClr val="28190F"/>
                </a:solidFill>
              </a:rPr>
              <a:t>REFERENCIAS </a:t>
            </a:r>
            <a:r>
              <a:rPr lang="en-US" sz="4876" b="0" i="0" u="none" strike="noStrike" cap="none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72559">
            <a:off x="9725003" y="360357"/>
            <a:ext cx="2611495" cy="325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5">
            <a:alphaModFix/>
          </a:blip>
          <a:srcRect b="29747"/>
          <a:stretch/>
        </p:blipFill>
        <p:spPr>
          <a:xfrm>
            <a:off x="1959905" y="789110"/>
            <a:ext cx="10838852" cy="971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6">
            <a:alphaModFix/>
          </a:blip>
          <a:srcRect t="8631" r="23435"/>
          <a:stretch/>
        </p:blipFill>
        <p:spPr>
          <a:xfrm>
            <a:off x="12547276" y="6400849"/>
            <a:ext cx="6142914" cy="460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93135" y="1070023"/>
            <a:ext cx="2553166" cy="3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8">
            <a:alphaModFix amt="74000"/>
          </a:blip>
          <a:srcRect t="16233" r="9648"/>
          <a:stretch/>
        </p:blipFill>
        <p:spPr>
          <a:xfrm rot="-786249">
            <a:off x="14670138" y="-882318"/>
            <a:ext cx="4189381" cy="390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5170081">
            <a:off x="11272509" y="1796387"/>
            <a:ext cx="496811" cy="202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10">
            <a:alphaModFix/>
          </a:blip>
          <a:srcRect b="18670"/>
          <a:stretch/>
        </p:blipFill>
        <p:spPr>
          <a:xfrm rot="-391766">
            <a:off x="11013184" y="9547819"/>
            <a:ext cx="7354007" cy="130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41551" y="2886529"/>
            <a:ext cx="4114800" cy="26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397960" y="6127686"/>
            <a:ext cx="2240944" cy="157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13">
            <a:alphaModFix/>
          </a:blip>
          <a:srcRect r="26273" b="53521"/>
          <a:stretch/>
        </p:blipFill>
        <p:spPr>
          <a:xfrm>
            <a:off x="-407407" y="9258300"/>
            <a:ext cx="4734624" cy="14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966931" y="7700421"/>
            <a:ext cx="1933862" cy="230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15">
            <a:alphaModFix/>
          </a:blip>
          <a:srcRect l="60018" t="19843"/>
          <a:stretch/>
        </p:blipFill>
        <p:spPr>
          <a:xfrm>
            <a:off x="-557893" y="-489857"/>
            <a:ext cx="1831630" cy="329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2613612">
            <a:off x="1084102" y="1176881"/>
            <a:ext cx="3393136" cy="920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/>
        </p:nvSpPr>
        <p:spPr>
          <a:xfrm>
            <a:off x="2231900" y="2076875"/>
            <a:ext cx="8421600" cy="83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Las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intervenciones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en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el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contexto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organizacional</a:t>
            </a:r>
            <a:r>
              <a:rPr lang="en-US" sz="5550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deben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estar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apegadas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a la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misión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las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organizaciones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que </a:t>
            </a:r>
            <a:r>
              <a:rPr lang="en-US" sz="5550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é</a:t>
            </a:r>
            <a:r>
              <a:rPr lang="en-US" sz="5550" b="0" i="0" u="none" strike="noStrike" cap="none" dirty="0" err="1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sta</a:t>
            </a:r>
            <a:r>
              <a:rPr lang="en-US" sz="5550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sea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concebida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bajo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un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modelo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humanista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en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accionar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 para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ello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es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necesaria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la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capacitación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formación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gente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la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cual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debe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ser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permanente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(</a:t>
            </a:r>
            <a:r>
              <a:rPr lang="en-US" sz="555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Benjamín</a:t>
            </a:r>
            <a:r>
              <a:rPr lang="en-US" sz="555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 2009).</a:t>
            </a:r>
            <a:endParaRPr sz="5550" dirty="0"/>
          </a:p>
        </p:txBody>
      </p:sp>
      <p:pic>
        <p:nvPicPr>
          <p:cNvPr id="126" name="Google Shape;126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798757" y="1159276"/>
            <a:ext cx="4516998" cy="4418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/>
          <p:cNvPicPr preferRelativeResize="0"/>
          <p:nvPr/>
        </p:nvPicPr>
        <p:blipFill rotWithShape="1">
          <a:blip r:embed="rId4">
            <a:alphaModFix amt="74000"/>
          </a:blip>
          <a:srcRect t="16233" r="40142"/>
          <a:stretch/>
        </p:blipFill>
        <p:spPr>
          <a:xfrm rot="535783">
            <a:off x="16764296" y="5155950"/>
            <a:ext cx="2501582" cy="351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/>
          <p:cNvPicPr preferRelativeResize="0"/>
          <p:nvPr/>
        </p:nvPicPr>
        <p:blipFill rotWithShape="1">
          <a:blip r:embed="rId5">
            <a:alphaModFix/>
          </a:blip>
          <a:srcRect l="38877"/>
          <a:stretch/>
        </p:blipFill>
        <p:spPr>
          <a:xfrm>
            <a:off x="-531861" y="7261443"/>
            <a:ext cx="1560561" cy="3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 rotWithShape="1">
          <a:blip r:embed="rId6">
            <a:alphaModFix/>
          </a:blip>
          <a:srcRect b="18670"/>
          <a:stretch/>
        </p:blipFill>
        <p:spPr>
          <a:xfrm rot="-391766">
            <a:off x="11530256" y="-636497"/>
            <a:ext cx="7354007" cy="130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7">
            <a:alphaModFix/>
          </a:blip>
          <a:srcRect b="62750"/>
          <a:stretch/>
        </p:blipFill>
        <p:spPr>
          <a:xfrm>
            <a:off x="5799635" y="9360766"/>
            <a:ext cx="6657172" cy="140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6884" y="9241949"/>
            <a:ext cx="1354068" cy="1522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1668" y="-1050379"/>
            <a:ext cx="4114800" cy="26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100460" y="9069484"/>
            <a:ext cx="2661532" cy="1867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 rotWithShape="1">
          <a:blip r:embed="rId11">
            <a:alphaModFix/>
          </a:blip>
          <a:srcRect l="9085" r="19800" b="77893"/>
          <a:stretch/>
        </p:blipFill>
        <p:spPr>
          <a:xfrm rot="-259059">
            <a:off x="12960301" y="9579345"/>
            <a:ext cx="5852328" cy="121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12">
            <a:alphaModFix amt="74000"/>
          </a:blip>
          <a:srcRect/>
          <a:stretch/>
        </p:blipFill>
        <p:spPr>
          <a:xfrm rot="-3716730">
            <a:off x="16701274" y="7586855"/>
            <a:ext cx="478411" cy="140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2539878">
            <a:off x="5388112" y="9700087"/>
            <a:ext cx="1115560" cy="27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/>
          <p:cNvPicPr preferRelativeResize="0"/>
          <p:nvPr/>
        </p:nvPicPr>
        <p:blipFill rotWithShape="1">
          <a:blip r:embed="rId14">
            <a:alphaModFix/>
          </a:blip>
          <a:srcRect l="18841" t="13590" r="7986"/>
          <a:stretch/>
        </p:blipFill>
        <p:spPr>
          <a:xfrm>
            <a:off x="-247883" y="-315593"/>
            <a:ext cx="8592309" cy="154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/>
          <p:cNvPicPr preferRelativeResize="0"/>
          <p:nvPr/>
        </p:nvPicPr>
        <p:blipFill rotWithShape="1">
          <a:blip r:embed="rId15">
            <a:alphaModFix/>
          </a:blip>
          <a:srcRect b="18345"/>
          <a:stretch/>
        </p:blipFill>
        <p:spPr>
          <a:xfrm rot="10360988">
            <a:off x="7599541" y="-506940"/>
            <a:ext cx="4682241" cy="124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244490" y="145659"/>
            <a:ext cx="2980536" cy="2606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7296082" y="5843296"/>
            <a:ext cx="2069769" cy="214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3833671" y="-231387"/>
            <a:ext cx="4497296" cy="336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19">
            <a:alphaModFix/>
          </a:blip>
          <a:srcRect l="23466" t="76281" r="23466"/>
          <a:stretch/>
        </p:blipFill>
        <p:spPr>
          <a:xfrm>
            <a:off x="5766274" y="491040"/>
            <a:ext cx="6755452" cy="233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20">
            <a:alphaModFix/>
          </a:blip>
          <a:srcRect r="19449"/>
          <a:stretch/>
        </p:blipFill>
        <p:spPr>
          <a:xfrm rot="1936478">
            <a:off x="10709792" y="1339522"/>
            <a:ext cx="1539852" cy="86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 rot="-5400000">
            <a:off x="8477342" y="2430848"/>
            <a:ext cx="6004753" cy="761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 txBox="1"/>
          <p:nvPr/>
        </p:nvSpPr>
        <p:spPr>
          <a:xfrm>
            <a:off x="8047000" y="3315650"/>
            <a:ext cx="6755400" cy="5649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Es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una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intervención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realizada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en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la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misma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 err="1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organización</a:t>
            </a:r>
            <a:r>
              <a:rPr lang="en-US" sz="5970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</a:t>
            </a:r>
            <a:r>
              <a:rPr lang="en-US" sz="5970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y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aplica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ya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sea 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al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departamento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RRHH o al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Área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Desarrollo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9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Organizacional</a:t>
            </a:r>
            <a:r>
              <a:rPr lang="en-US" sz="59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.</a:t>
            </a:r>
            <a:endParaRPr sz="5970" b="0" i="0" u="none" strike="noStrike" cap="none" dirty="0">
              <a:solidFill>
                <a:srgbClr val="28190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pic>
        <p:nvPicPr>
          <p:cNvPr id="151" name="Google Shape;151;p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381150" y="2982876"/>
            <a:ext cx="5135752" cy="2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13705" y="5689651"/>
            <a:ext cx="438593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"/>
          <p:cNvSpPr txBox="1"/>
          <p:nvPr/>
        </p:nvSpPr>
        <p:spPr>
          <a:xfrm>
            <a:off x="6409100" y="571475"/>
            <a:ext cx="5910900" cy="1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b="0" i="0" u="none" strike="noStrike" cap="none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MODALIDADES DE INTERVENCIÓN</a:t>
            </a:r>
            <a:endParaRPr/>
          </a:p>
        </p:txBody>
      </p:sp>
      <p:sp>
        <p:nvSpPr>
          <p:cNvPr id="154" name="Google Shape;154;p3"/>
          <p:cNvSpPr txBox="1"/>
          <p:nvPr/>
        </p:nvSpPr>
        <p:spPr>
          <a:xfrm>
            <a:off x="1026537" y="3545948"/>
            <a:ext cx="5565030" cy="1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b="0" i="0" u="none" strike="noStrike" cap="none" dirty="0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MODALIDAD INTRATÓPICA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4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4445" y="1070023"/>
            <a:ext cx="2553166" cy="3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/>
          <p:cNvPicPr preferRelativeResize="0"/>
          <p:nvPr/>
        </p:nvPicPr>
        <p:blipFill rotWithShape="1">
          <a:blip r:embed="rId5">
            <a:alphaModFix amt="74000"/>
          </a:blip>
          <a:srcRect t="16233" r="9648"/>
          <a:stretch/>
        </p:blipFill>
        <p:spPr>
          <a:xfrm rot="-786249">
            <a:off x="14670138" y="-882318"/>
            <a:ext cx="4189381" cy="390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6">
            <a:alphaModFix/>
          </a:blip>
          <a:srcRect b="18670"/>
          <a:stretch/>
        </p:blipFill>
        <p:spPr>
          <a:xfrm rot="-391766">
            <a:off x="11013184" y="9547819"/>
            <a:ext cx="7354007" cy="130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731501" y="521290"/>
            <a:ext cx="4114800" cy="26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834474" y="6426665"/>
            <a:ext cx="2849652" cy="199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9">
            <a:alphaModFix/>
          </a:blip>
          <a:srcRect r="26273" b="53521"/>
          <a:stretch/>
        </p:blipFill>
        <p:spPr>
          <a:xfrm>
            <a:off x="-407407" y="9258300"/>
            <a:ext cx="4734624" cy="14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66931" y="7700421"/>
            <a:ext cx="1933862" cy="230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"/>
          <p:cNvPicPr preferRelativeResize="0"/>
          <p:nvPr/>
        </p:nvPicPr>
        <p:blipFill rotWithShape="1">
          <a:blip r:embed="rId11">
            <a:alphaModFix/>
          </a:blip>
          <a:srcRect l="60018" t="19842" r="263" b="11770"/>
          <a:stretch/>
        </p:blipFill>
        <p:spPr>
          <a:xfrm rot="-6591928">
            <a:off x="9611417" y="8529329"/>
            <a:ext cx="1819509" cy="281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2613612">
            <a:off x="-1283210" y="61096"/>
            <a:ext cx="3393136" cy="92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80521" y="8562952"/>
            <a:ext cx="1507205" cy="143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14">
            <a:alphaModFix/>
          </a:blip>
          <a:srcRect r="25827"/>
          <a:stretch/>
        </p:blipFill>
        <p:spPr>
          <a:xfrm>
            <a:off x="14405545" y="2190521"/>
            <a:ext cx="4233358" cy="15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 rotWithShape="1">
          <a:blip r:embed="rId15">
            <a:alphaModFix/>
          </a:blip>
          <a:srcRect l="66217"/>
          <a:stretch/>
        </p:blipFill>
        <p:spPr>
          <a:xfrm>
            <a:off x="-407407" y="4659511"/>
            <a:ext cx="1523221" cy="45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 rotWithShape="1">
          <a:blip r:embed="rId16">
            <a:alphaModFix/>
          </a:blip>
          <a:srcRect l="33599" t="76281" r="15978"/>
          <a:stretch/>
        </p:blipFill>
        <p:spPr>
          <a:xfrm rot="10800000">
            <a:off x="8368010" y="353095"/>
            <a:ext cx="5915497" cy="204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 rotWithShape="1">
          <a:blip r:embed="rId17">
            <a:alphaModFix/>
          </a:blip>
          <a:srcRect t="15680" r="10175"/>
          <a:stretch/>
        </p:blipFill>
        <p:spPr>
          <a:xfrm>
            <a:off x="9144000" y="6914054"/>
            <a:ext cx="1131449" cy="126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/>
          <p:cNvPicPr preferRelativeResize="0"/>
          <p:nvPr/>
        </p:nvPicPr>
        <p:blipFill rotWithShape="1">
          <a:blip r:embed="rId18">
            <a:alphaModFix/>
          </a:blip>
          <a:srcRect l="37855" t="1394"/>
          <a:stretch/>
        </p:blipFill>
        <p:spPr>
          <a:xfrm>
            <a:off x="-340179" y="190500"/>
            <a:ext cx="1301798" cy="405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19">
            <a:alphaModFix/>
          </a:blip>
          <a:srcRect t="5749" b="1899"/>
          <a:stretch/>
        </p:blipFill>
        <p:spPr>
          <a:xfrm rot="-5400000">
            <a:off x="8059738" y="2370767"/>
            <a:ext cx="6784910" cy="7944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115821" y="4516497"/>
            <a:ext cx="5482301" cy="365258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"/>
          <p:cNvSpPr txBox="1"/>
          <p:nvPr/>
        </p:nvSpPr>
        <p:spPr>
          <a:xfrm>
            <a:off x="8368010" y="746011"/>
            <a:ext cx="5565030" cy="1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99" b="0" i="0" u="none" strike="noStrike" cap="none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MODALIDAD EXTRATÓPICA </a:t>
            </a:r>
            <a:endParaRPr/>
          </a:p>
        </p:txBody>
      </p:sp>
      <p:sp>
        <p:nvSpPr>
          <p:cNvPr id="178" name="Google Shape;178;p4"/>
          <p:cNvSpPr txBox="1"/>
          <p:nvPr/>
        </p:nvSpPr>
        <p:spPr>
          <a:xfrm>
            <a:off x="7580220" y="3238208"/>
            <a:ext cx="7537800" cy="6212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Las Personas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trabajan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como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Consultoras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externas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ven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a la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organización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como</a:t>
            </a:r>
            <a:r>
              <a:rPr lang="en-US" sz="5470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un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cliente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al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cual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deben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asesorar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diagnosticar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sus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problemas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observando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recopilando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la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información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necesaria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con la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colaboración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sus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miembros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.</a:t>
            </a:r>
            <a:endParaRPr sz="5970" b="0" i="0" u="none" strike="noStrike" cap="none" dirty="0">
              <a:solidFill>
                <a:srgbClr val="28190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5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/>
          <p:nvPr/>
        </p:nvSpPr>
        <p:spPr>
          <a:xfrm>
            <a:off x="0" y="-5421"/>
            <a:ext cx="3034171" cy="10287000"/>
          </a:xfrm>
          <a:prstGeom prst="rect">
            <a:avLst/>
          </a:prstGeom>
          <a:solidFill>
            <a:srgbClr val="491F0B">
              <a:alpha val="2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"/>
          <p:cNvSpPr/>
          <p:nvPr/>
        </p:nvSpPr>
        <p:spPr>
          <a:xfrm>
            <a:off x="6121446" y="-5421"/>
            <a:ext cx="3034171" cy="10287000"/>
          </a:xfrm>
          <a:prstGeom prst="rect">
            <a:avLst/>
          </a:prstGeom>
          <a:solidFill>
            <a:srgbClr val="491F0B">
              <a:alpha val="2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6" name="Google Shape;186;p5"/>
          <p:cNvPicPr preferRelativeResize="0"/>
          <p:nvPr/>
        </p:nvPicPr>
        <p:blipFill rotWithShape="1">
          <a:blip r:embed="rId4">
            <a:alphaModFix/>
          </a:blip>
          <a:srcRect l="21369" t="23732" r="13665"/>
          <a:stretch/>
        </p:blipFill>
        <p:spPr>
          <a:xfrm rot="-8727717">
            <a:off x="32378" y="-2531839"/>
            <a:ext cx="6556240" cy="637894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"/>
          <p:cNvSpPr/>
          <p:nvPr/>
        </p:nvSpPr>
        <p:spPr>
          <a:xfrm>
            <a:off x="12209701" y="-5421"/>
            <a:ext cx="3034171" cy="10287000"/>
          </a:xfrm>
          <a:prstGeom prst="rect">
            <a:avLst/>
          </a:prstGeom>
          <a:solidFill>
            <a:srgbClr val="491F0B">
              <a:alpha val="2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p5"/>
          <p:cNvPicPr preferRelativeResize="0"/>
          <p:nvPr/>
        </p:nvPicPr>
        <p:blipFill rotWithShape="1">
          <a:blip r:embed="rId5">
            <a:alphaModFix/>
          </a:blip>
          <a:srcRect l="7040" t="7353" r="36355"/>
          <a:stretch/>
        </p:blipFill>
        <p:spPr>
          <a:xfrm>
            <a:off x="7953108" y="6155726"/>
            <a:ext cx="10692644" cy="331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5"/>
          <p:cNvPicPr preferRelativeResize="0"/>
          <p:nvPr/>
        </p:nvPicPr>
        <p:blipFill rotWithShape="1">
          <a:blip r:embed="rId6">
            <a:alphaModFix/>
          </a:blip>
          <a:srcRect b="52911"/>
          <a:stretch/>
        </p:blipFill>
        <p:spPr>
          <a:xfrm>
            <a:off x="-1198134" y="7391971"/>
            <a:ext cx="19843886" cy="337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13088">
            <a:off x="6614808" y="8622264"/>
            <a:ext cx="2958891" cy="91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8">
            <a:alphaModFix/>
          </a:blip>
          <a:srcRect l="22615" t="80865" b="253"/>
          <a:stretch/>
        </p:blipFill>
        <p:spPr>
          <a:xfrm rot="-386986">
            <a:off x="6197788" y="-440457"/>
            <a:ext cx="8340957" cy="150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 rotWithShape="1">
          <a:blip r:embed="rId9">
            <a:alphaModFix/>
          </a:blip>
          <a:srcRect l="15998"/>
          <a:stretch/>
        </p:blipFill>
        <p:spPr>
          <a:xfrm rot="5043891">
            <a:off x="5257793" y="99280"/>
            <a:ext cx="2044552" cy="111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 rotWithShape="1">
          <a:blip r:embed="rId10">
            <a:alphaModFix amt="57000"/>
          </a:blip>
          <a:srcRect/>
          <a:stretch/>
        </p:blipFill>
        <p:spPr>
          <a:xfrm rot="2028563">
            <a:off x="13096951" y="-309512"/>
            <a:ext cx="2005471" cy="85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5"/>
          <p:cNvPicPr preferRelativeResize="0"/>
          <p:nvPr/>
        </p:nvPicPr>
        <p:blipFill rotWithShape="1">
          <a:blip r:embed="rId11">
            <a:alphaModFix/>
          </a:blip>
          <a:srcRect l="22546" t="76281" r="22545"/>
          <a:stretch/>
        </p:blipFill>
        <p:spPr>
          <a:xfrm>
            <a:off x="883080" y="116651"/>
            <a:ext cx="6936052" cy="203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12">
            <a:alphaModFix/>
          </a:blip>
          <a:srcRect t="8076" r="1454" b="2990"/>
          <a:stretch/>
        </p:blipFill>
        <p:spPr>
          <a:xfrm rot="-5400000">
            <a:off x="874395" y="1749316"/>
            <a:ext cx="7963663" cy="911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49521" y="3086100"/>
            <a:ext cx="7926051" cy="472680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5"/>
          <p:cNvSpPr txBox="1"/>
          <p:nvPr/>
        </p:nvSpPr>
        <p:spPr>
          <a:xfrm>
            <a:off x="883075" y="188175"/>
            <a:ext cx="6825900" cy="16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49" b="0" i="0" u="none" strike="noStrike" cap="none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MODALIDAD INTRA/EXTATÓPICA</a:t>
            </a:r>
            <a:endParaRPr sz="1200"/>
          </a:p>
        </p:txBody>
      </p:sp>
      <p:sp>
        <p:nvSpPr>
          <p:cNvPr id="198" name="Google Shape;198;p5"/>
          <p:cNvSpPr txBox="1"/>
          <p:nvPr/>
        </p:nvSpPr>
        <p:spPr>
          <a:xfrm>
            <a:off x="428675" y="2576925"/>
            <a:ext cx="8855100" cy="724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El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Psicólogo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contratado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para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una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intervención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empresa</a:t>
            </a:r>
            <a:r>
              <a:rPr lang="en-US" sz="5470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posee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autonomía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e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independencia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para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trabajar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con la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información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que le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otorguen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y, 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al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mismo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tiempo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trabaja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para y con la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empresa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 lo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cual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implica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que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influye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ella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manera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indirecta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al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informar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los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resultados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que se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obtuvieron</a:t>
            </a:r>
            <a:r>
              <a:rPr lang="en-US" sz="5470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la </a:t>
            </a:r>
            <a:r>
              <a:rPr lang="en-US" sz="5470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intervención</a:t>
            </a:r>
            <a:endParaRPr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6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81038"/>
            <a:ext cx="2553166" cy="3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"/>
          <p:cNvPicPr preferRelativeResize="0"/>
          <p:nvPr/>
        </p:nvPicPr>
        <p:blipFill rotWithShape="1">
          <a:blip r:embed="rId5">
            <a:alphaModFix amt="74000"/>
          </a:blip>
          <a:srcRect t="16233" r="9648"/>
          <a:stretch/>
        </p:blipFill>
        <p:spPr>
          <a:xfrm rot="-786249">
            <a:off x="-3023159" y="-884480"/>
            <a:ext cx="4189381" cy="390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170081">
            <a:off x="279547" y="3156398"/>
            <a:ext cx="496811" cy="202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7">
            <a:alphaModFix/>
          </a:blip>
          <a:srcRect l="45530"/>
          <a:stretch/>
        </p:blipFill>
        <p:spPr>
          <a:xfrm>
            <a:off x="-211114" y="3758113"/>
            <a:ext cx="2241300" cy="26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8">
            <a:alphaModFix/>
          </a:blip>
          <a:srcRect l="22545" t="80341" r="43126" b="6522"/>
          <a:stretch/>
        </p:blipFill>
        <p:spPr>
          <a:xfrm>
            <a:off x="3551984" y="3230824"/>
            <a:ext cx="4336287" cy="112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9">
            <a:alphaModFix/>
          </a:blip>
          <a:srcRect l="2261" t="8076" r="1921"/>
          <a:stretch/>
        </p:blipFill>
        <p:spPr>
          <a:xfrm rot="-5400000">
            <a:off x="2974905" y="4187121"/>
            <a:ext cx="5183188" cy="630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50758" y="3795036"/>
            <a:ext cx="6211198" cy="531833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"/>
          <p:cNvSpPr txBox="1"/>
          <p:nvPr/>
        </p:nvSpPr>
        <p:spPr>
          <a:xfrm>
            <a:off x="2414284" y="3338801"/>
            <a:ext cx="6611688" cy="82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49" b="0" i="0" u="none" strike="noStrike" cap="none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GRUPOS T </a:t>
            </a:r>
            <a:endParaRPr/>
          </a:p>
        </p:txBody>
      </p:sp>
      <p:sp>
        <p:nvSpPr>
          <p:cNvPr id="212" name="Google Shape;212;p6"/>
          <p:cNvSpPr txBox="1"/>
          <p:nvPr/>
        </p:nvSpPr>
        <p:spPr>
          <a:xfrm>
            <a:off x="2548754" y="4930748"/>
            <a:ext cx="6035490" cy="7697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El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objetivo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principal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proporcionar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a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los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empleados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una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conciencia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su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conducta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la forma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en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la que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otros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los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perciben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teniendo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mayor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sensibilidad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ante el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comportamiento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ajeno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un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mejor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conocimiento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los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procesos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del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grupo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.</a:t>
            </a:r>
            <a:endParaRPr dirty="0"/>
          </a:p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75" b="0" i="0" u="none" strike="noStrike" cap="none" dirty="0">
              <a:solidFill>
                <a:srgbClr val="28190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75" b="0" i="0" u="none" strike="noStrike" cap="none" dirty="0">
              <a:solidFill>
                <a:srgbClr val="28190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75" b="0" i="0" u="none" strike="noStrike" cap="none" dirty="0">
              <a:solidFill>
                <a:srgbClr val="28190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213" name="Google Shape;213;p6"/>
          <p:cNvSpPr txBox="1"/>
          <p:nvPr/>
        </p:nvSpPr>
        <p:spPr>
          <a:xfrm>
            <a:off x="5519100" y="126125"/>
            <a:ext cx="10450200" cy="29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8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8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MÉTODOS DE INTERVENCIÓN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7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77742" y="-347464"/>
            <a:ext cx="4114800" cy="26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5">
            <a:alphaModFix/>
          </a:blip>
          <a:srcRect l="23136" t="76281" r="23137"/>
          <a:stretch/>
        </p:blipFill>
        <p:spPr>
          <a:xfrm>
            <a:off x="818425" y="695648"/>
            <a:ext cx="8080495" cy="355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6">
            <a:alphaModFix/>
          </a:blip>
          <a:srcRect l="60082" t="52371"/>
          <a:stretch/>
        </p:blipFill>
        <p:spPr>
          <a:xfrm>
            <a:off x="17674292" y="8887246"/>
            <a:ext cx="1019140" cy="166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7">
            <a:alphaModFix/>
          </a:blip>
          <a:srcRect b="18670"/>
          <a:stretch/>
        </p:blipFill>
        <p:spPr>
          <a:xfrm rot="-391766">
            <a:off x="11013184" y="9547819"/>
            <a:ext cx="7354007" cy="130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/>
          <p:cNvPicPr preferRelativeResize="0"/>
          <p:nvPr/>
        </p:nvPicPr>
        <p:blipFill rotWithShape="1">
          <a:blip r:embed="rId8">
            <a:alphaModFix/>
          </a:blip>
          <a:srcRect b="49999"/>
          <a:stretch/>
        </p:blipFill>
        <p:spPr>
          <a:xfrm>
            <a:off x="7754470" y="9489192"/>
            <a:ext cx="824046" cy="106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50241" y="-1069328"/>
            <a:ext cx="656550" cy="2674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/>
          <p:cNvPicPr preferRelativeResize="0"/>
          <p:nvPr/>
        </p:nvPicPr>
        <p:blipFill rotWithShape="1">
          <a:blip r:embed="rId10">
            <a:alphaModFix/>
          </a:blip>
          <a:srcRect l="4446" t="8076" r="5901"/>
          <a:stretch/>
        </p:blipFill>
        <p:spPr>
          <a:xfrm rot="-5400000">
            <a:off x="2130588" y="3417661"/>
            <a:ext cx="6020525" cy="687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911710" y="6399873"/>
            <a:ext cx="3762582" cy="285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24511" y="1028700"/>
            <a:ext cx="4465676" cy="89639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 txBox="1"/>
          <p:nvPr/>
        </p:nvSpPr>
        <p:spPr>
          <a:xfrm>
            <a:off x="1379658" y="632147"/>
            <a:ext cx="6936000" cy="27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87" b="0" i="0" u="none" strike="noStrike" cap="none" dirty="0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GRUPO DE ENCUENTRO (CARLS ROGERS)</a:t>
            </a:r>
            <a:endParaRPr dirty="0"/>
          </a:p>
        </p:txBody>
      </p:sp>
      <p:sp>
        <p:nvSpPr>
          <p:cNvPr id="229" name="Google Shape;229;p7"/>
          <p:cNvSpPr txBox="1"/>
          <p:nvPr/>
        </p:nvSpPr>
        <p:spPr>
          <a:xfrm>
            <a:off x="1782666" y="4048743"/>
            <a:ext cx="6616555" cy="730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El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facilitador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un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grupo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desarrolla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un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clima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psicológico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4275" b="0" i="0" u="none" strike="noStrike" cap="none" dirty="0" err="1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seguridad</a:t>
            </a:r>
            <a:r>
              <a:rPr lang="en-US" sz="4275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donde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se </a:t>
            </a:r>
            <a:r>
              <a:rPr lang="en-US" sz="4275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genera, </a:t>
            </a:r>
            <a:r>
              <a:rPr lang="en-US" sz="4275" b="0" i="0" u="none" strike="noStrike" cap="none" dirty="0" err="1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en</a:t>
            </a:r>
            <a:r>
              <a:rPr lang="en-US" sz="4275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forma gradual,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libertad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expresión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disminuyen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las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actitudes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defensivas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. Los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miembros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del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grupo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acaban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por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aceptarse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a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nivel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emocional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, </a:t>
            </a:r>
            <a:r>
              <a:rPr lang="en-US" sz="42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físico</a:t>
            </a:r>
            <a:r>
              <a:rPr lang="en-US" sz="42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</a:t>
            </a:r>
            <a:r>
              <a:rPr lang="en-US" sz="4275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mental.</a:t>
            </a:r>
            <a:endParaRPr dirty="0"/>
          </a:p>
          <a:p>
            <a:pPr marL="0" marR="0" lvl="0" indent="0" algn="ctr" rtl="0">
              <a:lnSpc>
                <a:spcPct val="9960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75" b="0" i="0" u="none" strike="noStrike" cap="none" dirty="0">
              <a:solidFill>
                <a:srgbClr val="28190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  <a:p>
            <a:pPr marL="0" marR="0" lvl="0" indent="0" algn="ctr" rtl="0">
              <a:lnSpc>
                <a:spcPct val="9960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275" b="0" i="0" u="none" strike="noStrike" cap="none" dirty="0">
              <a:solidFill>
                <a:srgbClr val="28190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8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4">
            <a:alphaModFix/>
          </a:blip>
          <a:srcRect l="6923" t="32162" r="54145" b="11330"/>
          <a:stretch/>
        </p:blipFill>
        <p:spPr>
          <a:xfrm>
            <a:off x="15112372" y="-439153"/>
            <a:ext cx="3671817" cy="465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0337" y="8106118"/>
            <a:ext cx="1465154" cy="174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6">
            <a:alphaModFix/>
          </a:blip>
          <a:srcRect b="48467"/>
          <a:stretch/>
        </p:blipFill>
        <p:spPr>
          <a:xfrm rot="5222436">
            <a:off x="-2572984" y="7147027"/>
            <a:ext cx="5702139" cy="120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7">
            <a:alphaModFix amt="87000"/>
          </a:blip>
          <a:srcRect/>
          <a:stretch/>
        </p:blipFill>
        <p:spPr>
          <a:xfrm>
            <a:off x="16566745" y="378288"/>
            <a:ext cx="1385110" cy="130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265350">
            <a:off x="-1359235" y="4943042"/>
            <a:ext cx="2718469" cy="73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/>
          <p:cNvPicPr preferRelativeResize="0"/>
          <p:nvPr/>
        </p:nvPicPr>
        <p:blipFill rotWithShape="1">
          <a:blip r:embed="rId9">
            <a:alphaModFix/>
          </a:blip>
          <a:srcRect l="4446" t="8076" r="5901"/>
          <a:stretch/>
        </p:blipFill>
        <p:spPr>
          <a:xfrm rot="-5400000">
            <a:off x="3072538" y="2455262"/>
            <a:ext cx="5516125" cy="687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10">
            <a:alphaModFix/>
          </a:blip>
          <a:srcRect l="23136" t="76281" r="23137"/>
          <a:stretch/>
        </p:blipFill>
        <p:spPr>
          <a:xfrm>
            <a:off x="2207948" y="617419"/>
            <a:ext cx="6936052" cy="208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00024" y="3652919"/>
            <a:ext cx="6259276" cy="613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8"/>
          <p:cNvSpPr txBox="1"/>
          <p:nvPr/>
        </p:nvSpPr>
        <p:spPr>
          <a:xfrm>
            <a:off x="2392934" y="3149930"/>
            <a:ext cx="6616555" cy="6343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La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Construcción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4575" b="0" i="0" u="none" strike="noStrike" cap="none" dirty="0" err="1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Equipos</a:t>
            </a:r>
            <a:r>
              <a:rPr lang="en-US" sz="4575" b="0" i="0" u="none" strike="noStrike" cap="none" dirty="0" smtClean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es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un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término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colectivo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para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definir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un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conjunto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actividades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que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busca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formar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equipos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alto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desempeño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y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mejorar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las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relaciones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interpersonales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dentro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 de un </a:t>
            </a:r>
            <a:r>
              <a:rPr lang="en-US" sz="4575" b="0" i="0" u="none" strike="noStrike" cap="none" dirty="0" err="1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grupo</a:t>
            </a:r>
            <a:r>
              <a:rPr lang="en-US" sz="4575" b="0" i="0" u="none" strike="noStrike" cap="none" dirty="0">
                <a:solidFill>
                  <a:srgbClr val="28190F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.</a:t>
            </a:r>
            <a:endParaRPr dirty="0"/>
          </a:p>
          <a:p>
            <a:pPr marL="0" marR="0" lvl="0" indent="0" algn="ctr" rtl="0">
              <a:lnSpc>
                <a:spcPct val="1214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75" b="0" i="0" u="none" strike="noStrike" cap="none" dirty="0">
              <a:solidFill>
                <a:srgbClr val="28190F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244" name="Google Shape;244;p8"/>
          <p:cNvSpPr txBox="1"/>
          <p:nvPr/>
        </p:nvSpPr>
        <p:spPr>
          <a:xfrm>
            <a:off x="2258423" y="864460"/>
            <a:ext cx="6885577" cy="874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87" b="0" i="0" u="none" strike="noStrike" cap="none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TEAM BUILDING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9"/>
          <p:cNvPicPr preferRelativeResize="0"/>
          <p:nvPr/>
        </p:nvPicPr>
        <p:blipFill rotWithShape="1">
          <a:blip r:embed="rId3">
            <a:alphaModFix/>
          </a:blip>
          <a:srcRect l="3787" t="7306" r="2367" b="1346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0101552">
            <a:off x="-1189522" y="6329937"/>
            <a:ext cx="2553166" cy="350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/>
          <p:cNvPicPr preferRelativeResize="0"/>
          <p:nvPr/>
        </p:nvPicPr>
        <p:blipFill rotWithShape="1">
          <a:blip r:embed="rId5">
            <a:alphaModFix amt="74000"/>
          </a:blip>
          <a:srcRect t="69261" r="41858"/>
          <a:stretch/>
        </p:blipFill>
        <p:spPr>
          <a:xfrm rot="10712197">
            <a:off x="-368949" y="9168127"/>
            <a:ext cx="2695927" cy="143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6">
            <a:alphaModFix/>
          </a:blip>
          <a:srcRect r="31554"/>
          <a:stretch/>
        </p:blipFill>
        <p:spPr>
          <a:xfrm>
            <a:off x="17259300" y="5072337"/>
            <a:ext cx="1500545" cy="4982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101552">
            <a:off x="-2644209" y="3586787"/>
            <a:ext cx="4114800" cy="2602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/>
          <p:cNvPicPr preferRelativeResize="0"/>
          <p:nvPr/>
        </p:nvPicPr>
        <p:blipFill rotWithShape="1">
          <a:blip r:embed="rId8">
            <a:alphaModFix/>
          </a:blip>
          <a:srcRect r="26273" b="53521"/>
          <a:stretch/>
        </p:blipFill>
        <p:spPr>
          <a:xfrm rot="10800000">
            <a:off x="13691556" y="0"/>
            <a:ext cx="4734624" cy="14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051842" y="744338"/>
            <a:ext cx="1933862" cy="2302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9"/>
          <p:cNvPicPr preferRelativeResize="0"/>
          <p:nvPr/>
        </p:nvPicPr>
        <p:blipFill rotWithShape="1">
          <a:blip r:embed="rId10">
            <a:alphaModFix/>
          </a:blip>
          <a:srcRect l="60018" t="19842" r="263" b="11770"/>
          <a:stretch/>
        </p:blipFill>
        <p:spPr>
          <a:xfrm rot="-7589072">
            <a:off x="17061274" y="8595661"/>
            <a:ext cx="1819509" cy="281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9"/>
          <p:cNvPicPr preferRelativeResize="0"/>
          <p:nvPr/>
        </p:nvPicPr>
        <p:blipFill rotWithShape="1">
          <a:blip r:embed="rId11">
            <a:alphaModFix/>
          </a:blip>
          <a:srcRect r="36364"/>
          <a:stretch/>
        </p:blipFill>
        <p:spPr>
          <a:xfrm rot="-10101552">
            <a:off x="-1018460" y="7735439"/>
            <a:ext cx="3632015" cy="15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9"/>
          <p:cNvPicPr preferRelativeResize="0"/>
          <p:nvPr/>
        </p:nvPicPr>
        <p:blipFill rotWithShape="1">
          <a:blip r:embed="rId12">
            <a:alphaModFix/>
          </a:blip>
          <a:srcRect r="47187"/>
          <a:stretch/>
        </p:blipFill>
        <p:spPr>
          <a:xfrm rot="5400000">
            <a:off x="3205688" y="751687"/>
            <a:ext cx="7773074" cy="111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13">
            <a:alphaModFix/>
          </a:blip>
          <a:srcRect l="66217"/>
          <a:stretch/>
        </p:blipFill>
        <p:spPr>
          <a:xfrm rot="10800000">
            <a:off x="16902959" y="1578379"/>
            <a:ext cx="1523221" cy="45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 rotWithShape="1">
          <a:blip r:embed="rId14">
            <a:alphaModFix/>
          </a:blip>
          <a:srcRect l="37855" t="1394"/>
          <a:stretch/>
        </p:blipFill>
        <p:spPr>
          <a:xfrm>
            <a:off x="-273098" y="6577765"/>
            <a:ext cx="1301798" cy="405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9"/>
          <p:cNvPicPr preferRelativeResize="0"/>
          <p:nvPr/>
        </p:nvPicPr>
        <p:blipFill rotWithShape="1">
          <a:blip r:embed="rId15">
            <a:alphaModFix/>
          </a:blip>
          <a:srcRect l="18527" t="77321" r="18527"/>
          <a:stretch/>
        </p:blipFill>
        <p:spPr>
          <a:xfrm>
            <a:off x="4572000" y="238750"/>
            <a:ext cx="8392100" cy="22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9"/>
          <p:cNvPicPr preferRelativeResize="0"/>
          <p:nvPr/>
        </p:nvPicPr>
        <p:blipFill rotWithShape="1">
          <a:blip r:embed="rId16">
            <a:alphaModFix/>
          </a:blip>
          <a:srcRect l="16794" t="41798" r="52823" b="17245"/>
          <a:stretch/>
        </p:blipFill>
        <p:spPr>
          <a:xfrm rot="-7667575">
            <a:off x="-1297711" y="-309303"/>
            <a:ext cx="2865566" cy="337050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9"/>
          <p:cNvSpPr txBox="1"/>
          <p:nvPr/>
        </p:nvSpPr>
        <p:spPr>
          <a:xfrm>
            <a:off x="1865289" y="2743480"/>
            <a:ext cx="10336800" cy="805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1.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Alianzas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: se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busca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que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después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separar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a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los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integrantes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por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equipos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estos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usen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su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ingenio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para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hacer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alianzas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y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completar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los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resultados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sz="200" dirty="0"/>
          </a:p>
          <a:p>
            <a:pPr marL="0" marR="0" lvl="0" indent="0" algn="just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2.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Modelajes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recreación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escenas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críticas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dónde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los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integrantes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deben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cumplir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misiones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bajo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ciertas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normas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para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terminar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la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actividad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ejemplo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escapar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de un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naufragio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).</a:t>
            </a:r>
            <a:endParaRPr sz="200" dirty="0"/>
          </a:p>
          <a:p>
            <a:pPr marL="0" marR="0" lvl="0" indent="0" algn="just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3.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Búsqueda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del Tesoro</a:t>
            </a:r>
            <a:endParaRPr sz="200" dirty="0"/>
          </a:p>
          <a:p>
            <a:pPr marL="0" marR="0" lvl="0" indent="0" algn="just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4. </a:t>
            </a:r>
            <a:r>
              <a:rPr lang="en-US" sz="3375" b="0" i="0" u="none" strike="noStrike" cap="none" dirty="0" err="1" smtClean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Circuito</a:t>
            </a:r>
            <a:r>
              <a:rPr lang="en-US" sz="3375" b="0" i="0" u="none" strike="noStrike" cap="none" dirty="0" smtClean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de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Cuerdas</a:t>
            </a:r>
            <a:endParaRPr sz="200" dirty="0"/>
          </a:p>
          <a:p>
            <a:pPr marL="0" marR="0" lvl="0" indent="0" algn="just" rtl="0">
              <a:lnSpc>
                <a:spcPct val="13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5.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Clínicas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temáticas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cocina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deportes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, arte, entre </a:t>
            </a:r>
            <a:r>
              <a:rPr lang="en-US" sz="3375" b="0" i="0" u="none" strike="noStrike" cap="none" dirty="0" err="1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otras</a:t>
            </a:r>
            <a:r>
              <a:rPr lang="en-US" sz="3375" b="0" i="0" u="none" strike="noStrike" cap="none" dirty="0">
                <a:solidFill>
                  <a:srgbClr val="28190F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  <a:endParaRPr sz="200" dirty="0"/>
          </a:p>
          <a:p>
            <a:pPr marL="0" marR="0" lvl="0" indent="0" algn="ctr" rtl="0">
              <a:lnSpc>
                <a:spcPct val="12148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75" b="0" i="0" u="none" strike="noStrike" cap="none" dirty="0">
              <a:solidFill>
                <a:srgbClr val="2819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64" name="Google Shape;264;p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647435" y="3046554"/>
            <a:ext cx="5017134" cy="479763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9"/>
          <p:cNvSpPr txBox="1"/>
          <p:nvPr/>
        </p:nvSpPr>
        <p:spPr>
          <a:xfrm>
            <a:off x="4414793" y="315943"/>
            <a:ext cx="89709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9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76" b="0" i="0" u="none" strike="noStrike" cap="none">
                <a:solidFill>
                  <a:srgbClr val="28190F"/>
                </a:solidFill>
                <a:latin typeface="Arial"/>
                <a:ea typeface="Arial"/>
                <a:cs typeface="Arial"/>
                <a:sym typeface="Arial"/>
              </a:rPr>
              <a:t>SUELEN REALIZAR LAS SIGUIENTES ACTIVIDADES 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418</Words>
  <Application>Microsoft Office PowerPoint</Application>
  <PresentationFormat>Personalizado</PresentationFormat>
  <Paragraphs>26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Arimo</vt:lpstr>
      <vt:lpstr>Catamaran</vt:lpstr>
      <vt:lpstr>Calibri</vt:lpstr>
      <vt:lpstr>Sue Ellen Francisco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</cp:lastModifiedBy>
  <cp:revision>2</cp:revision>
  <dcterms:created xsi:type="dcterms:W3CDTF">2006-08-16T00:00:00Z</dcterms:created>
  <dcterms:modified xsi:type="dcterms:W3CDTF">2022-08-25T21:22:59Z</dcterms:modified>
</cp:coreProperties>
</file>