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1" r:id="rId6"/>
    <p:sldId id="263" r:id="rId7"/>
    <p:sldId id="264" r:id="rId8"/>
    <p:sldId id="267" r:id="rId9"/>
    <p:sldId id="279" r:id="rId10"/>
    <p:sldId id="280" r:id="rId1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ExtraBold" panose="00000900000000000000" pitchFamily="2" charset="0"/>
      <p:bold r:id="rId17"/>
      <p:boldItalic r:id="rId18"/>
    </p:embeddedFont>
    <p:embeddedFont>
      <p:font typeface="Montserrat Light" panose="000004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25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058955" y="1563521"/>
            <a:ext cx="7026087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UNIDAD II</a:t>
            </a:r>
            <a:br>
              <a:rPr lang="en" dirty="0"/>
            </a:br>
            <a:r>
              <a:rPr lang="en" dirty="0">
                <a:solidFill>
                  <a:schemeClr val="tx2">
                    <a:lumMod val="10000"/>
                  </a:schemeClr>
                </a:solidFill>
              </a:rPr>
              <a:t>MODELOS DE DIAGNÓSTICO ORGANIZACIONAL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Google Shape;303;p35">
            <a:extLst>
              <a:ext uri="{FF2B5EF4-FFF2-40B4-BE49-F238E27FC236}">
                <a16:creationId xmlns:a16="http://schemas.microsoft.com/office/drawing/2014/main" id="{9A830350-DC21-5158-88A1-76A9F334508C}"/>
              </a:ext>
            </a:extLst>
          </p:cNvPr>
          <p:cNvSpPr txBox="1">
            <a:spLocks/>
          </p:cNvSpPr>
          <p:nvPr/>
        </p:nvSpPr>
        <p:spPr>
          <a:xfrm>
            <a:off x="221877" y="4551048"/>
            <a:ext cx="2642347" cy="36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spcBef>
                <a:spcPts val="0"/>
              </a:spcBef>
              <a:buFont typeface="Montserrat Light"/>
              <a:buNone/>
            </a:pPr>
            <a:r>
              <a:rPr lang="en-US" sz="1100" b="1" dirty="0">
                <a:solidFill>
                  <a:srgbClr val="002060"/>
                </a:solidFill>
              </a:rPr>
              <a:t>ELABORADO POR: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sz="1100" b="1" dirty="0">
                <a:solidFill>
                  <a:srgbClr val="002060"/>
                </a:solidFill>
              </a:rPr>
              <a:t>ILSSE NAVARRO ROMERO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900828C-2DDC-90DB-652C-B9354D58111D}"/>
              </a:ext>
            </a:extLst>
          </p:cNvPr>
          <p:cNvSpPr/>
          <p:nvPr/>
        </p:nvSpPr>
        <p:spPr>
          <a:xfrm>
            <a:off x="1058956" y="427235"/>
            <a:ext cx="7026087" cy="1707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Google Shape;303;p35">
            <a:extLst>
              <a:ext uri="{FF2B5EF4-FFF2-40B4-BE49-F238E27FC236}">
                <a16:creationId xmlns:a16="http://schemas.microsoft.com/office/drawing/2014/main" id="{8026E28C-3E17-8968-F711-CFC0BEEF42CD}"/>
              </a:ext>
            </a:extLst>
          </p:cNvPr>
          <p:cNvSpPr txBox="1">
            <a:spLocks/>
          </p:cNvSpPr>
          <p:nvPr/>
        </p:nvSpPr>
        <p:spPr>
          <a:xfrm>
            <a:off x="2223247" y="689067"/>
            <a:ext cx="4504243" cy="61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US" sz="1200" b="1" dirty="0">
                <a:solidFill>
                  <a:schemeClr val="tx2">
                    <a:lumMod val="10000"/>
                  </a:schemeClr>
                </a:solidFill>
              </a:rPr>
              <a:t>INSTITUTO POLITÉCNICO NACIONAL</a:t>
            </a:r>
          </a:p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US" sz="1200" b="1" dirty="0">
                <a:solidFill>
                  <a:schemeClr val="tx2">
                    <a:lumMod val="10000"/>
                  </a:schemeClr>
                </a:solidFill>
              </a:rPr>
              <a:t>CENTRO INTERDISCIPLINARIO DE CIENCIAS DE LA SALUD </a:t>
            </a:r>
          </a:p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US" sz="1200" b="1" dirty="0">
                <a:solidFill>
                  <a:schemeClr val="tx2">
                    <a:lumMod val="10000"/>
                  </a:schemeClr>
                </a:solidFill>
              </a:rPr>
              <a:t>UNIDAD SANTO TOMÁS</a:t>
            </a:r>
          </a:p>
          <a:p>
            <a:pPr marL="0" indent="0" algn="ctr">
              <a:spcBef>
                <a:spcPts val="0"/>
              </a:spcBef>
              <a:buFont typeface="Montserrat Light"/>
              <a:buNone/>
            </a:pPr>
            <a:r>
              <a:rPr lang="en-US" sz="1200" b="1" dirty="0">
                <a:solidFill>
                  <a:schemeClr val="tx2">
                    <a:lumMod val="10000"/>
                  </a:schemeClr>
                </a:solidFill>
              </a:rPr>
              <a:t>LICENCIATURA EN PSICOLOGÍA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93289C-24EE-1B0F-2198-6D310582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56" y="704160"/>
            <a:ext cx="1543442" cy="10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ecedentes históricos y simbólicos - CICS-STO">
            <a:extLst>
              <a:ext uri="{FF2B5EF4-FFF2-40B4-BE49-F238E27FC236}">
                <a16:creationId xmlns:a16="http://schemas.microsoft.com/office/drawing/2014/main" id="{F7BAB2C6-28AE-9D7A-BF15-EB7F2261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22" y="733156"/>
            <a:ext cx="981242" cy="10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>
            <a:off x="517464" y="1959460"/>
            <a:ext cx="2797236" cy="123982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chemeClr val="tx2">
                    <a:lumMod val="10000"/>
                  </a:schemeClr>
                </a:solidFill>
              </a:rPr>
              <a:t>REFERENCIAS:</a:t>
            </a:r>
            <a:br>
              <a:rPr lang="es-MX" sz="2800" dirty="0">
                <a:solidFill>
                  <a:schemeClr val="tx2">
                    <a:lumMod val="10000"/>
                  </a:schemeClr>
                </a:solidFill>
              </a:rPr>
            </a:br>
            <a:endParaRPr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0" name="Google Shape;310;p36"/>
          <p:cNvSpPr txBox="1">
            <a:spLocks noGrp="1"/>
          </p:cNvSpPr>
          <p:nvPr>
            <p:ph type="body" idx="1"/>
          </p:nvPr>
        </p:nvSpPr>
        <p:spPr>
          <a:xfrm>
            <a:off x="3637984" y="1520260"/>
            <a:ext cx="4842600" cy="2334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indent="-381000"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en" sz="1400" dirty="0">
                <a:solidFill>
                  <a:srgbClr val="000000"/>
                </a:solidFill>
              </a:rPr>
              <a:t>Audirac, C. (1994), reimp. 2012, ABC del desarrollo organizacional. México: Trillas, 198 pág.</a:t>
            </a:r>
          </a:p>
          <a:p>
            <a:pPr lvl="0" indent="-381000"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en" sz="1400" dirty="0">
                <a:solidFill>
                  <a:srgbClr val="000000"/>
                </a:solidFill>
              </a:rPr>
              <a:t>Ferrer, L. (2007). Desarrollo Organizacional: 3ra. </a:t>
            </a:r>
            <a:r>
              <a:rPr lang="es-MX" sz="1400" dirty="0">
                <a:solidFill>
                  <a:srgbClr val="000000"/>
                </a:solidFill>
              </a:rPr>
              <a:t>E</a:t>
            </a:r>
            <a:r>
              <a:rPr lang="en" sz="1400" dirty="0">
                <a:solidFill>
                  <a:srgbClr val="000000"/>
                </a:solidFill>
              </a:rPr>
              <a:t>d.  México: Trillas, 275 págs.</a:t>
            </a:r>
          </a:p>
          <a:p>
            <a:pPr lvl="0" indent="-381000">
              <a:spcBef>
                <a:spcPts val="1000"/>
              </a:spcBef>
              <a:buSzPts val="2400"/>
              <a:buFont typeface="Wingdings" panose="05000000000000000000" pitchFamily="2" charset="2"/>
              <a:buChar char="Ø"/>
            </a:pPr>
            <a:r>
              <a:rPr lang="en" sz="1400" dirty="0">
                <a:solidFill>
                  <a:srgbClr val="000000"/>
                </a:solidFill>
              </a:rPr>
              <a:t>Kinicki, A. y Kreitner, R. (2003). Comportamiento organizacional. México: Mc Graw Hill, 473 págs.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</a:pPr>
            <a:endParaRPr lang="en" sz="1400" dirty="0">
              <a:solidFill>
                <a:srgbClr val="000000"/>
              </a:solidFill>
            </a:endParaRPr>
          </a:p>
        </p:txBody>
      </p:sp>
      <p:sp>
        <p:nvSpPr>
          <p:cNvPr id="311" name="Google Shape;31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87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84699" y="907950"/>
            <a:ext cx="2313141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2.1 LA ELECCIÓN DEL MODELO DE DIAGNÓSTICO ORGANIZACIONAL</a:t>
            </a:r>
            <a:endParaRPr sz="1800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8" name="Picture 4" descr="Derechos De Los Trabajadores Del Hogar - Illustration, HD Png Download -  kindpng">
            <a:extLst>
              <a:ext uri="{FF2B5EF4-FFF2-40B4-BE49-F238E27FC236}">
                <a16:creationId xmlns:a16="http://schemas.microsoft.com/office/drawing/2014/main" id="{B5F56FC0-1462-E494-2692-F296F9ED5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7" b="89889" l="10000" r="90000">
                        <a14:foregroundMark x1="70814" y1="10803" x2="61977" y2="8587"/>
                        <a14:foregroundMark x1="61977" y1="8587" x2="62674" y2="9972"/>
                        <a14:backgroundMark x1="20930" y1="27701" x2="20930" y2="27701"/>
                        <a14:backgroundMark x1="37674" y1="35457" x2="37674" y2="35457"/>
                        <a14:backgroundMark x1="37674" y1="37119" x2="37674" y2="37119"/>
                        <a14:backgroundMark x1="35930" y1="38920" x2="35930" y2="38920"/>
                        <a14:backgroundMark x1="31744" y1="39889" x2="31744" y2="3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228" r="18254" b="-1699"/>
          <a:stretch/>
        </p:blipFill>
        <p:spPr bwMode="auto">
          <a:xfrm>
            <a:off x="5250681" y="342901"/>
            <a:ext cx="3778603" cy="49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agnóstico estratégico organizacional | Gerencie.com">
            <a:extLst>
              <a:ext uri="{FF2B5EF4-FFF2-40B4-BE49-F238E27FC236}">
                <a16:creationId xmlns:a16="http://schemas.microsoft.com/office/drawing/2014/main" id="{DD80C253-DE33-D112-E1A6-820B54C95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4060" r="70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2" t="9571" r="30640" b="10505"/>
          <a:stretch/>
        </p:blipFill>
        <p:spPr bwMode="auto">
          <a:xfrm>
            <a:off x="4464425" y="282975"/>
            <a:ext cx="1701052" cy="18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150039" y="1713565"/>
            <a:ext cx="4843922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s-MX" sz="2000" b="1" dirty="0">
                <a:solidFill>
                  <a:schemeClr val="tx2">
                    <a:lumMod val="10000"/>
                  </a:schemeClr>
                </a:solidFill>
              </a:rPr>
              <a:t>El diagnóstico organizacional es el proceso que, con el uso de diferentes modelos de diagnóstico, se analizan y evalúan las organizaciones para conocer su estado actual y áreas de oportunidad, dependiendo el enfoque del mismo. (Ferrer, 2007).</a:t>
            </a:r>
            <a:endParaRPr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1847196" y="1852292"/>
            <a:ext cx="6039504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MODELOS DE DIAGNÓSTICO ORGANIZACIONAL</a:t>
            </a:r>
            <a:endParaRPr dirty="0"/>
          </a:p>
        </p:txBody>
      </p:sp>
      <p:pic>
        <p:nvPicPr>
          <p:cNvPr id="2050" name="Picture 2" descr="Administración y Dirección de Empresas | Anáhuac Mayab">
            <a:extLst>
              <a:ext uri="{FF2B5EF4-FFF2-40B4-BE49-F238E27FC236}">
                <a16:creationId xmlns:a16="http://schemas.microsoft.com/office/drawing/2014/main" id="{B4836354-E4F8-FCD8-326B-40CFD573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85" y="2571750"/>
            <a:ext cx="3171197" cy="27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17464" y="1374962"/>
            <a:ext cx="2245905" cy="19928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>
                    <a:lumMod val="10000"/>
                  </a:schemeClr>
                </a:solidFill>
              </a:rPr>
              <a:t>2.1.1</a:t>
            </a:r>
            <a:br>
              <a:rPr lang="en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" sz="1800" dirty="0">
                <a:solidFill>
                  <a:schemeClr val="tx2">
                    <a:lumMod val="10000"/>
                  </a:schemeClr>
                </a:solidFill>
              </a:rPr>
              <a:t>MODELO DE DIAGNÓSTICO TRIDIMENSIONAL </a:t>
            </a:r>
            <a:endParaRPr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433577" y="605118"/>
            <a:ext cx="5198823" cy="15396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" sz="1400" dirty="0"/>
              <a:t>El </a:t>
            </a:r>
            <a:r>
              <a:rPr lang="en" sz="1400" b="1" dirty="0"/>
              <a:t>autor</a:t>
            </a:r>
            <a:r>
              <a:rPr lang="en" sz="1400" dirty="0"/>
              <a:t> de este modelo es </a:t>
            </a:r>
            <a:r>
              <a:rPr lang="en" sz="1400" b="1" dirty="0"/>
              <a:t>Patrick Williams.</a:t>
            </a:r>
            <a:endParaRPr lang="en" sz="1400" dirty="0"/>
          </a:p>
          <a:p>
            <a:pPr algn="just">
              <a:spcBef>
                <a:spcPts val="0"/>
              </a:spcBef>
            </a:pPr>
            <a:r>
              <a:rPr lang="es-MX" sz="1400" dirty="0"/>
              <a:t>Señala Audirac (2012), este modelo se guía en que la organización es un </a:t>
            </a:r>
            <a:r>
              <a:rPr lang="es-MX" sz="1400" b="1" dirty="0"/>
              <a:t>sistema</a:t>
            </a:r>
            <a:r>
              <a:rPr lang="es-MX" sz="1400" dirty="0"/>
              <a:t> compuesto de varios subsistemas y estos </a:t>
            </a:r>
            <a:r>
              <a:rPr lang="es-MX" sz="1400" b="1" dirty="0"/>
              <a:t>interactúan entre sí y con el ambiente. </a:t>
            </a: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s-MX" sz="1400" dirty="0"/>
              <a:t>Tiene como </a:t>
            </a:r>
            <a:r>
              <a:rPr lang="es-MX" sz="1400" b="1" dirty="0"/>
              <a:t>subsistemas</a:t>
            </a:r>
            <a:r>
              <a:rPr lang="es-MX" sz="1400" dirty="0"/>
              <a:t> el </a:t>
            </a:r>
            <a:r>
              <a:rPr lang="es-MX" sz="1400" b="1" dirty="0"/>
              <a:t>tecnológico</a:t>
            </a:r>
            <a:r>
              <a:rPr lang="es-MX" sz="1400" dirty="0"/>
              <a:t>, el </a:t>
            </a:r>
            <a:r>
              <a:rPr lang="es-MX" sz="1400" b="1" dirty="0"/>
              <a:t>humano</a:t>
            </a:r>
            <a:r>
              <a:rPr lang="es-MX" sz="1400" dirty="0"/>
              <a:t>, el </a:t>
            </a:r>
            <a:r>
              <a:rPr lang="es-MX" sz="1400" b="1" dirty="0"/>
              <a:t>administrativo</a:t>
            </a:r>
            <a:r>
              <a:rPr lang="es-MX" sz="1400" dirty="0"/>
              <a:t> y el </a:t>
            </a:r>
            <a:r>
              <a:rPr lang="es-MX" sz="1400" b="1" dirty="0"/>
              <a:t>entorno.</a:t>
            </a: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s-MX" sz="1400" dirty="0"/>
              <a:t>Busca dar una </a:t>
            </a:r>
            <a:r>
              <a:rPr lang="es-MX" sz="1400" b="1" dirty="0"/>
              <a:t>visión total </a:t>
            </a:r>
            <a:r>
              <a:rPr lang="es-MX" sz="1400" dirty="0"/>
              <a:t>de la organización.</a:t>
            </a:r>
            <a:endParaRPr sz="1400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074" name="Picture 2" descr="DIAGNOSTICO ORGANIZACIONAL SARAI: MODELO TRIDIMENSIONAL.">
            <a:extLst>
              <a:ext uri="{FF2B5EF4-FFF2-40B4-BE49-F238E27FC236}">
                <a16:creationId xmlns:a16="http://schemas.microsoft.com/office/drawing/2014/main" id="{4BCC54E2-DBCE-F379-5395-37BA03362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2231" r="1437" b="1977"/>
          <a:stretch/>
        </p:blipFill>
        <p:spPr bwMode="auto">
          <a:xfrm>
            <a:off x="5076264" y="2398288"/>
            <a:ext cx="2837530" cy="2254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702362" y="1843453"/>
            <a:ext cx="2071095" cy="15932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tx2">
                    <a:lumMod val="10000"/>
                  </a:schemeClr>
                </a:solidFill>
              </a:rPr>
              <a:t>2.1.2.</a:t>
            </a:r>
            <a:br>
              <a:rPr lang="es-MX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-MX" sz="1800" dirty="0">
                <a:solidFill>
                  <a:schemeClr val="tx2">
                    <a:lumMod val="10000"/>
                  </a:schemeClr>
                </a:solidFill>
              </a:rPr>
              <a:t>MODELO DE DIAGNÓSTICO </a:t>
            </a:r>
            <a:br>
              <a:rPr lang="es-MX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-MX" sz="1800" dirty="0">
                <a:solidFill>
                  <a:schemeClr val="tx2">
                    <a:lumMod val="10000"/>
                  </a:schemeClr>
                </a:solidFill>
              </a:rPr>
              <a:t>TIPO SENSING</a:t>
            </a:r>
            <a:endParaRPr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B7BC28-BFD8-3A42-43C4-536AF31C9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4324" y="283738"/>
            <a:ext cx="4681727" cy="2762021"/>
          </a:xfrm>
        </p:spPr>
        <p:txBody>
          <a:bodyPr/>
          <a:lstStyle/>
          <a:p>
            <a:pPr algn="just"/>
            <a:r>
              <a:rPr lang="es-MX" sz="1400" dirty="0"/>
              <a:t>El</a:t>
            </a:r>
            <a:r>
              <a:rPr lang="es-MX" sz="1400" b="1" dirty="0"/>
              <a:t> autor </a:t>
            </a:r>
            <a:r>
              <a:rPr lang="es-MX" sz="1400" dirty="0"/>
              <a:t>de este modelo es </a:t>
            </a:r>
            <a:r>
              <a:rPr lang="es-MX" sz="1400" b="1" dirty="0"/>
              <a:t>Leonard </a:t>
            </a:r>
            <a:r>
              <a:rPr lang="es-MX" sz="1400" b="1" dirty="0" err="1"/>
              <a:t>Schiesinger</a:t>
            </a:r>
            <a:endParaRPr lang="es-MX" sz="1400" b="1" dirty="0"/>
          </a:p>
          <a:p>
            <a:pPr algn="just"/>
            <a:r>
              <a:rPr lang="es-MX" sz="1400" dirty="0"/>
              <a:t>Este visualiza a la organización en </a:t>
            </a:r>
            <a:r>
              <a:rPr lang="es-MX" sz="1400" b="1" dirty="0"/>
              <a:t>5 subsistemas </a:t>
            </a:r>
            <a:r>
              <a:rPr lang="es-MX" sz="1400" dirty="0"/>
              <a:t>y trabaja desde el principio de </a:t>
            </a:r>
            <a:r>
              <a:rPr lang="es-MX" sz="1400" b="1" dirty="0"/>
              <a:t>cuando se afecta un subsistema, éste afecta a todos los demás</a:t>
            </a:r>
            <a:r>
              <a:rPr lang="es-MX" sz="1400" dirty="0"/>
              <a:t>. (Audirac, 2012)</a:t>
            </a:r>
          </a:p>
          <a:p>
            <a:pPr algn="just"/>
            <a:r>
              <a:rPr lang="es-MX" sz="1400" dirty="0"/>
              <a:t>Los subsistemas son: el </a:t>
            </a:r>
            <a:r>
              <a:rPr lang="es-MX" sz="1400" b="1" dirty="0"/>
              <a:t>medio</a:t>
            </a:r>
            <a:r>
              <a:rPr lang="es-MX" sz="1400" dirty="0"/>
              <a:t>, los </a:t>
            </a:r>
            <a:r>
              <a:rPr lang="es-MX" sz="1400" b="1" dirty="0"/>
              <a:t>resultados de calidad de vida</a:t>
            </a:r>
            <a:r>
              <a:rPr lang="es-MX" sz="1400" dirty="0"/>
              <a:t>, los </a:t>
            </a:r>
            <a:r>
              <a:rPr lang="es-MX" sz="1400" b="1" dirty="0"/>
              <a:t>mecanismos de renovación</a:t>
            </a:r>
            <a:r>
              <a:rPr lang="es-MX" sz="1400" dirty="0"/>
              <a:t>, el </a:t>
            </a:r>
            <a:r>
              <a:rPr lang="es-MX" sz="1400" b="1" dirty="0"/>
              <a:t>diseño</a:t>
            </a:r>
            <a:r>
              <a:rPr lang="es-MX" sz="1400" dirty="0"/>
              <a:t> y la </a:t>
            </a:r>
            <a:r>
              <a:rPr lang="es-MX" sz="1400" b="1" dirty="0"/>
              <a:t>cultura</a:t>
            </a:r>
            <a:r>
              <a:rPr lang="es-MX" sz="1400" dirty="0"/>
              <a:t>.</a:t>
            </a:r>
          </a:p>
          <a:p>
            <a:pPr algn="just"/>
            <a:r>
              <a:rPr lang="es-MX" sz="1400" dirty="0"/>
              <a:t>El </a:t>
            </a:r>
            <a:r>
              <a:rPr lang="es-MX" sz="1400" b="1" dirty="0"/>
              <a:t>subsistema central </a:t>
            </a:r>
            <a:r>
              <a:rPr lang="es-MX" sz="1400" dirty="0"/>
              <a:t>será la </a:t>
            </a:r>
            <a:r>
              <a:rPr lang="es-MX" sz="1400" b="1" dirty="0"/>
              <a:t>cultura</a:t>
            </a:r>
            <a:r>
              <a:rPr lang="es-MX" sz="1400" dirty="0"/>
              <a:t> de la organización </a:t>
            </a:r>
          </a:p>
        </p:txBody>
      </p:sp>
      <p:pic>
        <p:nvPicPr>
          <p:cNvPr id="4098" name="Picture 2" descr="Modelo tipo sensing by nydiacd95 on emaze">
            <a:extLst>
              <a:ext uri="{FF2B5EF4-FFF2-40B4-BE49-F238E27FC236}">
                <a16:creationId xmlns:a16="http://schemas.microsoft.com/office/drawing/2014/main" id="{5B086E24-158A-BA24-2A72-A9EADB21D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1355" r="2587" b="2962"/>
          <a:stretch/>
        </p:blipFill>
        <p:spPr bwMode="auto">
          <a:xfrm>
            <a:off x="5456449" y="3046047"/>
            <a:ext cx="3119719" cy="1835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524256" y="1565910"/>
            <a:ext cx="2426208" cy="20116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>
                    <a:lumMod val="10000"/>
                  </a:schemeClr>
                </a:solidFill>
              </a:rPr>
              <a:t>2.1.3.</a:t>
            </a:r>
            <a:br>
              <a:rPr lang="en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" sz="1800" dirty="0">
                <a:solidFill>
                  <a:schemeClr val="tx2">
                    <a:lumMod val="10000"/>
                  </a:schemeClr>
                </a:solidFill>
              </a:rPr>
              <a:t>MODELO HIGH PERFORMANCE ORGANIZATION (H.P.O.)</a:t>
            </a:r>
            <a:endParaRPr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6E40B-CCF5-5B82-18B5-512441F14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7124" y="448101"/>
            <a:ext cx="5184959" cy="2295099"/>
          </a:xfrm>
        </p:spPr>
        <p:txBody>
          <a:bodyPr/>
          <a:lstStyle/>
          <a:p>
            <a:r>
              <a:rPr lang="es-MX" dirty="0"/>
              <a:t>El </a:t>
            </a:r>
            <a:r>
              <a:rPr lang="es-MX" b="1" dirty="0"/>
              <a:t>autor</a:t>
            </a:r>
            <a:r>
              <a:rPr lang="es-MX" dirty="0"/>
              <a:t> de este modelo es </a:t>
            </a:r>
            <a:r>
              <a:rPr lang="es-MX" b="1" dirty="0"/>
              <a:t>Kurt Lewin</a:t>
            </a:r>
            <a:r>
              <a:rPr lang="es-MX" dirty="0"/>
              <a:t>.</a:t>
            </a:r>
          </a:p>
          <a:p>
            <a:r>
              <a:rPr lang="es-MX" dirty="0"/>
              <a:t>Busca analizar lo adecuado o inadecuado de  las estrategias de la organización y cómo han sido determinadas.</a:t>
            </a:r>
          </a:p>
          <a:p>
            <a:r>
              <a:rPr lang="es-MX" dirty="0"/>
              <a:t>Se divide en </a:t>
            </a:r>
            <a:r>
              <a:rPr lang="es-MX" b="1" dirty="0"/>
              <a:t>3 subsistemas</a:t>
            </a:r>
            <a:r>
              <a:rPr lang="es-MX" dirty="0"/>
              <a:t>: el </a:t>
            </a:r>
            <a:r>
              <a:rPr lang="es-MX" b="1" dirty="0"/>
              <a:t>análisis del liderazgo</a:t>
            </a:r>
            <a:r>
              <a:rPr lang="es-MX" dirty="0"/>
              <a:t>, el </a:t>
            </a:r>
            <a:r>
              <a:rPr lang="es-MX" b="1" dirty="0"/>
              <a:t>análisis de las estrategias de la organización </a:t>
            </a:r>
            <a:r>
              <a:rPr lang="es-MX" dirty="0"/>
              <a:t>y el </a:t>
            </a:r>
            <a:r>
              <a:rPr lang="es-MX" b="1" dirty="0"/>
              <a:t>análisis de la eficacia</a:t>
            </a:r>
            <a:r>
              <a:rPr lang="es-MX" dirty="0"/>
              <a:t>. (Audirac, 2012)</a:t>
            </a:r>
          </a:p>
        </p:txBody>
      </p:sp>
      <p:pic>
        <p:nvPicPr>
          <p:cNvPr id="5122" name="Picture 2" descr="Metodología de intervención - ppt descargar">
            <a:extLst>
              <a:ext uri="{FF2B5EF4-FFF2-40B4-BE49-F238E27FC236}">
                <a16:creationId xmlns:a16="http://schemas.microsoft.com/office/drawing/2014/main" id="{76148135-0952-93CE-762C-BF286552F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19869" r="3726" b="16209"/>
          <a:stretch/>
        </p:blipFill>
        <p:spPr bwMode="auto">
          <a:xfrm>
            <a:off x="5052011" y="2807795"/>
            <a:ext cx="3428573" cy="1877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534743" y="1881146"/>
            <a:ext cx="2446306" cy="148348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tx2">
                    <a:lumMod val="10000"/>
                  </a:schemeClr>
                </a:solidFill>
              </a:rPr>
              <a:t>2.1.4.</a:t>
            </a:r>
            <a:br>
              <a:rPr lang="es-MX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s-MX" sz="1800" dirty="0">
                <a:solidFill>
                  <a:schemeClr val="tx2">
                    <a:lumMod val="10000"/>
                  </a:schemeClr>
                </a:solidFill>
              </a:rPr>
              <a:t>ANÁLISIS DEL CAMPO DE FUERZA</a:t>
            </a:r>
            <a:br>
              <a:rPr lang="es-MX" dirty="0"/>
            </a:b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74ECBBC-7A2F-CC50-3A45-54591DE630FD}"/>
              </a:ext>
            </a:extLst>
          </p:cNvPr>
          <p:cNvSpPr txBox="1">
            <a:spLocks/>
          </p:cNvSpPr>
          <p:nvPr/>
        </p:nvSpPr>
        <p:spPr>
          <a:xfrm>
            <a:off x="3032093" y="381000"/>
            <a:ext cx="5184959" cy="27009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 algn="just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1400"/>
              <a:buFont typeface="Montserrat Light"/>
              <a:buChar char="◦"/>
            </a:pP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En este análisis se presentan </a:t>
            </a:r>
            <a:r>
              <a:rPr lang="es-MX" b="1" dirty="0">
                <a:solidFill>
                  <a:schemeClr val="dk1"/>
                </a:solidFill>
                <a:latin typeface="Montserrat Light"/>
                <a:sym typeface="Montserrat Light"/>
              </a:rPr>
              <a:t>3 fases</a:t>
            </a: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: el </a:t>
            </a:r>
            <a:r>
              <a:rPr lang="es-MX" b="1" dirty="0">
                <a:solidFill>
                  <a:schemeClr val="dk1"/>
                </a:solidFill>
                <a:latin typeface="Montserrat Light"/>
                <a:sym typeface="Montserrat Light"/>
              </a:rPr>
              <a:t>descongelamiento</a:t>
            </a: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, el </a:t>
            </a:r>
            <a:r>
              <a:rPr lang="es-MX" b="1" dirty="0">
                <a:solidFill>
                  <a:schemeClr val="dk1"/>
                </a:solidFill>
                <a:latin typeface="Montserrat Light"/>
                <a:sym typeface="Montserrat Light"/>
              </a:rPr>
              <a:t>movimiento</a:t>
            </a: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 y el </a:t>
            </a:r>
            <a:r>
              <a:rPr lang="es-MX" b="1" dirty="0" err="1">
                <a:solidFill>
                  <a:schemeClr val="dk1"/>
                </a:solidFill>
                <a:latin typeface="Montserrat Light"/>
                <a:sym typeface="Montserrat Light"/>
              </a:rPr>
              <a:t>recongelamiento</a:t>
            </a: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.</a:t>
            </a:r>
            <a:r>
              <a:rPr lang="de-DE" dirty="0">
                <a:solidFill>
                  <a:schemeClr val="dk1"/>
                </a:solidFill>
                <a:latin typeface="Montserrat Light"/>
                <a:sym typeface="Montserrat Light"/>
              </a:rPr>
              <a:t> (Kinicki, A. y Kreitner, R. 2003). </a:t>
            </a:r>
            <a:endParaRPr lang="es-MX" dirty="0">
              <a:solidFill>
                <a:schemeClr val="dk1"/>
              </a:solidFill>
              <a:latin typeface="Montserrat Light"/>
              <a:sym typeface="Montserrat Light"/>
            </a:endParaRPr>
          </a:p>
          <a:p>
            <a:pPr marL="457200" indent="-317500" algn="just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1400"/>
              <a:buFont typeface="Montserrat Light"/>
              <a:buChar char="◦"/>
            </a:pP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 Se basa en determinar el o los problemas, identificar y describir la situación actual, a dónde se quiere llegar y los cambios deseados en términos concretos.</a:t>
            </a:r>
          </a:p>
          <a:p>
            <a:pPr marL="457200" indent="-317500" algn="just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1400"/>
              <a:buFont typeface="Montserrat Light"/>
              <a:buChar char="◦"/>
            </a:pP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En este se identifican las </a:t>
            </a:r>
            <a:r>
              <a:rPr lang="es-MX" b="1" dirty="0">
                <a:solidFill>
                  <a:schemeClr val="dk1"/>
                </a:solidFill>
                <a:latin typeface="Montserrat Light"/>
                <a:sym typeface="Montserrat Light"/>
              </a:rPr>
              <a:t>fuerzas impulsoras </a:t>
            </a: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(motivan el cambio) y las </a:t>
            </a:r>
            <a:r>
              <a:rPr lang="es-MX" b="1" dirty="0">
                <a:solidFill>
                  <a:schemeClr val="dk1"/>
                </a:solidFill>
                <a:latin typeface="Montserrat Light"/>
                <a:sym typeface="Montserrat Light"/>
              </a:rPr>
              <a:t>fuerzas restrictivas </a:t>
            </a:r>
            <a:r>
              <a:rPr lang="es-MX" dirty="0">
                <a:solidFill>
                  <a:schemeClr val="dk1"/>
                </a:solidFill>
                <a:latin typeface="Montserrat Light"/>
                <a:sym typeface="Montserrat Light"/>
              </a:rPr>
              <a:t>(resistentes al cambio)</a:t>
            </a:r>
          </a:p>
        </p:txBody>
      </p:sp>
      <p:pic>
        <p:nvPicPr>
          <p:cNvPr id="25" name="Imagen 24" descr="Interfaz de usuario gráfica, Diagrama, Aplicación&#10;&#10;Descripción generada automáticamente">
            <a:extLst>
              <a:ext uri="{FF2B5EF4-FFF2-40B4-BE49-F238E27FC236}">
                <a16:creationId xmlns:a16="http://schemas.microsoft.com/office/drawing/2014/main" id="{97365A5A-C97D-87DB-9485-6E66EBDDE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91" t="17804" r="55534" b="12793"/>
          <a:stretch/>
        </p:blipFill>
        <p:spPr bwMode="auto">
          <a:xfrm>
            <a:off x="6270784" y="2840691"/>
            <a:ext cx="220980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>
            <a:off x="517464" y="1959460"/>
            <a:ext cx="2797236" cy="123982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>
                    <a:lumMod val="10000"/>
                  </a:schemeClr>
                </a:solidFill>
              </a:rPr>
              <a:t>2.1.5.</a:t>
            </a:r>
            <a:br>
              <a:rPr lang="en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n" sz="1800" dirty="0">
                <a:solidFill>
                  <a:schemeClr val="tx2">
                    <a:lumMod val="10000"/>
                  </a:schemeClr>
                </a:solidFill>
              </a:rPr>
              <a:t>MODELO SISTÉMICO (ENFOQUE DE SISTEMAS)</a:t>
            </a:r>
            <a:endParaRPr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0" name="Google Shape;310;p36"/>
          <p:cNvSpPr txBox="1">
            <a:spLocks noGrp="1"/>
          </p:cNvSpPr>
          <p:nvPr>
            <p:ph type="body" idx="1"/>
          </p:nvPr>
        </p:nvSpPr>
        <p:spPr>
          <a:xfrm>
            <a:off x="3637984" y="301060"/>
            <a:ext cx="4842600" cy="23345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</a:pPr>
            <a:r>
              <a:rPr lang="en" sz="1400" dirty="0">
                <a:solidFill>
                  <a:srgbClr val="000000"/>
                </a:solidFill>
              </a:rPr>
              <a:t>En este modelo, los </a:t>
            </a:r>
            <a:r>
              <a:rPr lang="en" sz="1400" b="1" dirty="0">
                <a:solidFill>
                  <a:srgbClr val="000000"/>
                </a:solidFill>
              </a:rPr>
              <a:t>subsistemas que se analizan dependen de la estructura de la organización</a:t>
            </a:r>
            <a:r>
              <a:rPr lang="en" sz="1400" dirty="0">
                <a:solidFill>
                  <a:srgbClr val="000000"/>
                </a:solidFill>
              </a:rPr>
              <a:t>, de sus necesidades.(Audirac, 2012)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</a:pPr>
            <a:r>
              <a:rPr lang="en" sz="1400" b="1" dirty="0">
                <a:solidFill>
                  <a:srgbClr val="000000"/>
                </a:solidFill>
              </a:rPr>
              <a:t>Se visualiza a la organización como un todo</a:t>
            </a:r>
            <a:r>
              <a:rPr lang="en" sz="1400" dirty="0">
                <a:solidFill>
                  <a:srgbClr val="000000"/>
                </a:solidFill>
              </a:rPr>
              <a:t>, una vez con esta visión, se le puede subdividirle e interrelacionarla de acuerdo a las variables que influyan en el sistema (organización).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◦"/>
            </a:pPr>
            <a:r>
              <a:rPr lang="en" sz="1400" dirty="0">
                <a:solidFill>
                  <a:srgbClr val="000000"/>
                </a:solidFill>
              </a:rPr>
              <a:t>Es </a:t>
            </a:r>
            <a:r>
              <a:rPr lang="en" sz="1400" b="1" dirty="0">
                <a:solidFill>
                  <a:srgbClr val="000000"/>
                </a:solidFill>
              </a:rPr>
              <a:t>crear </a:t>
            </a:r>
            <a:r>
              <a:rPr lang="en" sz="1400" dirty="0">
                <a:solidFill>
                  <a:srgbClr val="000000"/>
                </a:solidFill>
              </a:rPr>
              <a:t>el modelo mas adecuado.</a:t>
            </a:r>
          </a:p>
          <a:p>
            <a:pPr marL="76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311" name="Google Shape;311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64FAA24E-3BCF-36A4-CFA6-F413E0150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 l="23421" t="15087" r="25323" b="14303"/>
          <a:stretch/>
        </p:blipFill>
        <p:spPr bwMode="auto">
          <a:xfrm>
            <a:off x="5554195" y="2571750"/>
            <a:ext cx="2876550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554</Words>
  <Application>Microsoft Office PowerPoint</Application>
  <PresentationFormat>Presentación en pantalla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Montserrat Light</vt:lpstr>
      <vt:lpstr>Wingdings</vt:lpstr>
      <vt:lpstr>Arial</vt:lpstr>
      <vt:lpstr>Montserrat ExtraBold</vt:lpstr>
      <vt:lpstr>Montserrat</vt:lpstr>
      <vt:lpstr>Juliet template</vt:lpstr>
      <vt:lpstr>UNIDAD II MODELOS DE DIAGNÓSTICO ORGANIZACIONAL</vt:lpstr>
      <vt:lpstr>2.1 LA ELECCIÓN DEL MODELO DE DIAGNÓSTICO ORGANIZACIONAL</vt:lpstr>
      <vt:lpstr>Presentación de PowerPoint</vt:lpstr>
      <vt:lpstr> MODELOS DE DIAGNÓSTICO ORGANIZACIONAL</vt:lpstr>
      <vt:lpstr>2.1.1 MODELO DE DIAGNÓSTICO TRIDIMENSIONAL </vt:lpstr>
      <vt:lpstr>2.1.2. MODELO DE DIAGNÓSTICO  TIPO SENSING</vt:lpstr>
      <vt:lpstr>2.1.3. MODELO HIGH PERFORMANCE ORGANIZATION (H.P.O.)</vt:lpstr>
      <vt:lpstr>2.1.4. ANÁLISIS DEL CAMPO DE FUERZA </vt:lpstr>
      <vt:lpstr>2.1.5. MODELO SISTÉMICO (ENFOQUE DE SISTEMAS)</vt:lpstr>
      <vt:lpstr>REFERENCIAS: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 MODELOS DE DIAGNÓSTICO ORGANIZACIONAL</dc:title>
  <cp:lastModifiedBy>Ilsse Navarro Romero</cp:lastModifiedBy>
  <cp:revision>11</cp:revision>
  <dcterms:modified xsi:type="dcterms:W3CDTF">2022-08-22T23:33:02Z</dcterms:modified>
</cp:coreProperties>
</file>