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14"/>
  </p:normalViewPr>
  <p:slideViewPr>
    <p:cSldViewPr snapToGrid="0" snapToObjects="1">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35C867B4-F2EC-7B4F-B79E-7ABD657C68B8}" type="datetimeFigureOut">
              <a:rPr lang="es-MX" smtClean="0"/>
              <a:t>06/11/2022</a:t>
            </a:fld>
            <a:endParaRPr lang="es-MX"/>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s-MX"/>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4A26CC0-E3DD-B146-A51B-3D886A2F5DA2}" type="slidenum">
              <a:rPr lang="es-MX" smtClean="0"/>
              <a:t>‹Nº›</a:t>
            </a:fld>
            <a:endParaRPr lang="es-MX"/>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5385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5C867B4-F2EC-7B4F-B79E-7ABD657C68B8}"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1420315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5C867B4-F2EC-7B4F-B79E-7ABD657C68B8}"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3682520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5C867B4-F2EC-7B4F-B79E-7ABD657C68B8}"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116035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35C867B4-F2EC-7B4F-B79E-7ABD657C68B8}" type="datetimeFigureOut">
              <a:rPr lang="es-MX" smtClean="0"/>
              <a:t>06/11/2022</a:t>
            </a:fld>
            <a:endParaRPr lang="es-MX"/>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s-MX"/>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4A26CC0-E3DD-B146-A51B-3D886A2F5DA2}" type="slidenum">
              <a:rPr lang="es-MX" smtClean="0"/>
              <a:t>‹Nº›</a:t>
            </a:fld>
            <a:endParaRPr lang="es-MX"/>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7546327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5C867B4-F2EC-7B4F-B79E-7ABD657C68B8}"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32626977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5C867B4-F2EC-7B4F-B79E-7ABD657C68B8}"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4107386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5C867B4-F2EC-7B4F-B79E-7ABD657C68B8}"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4255799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867B4-F2EC-7B4F-B79E-7ABD657C68B8}"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3528151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051" y="6375679"/>
            <a:ext cx="1233355" cy="348462"/>
          </a:xfrm>
        </p:spPr>
        <p:txBody>
          <a:bodyPr/>
          <a:lstStyle/>
          <a:p>
            <a:fld id="{35C867B4-F2EC-7B4F-B79E-7ABD657C68B8}" type="datetimeFigureOut">
              <a:rPr lang="es-MX" smtClean="0"/>
              <a:t>06/11/2022</a:t>
            </a:fld>
            <a:endParaRPr lang="es-MX"/>
          </a:p>
        </p:txBody>
      </p:sp>
      <p:sp>
        <p:nvSpPr>
          <p:cNvPr id="6" name="Footer Placeholder 5"/>
          <p:cNvSpPr>
            <a:spLocks noGrp="1"/>
          </p:cNvSpPr>
          <p:nvPr>
            <p:ph type="ftr" sz="quarter" idx="11"/>
          </p:nvPr>
        </p:nvSpPr>
        <p:spPr>
          <a:xfrm>
            <a:off x="2103620" y="6375679"/>
            <a:ext cx="3482179" cy="345796"/>
          </a:xfrm>
        </p:spPr>
        <p:txBody>
          <a:bodyPr/>
          <a:lstStyle/>
          <a:p>
            <a:endParaRPr lang="es-MX"/>
          </a:p>
        </p:txBody>
      </p:sp>
      <p:sp>
        <p:nvSpPr>
          <p:cNvPr id="7" name="Slide Number Placeholder 6"/>
          <p:cNvSpPr>
            <a:spLocks noGrp="1"/>
          </p:cNvSpPr>
          <p:nvPr>
            <p:ph type="sldNum" sz="quarter" idx="12"/>
          </p:nvPr>
        </p:nvSpPr>
        <p:spPr>
          <a:xfrm>
            <a:off x="5691014" y="6375679"/>
            <a:ext cx="1232456" cy="345796"/>
          </a:xfrm>
        </p:spPr>
        <p:txBody>
          <a:bodyPr/>
          <a:lstStyle/>
          <a:p>
            <a:fld id="{74A26CC0-E3DD-B146-A51B-3D886A2F5DA2}" type="slidenum">
              <a:rPr lang="es-MX" smtClean="0"/>
              <a:t>‹Nº›</a:t>
            </a:fld>
            <a:endParaRPr lang="es-MX"/>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785106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950" y="6375679"/>
            <a:ext cx="1232456" cy="348462"/>
          </a:xfrm>
        </p:spPr>
        <p:txBody>
          <a:bodyPr/>
          <a:lstStyle/>
          <a:p>
            <a:fld id="{35C867B4-F2EC-7B4F-B79E-7ABD657C68B8}" type="datetimeFigureOut">
              <a:rPr lang="es-MX" smtClean="0"/>
              <a:t>06/11/2022</a:t>
            </a:fld>
            <a:endParaRPr lang="es-MX"/>
          </a:p>
        </p:txBody>
      </p:sp>
      <p:sp>
        <p:nvSpPr>
          <p:cNvPr id="6" name="Footer Placeholder 5"/>
          <p:cNvSpPr>
            <a:spLocks noGrp="1"/>
          </p:cNvSpPr>
          <p:nvPr>
            <p:ph type="ftr" sz="quarter" idx="11"/>
          </p:nvPr>
        </p:nvSpPr>
        <p:spPr>
          <a:xfrm>
            <a:off x="2103621" y="6375679"/>
            <a:ext cx="3482178" cy="345796"/>
          </a:xfrm>
        </p:spPr>
        <p:txBody>
          <a:bodyPr/>
          <a:lstStyle/>
          <a:p>
            <a:endParaRPr lang="es-MX"/>
          </a:p>
        </p:txBody>
      </p:sp>
      <p:sp>
        <p:nvSpPr>
          <p:cNvPr id="7" name="Slide Number Placeholder 6"/>
          <p:cNvSpPr>
            <a:spLocks noGrp="1"/>
          </p:cNvSpPr>
          <p:nvPr>
            <p:ph type="sldNum" sz="quarter" idx="12"/>
          </p:nvPr>
        </p:nvSpPr>
        <p:spPr>
          <a:xfrm>
            <a:off x="5687568" y="6375679"/>
            <a:ext cx="1234440" cy="345796"/>
          </a:xfrm>
        </p:spPr>
        <p:txBody>
          <a:bodyPr/>
          <a:lstStyle/>
          <a:p>
            <a:fld id="{74A26CC0-E3DD-B146-A51B-3D886A2F5DA2}" type="slidenum">
              <a:rPr lang="es-MX" smtClean="0"/>
              <a:t>‹Nº›</a:t>
            </a:fld>
            <a:endParaRPr lang="es-MX"/>
          </a:p>
        </p:txBody>
      </p:sp>
    </p:spTree>
    <p:extLst>
      <p:ext uri="{BB962C8B-B14F-4D97-AF65-F5344CB8AC3E}">
        <p14:creationId xmlns:p14="http://schemas.microsoft.com/office/powerpoint/2010/main" val="65154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35C867B4-F2EC-7B4F-B79E-7ABD657C68B8}" type="datetimeFigureOut">
              <a:rPr lang="es-MX" smtClean="0"/>
              <a:t>06/11/2022</a:t>
            </a:fld>
            <a:endParaRPr lang="es-MX"/>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s-MX"/>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4A26CC0-E3DD-B146-A51B-3D886A2F5DA2}" type="slidenum">
              <a:rPr lang="es-MX" smtClean="0"/>
              <a:t>‹Nº›</a:t>
            </a:fld>
            <a:endParaRPr lang="es-MX"/>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82772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1ADDB-89B3-78B1-BA93-387BCFCBA5B6}"/>
              </a:ext>
            </a:extLst>
          </p:cNvPr>
          <p:cNvSpPr>
            <a:spLocks noGrp="1"/>
          </p:cNvSpPr>
          <p:nvPr>
            <p:ph type="ctrTitle"/>
          </p:nvPr>
        </p:nvSpPr>
        <p:spPr>
          <a:xfrm>
            <a:off x="1078523" y="2057759"/>
            <a:ext cx="10318418" cy="4394988"/>
          </a:xfrm>
        </p:spPr>
        <p:txBody>
          <a:bodyPr/>
          <a:lstStyle/>
          <a:p>
            <a:r>
              <a:rPr lang="es-MX" sz="7200" b="1" i="1" u="sng" dirty="0"/>
              <a:t>Procedimientos  de condicionamiento clásico</a:t>
            </a:r>
            <a:r>
              <a:rPr lang="es-MX" dirty="0"/>
              <a:t/>
            </a:r>
            <a:br>
              <a:rPr lang="es-MX" dirty="0"/>
            </a:br>
            <a:endParaRPr lang="es-MX" dirty="0"/>
          </a:p>
        </p:txBody>
      </p:sp>
    </p:spTree>
    <p:extLst>
      <p:ext uri="{BB962C8B-B14F-4D97-AF65-F5344CB8AC3E}">
        <p14:creationId xmlns:p14="http://schemas.microsoft.com/office/powerpoint/2010/main" val="3587426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9F2169D-91A2-C3CF-4CF9-E4C3959D51BF}"/>
              </a:ext>
            </a:extLst>
          </p:cNvPr>
          <p:cNvSpPr txBox="1"/>
          <p:nvPr/>
        </p:nvSpPr>
        <p:spPr>
          <a:xfrm>
            <a:off x="2032958" y="1556775"/>
            <a:ext cx="8126083" cy="3585597"/>
          </a:xfrm>
          <a:prstGeom prst="rect">
            <a:avLst/>
          </a:prstGeom>
          <a:noFill/>
        </p:spPr>
        <p:txBody>
          <a:bodyPr wrap="square">
            <a:spAutoFit/>
          </a:bodyPr>
          <a:lstStyle/>
          <a:p>
            <a:pPr algn="just">
              <a:lnSpc>
                <a:spcPct val="150000"/>
              </a:lnSpc>
            </a:pPr>
            <a:r>
              <a:rPr lang="es-MX" sz="2000" dirty="0">
                <a:effectLst/>
                <a:latin typeface="Arial" panose="020B0604020202020204" pitchFamily="34" charset="0"/>
                <a:ea typeface="Calibri" panose="020F0502020204030204" pitchFamily="34" charset="0"/>
                <a:cs typeface="Times New Roman" panose="02020603050405020304" pitchFamily="18" charset="0"/>
              </a:rPr>
              <a:t>Bibliografía:</a:t>
            </a:r>
          </a:p>
          <a:p>
            <a:pPr algn="just">
              <a:lnSpc>
                <a:spcPct val="150000"/>
              </a:lnSpc>
            </a:pPr>
            <a:endParaRPr lang="es-MX" sz="2000" dirty="0">
              <a:latin typeface="Arial" panose="020B0604020202020204" pitchFamily="34" charset="0"/>
              <a:ea typeface="Calibri" panose="020F0502020204030204" pitchFamily="34" charset="0"/>
              <a:cs typeface="Times New Roman" panose="02020603050405020304" pitchFamily="18" charset="0"/>
            </a:endParaRPr>
          </a:p>
          <a:p>
            <a:r>
              <a:rPr lang="es-MX" sz="2000" dirty="0">
                <a:latin typeface="Calibri" panose="020F050202020403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Principios de aprendizaje y conducta. </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Cengage </a:t>
            </a:r>
            <a:r>
              <a:rPr lang="es-MX" sz="2000" dirty="0" err="1">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Learning</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a:t>
            </a:r>
          </a:p>
          <a:p>
            <a:endParaRPr lang="es-MX" sz="2000" dirty="0">
              <a:solidFill>
                <a:srgbClr val="333333"/>
              </a:solidFill>
              <a:latin typeface="Arial" panose="020B0604020202020204" pitchFamily="34" charset="0"/>
              <a:ea typeface="Calibri" panose="020F0502020204030204" pitchFamily="34" charset="0"/>
              <a:cs typeface="Times New Roman" panose="02020603050405020304" pitchFamily="18" charset="0"/>
            </a:endParaRPr>
          </a:p>
          <a:p>
            <a:r>
              <a:rPr lang="es-MX" sz="2000" dirty="0">
                <a:latin typeface="Calibri" panose="020F0502020204030204" pitchFamily="34" charset="0"/>
                <a:ea typeface="Calibri" panose="020F0502020204030204" pitchFamily="34" charset="0"/>
                <a:cs typeface="Times New Roman" panose="02020603050405020304" pitchFamily="18" charset="0"/>
                <a:hlinkClick r:id="rId2"/>
              </a:rPr>
              <a:t>http://aulavirtual.iberoamericana.edu.co/recursosel/documentos_para-descarga/Principios%20de%20aprendizaje%20y%20conducta%20-%</a:t>
            </a:r>
            <a:r>
              <a:rPr lang="es-MX" sz="2000" dirty="0" smtClean="0">
                <a:latin typeface="Calibri" panose="020F0502020204030204" pitchFamily="34" charset="0"/>
                <a:ea typeface="Calibri" panose="020F0502020204030204" pitchFamily="34" charset="0"/>
                <a:cs typeface="Times New Roman" panose="02020603050405020304" pitchFamily="18" charset="0"/>
                <a:hlinkClick r:id="rId2"/>
              </a:rPr>
              <a:t>20Domjan%209th.pdf</a:t>
            </a: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4" descr="Manchas png">
            <a:extLst>
              <a:ext uri="{FF2B5EF4-FFF2-40B4-BE49-F238E27FC236}">
                <a16:creationId xmlns:a16="http://schemas.microsoft.com/office/drawing/2014/main" id="{FAA34B24-D862-8B1D-1D91-EA7CB0AC73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4270"/>
            <a:ext cx="1874517" cy="187451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Manchas png">
            <a:extLst>
              <a:ext uri="{FF2B5EF4-FFF2-40B4-BE49-F238E27FC236}">
                <a16:creationId xmlns:a16="http://schemas.microsoft.com/office/drawing/2014/main" id="{880C76E1-47A2-49D4-3BA6-29DC5640FE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441" y="4788152"/>
            <a:ext cx="1874517" cy="1874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55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65D92C9-DE8A-76A3-CBBF-2E8EFB30860A}"/>
              </a:ext>
            </a:extLst>
          </p:cNvPr>
          <p:cNvSpPr txBox="1"/>
          <p:nvPr/>
        </p:nvSpPr>
        <p:spPr>
          <a:xfrm>
            <a:off x="1693885" y="1663213"/>
            <a:ext cx="9708406" cy="2169825"/>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Uno de los factores principales que determinan el curso del condicionamiento clásico es la relación temporal entre el EC y el EI. En la mayoría de las situaciones de condicionamiento, las variaciones </a:t>
            </a:r>
            <a:r>
              <a:rPr lang="es-MX" dirty="0">
                <a:latin typeface="Franklin Gothic Book" panose="020B0503020102020204" pitchFamily="34" charset="0"/>
                <a:ea typeface="Calibri" panose="020F0502020204030204" pitchFamily="34" charset="0"/>
                <a:cs typeface="Times New Roman" panose="02020603050405020304" pitchFamily="18" charset="0"/>
              </a:rPr>
              <a:t>pueden </a:t>
            </a: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parecer pequeñas y triviales sin embargo  la forma en que un EC (Estimulo Condicionado)  y se empareja con un EI (Estimulo Incondicionado) puede tener efectos profundos en la fuerza y el momento en que ocurre la RC (Respuesta Condicionada) </a:t>
            </a:r>
            <a:r>
              <a:rPr lang="es-MX" dirty="0">
                <a:latin typeface="Franklin Gothic Book" panose="020B0503020102020204" pitchFamily="34" charset="0"/>
                <a:ea typeface="Calibri" panose="020F0502020204030204" pitchFamily="34" charset="0"/>
                <a:cs typeface="Times New Roman" panose="02020603050405020304" pitchFamily="18" charset="0"/>
              </a:rPr>
              <a:t>(</a:t>
            </a:r>
            <a:r>
              <a:rPr lang="es-MX" dirty="0" smtClean="0">
                <a:latin typeface="Franklin Gothic Book" panose="020B0503020102020204" pitchFamily="34" charset="0"/>
                <a:ea typeface="Calibri" panose="020F0502020204030204" pitchFamily="34" charset="0"/>
                <a:cs typeface="Times New Roman" panose="02020603050405020304" pitchFamily="18" charset="0"/>
              </a:rPr>
              <a:t>Domjan</a:t>
            </a:r>
            <a:r>
              <a:rPr lang="es-MX" dirty="0">
                <a:latin typeface="Franklin Gothic Book" panose="020B0503020102020204" pitchFamily="34" charset="0"/>
                <a:ea typeface="Calibri" panose="020F0502020204030204" pitchFamily="34" charset="0"/>
                <a:cs typeface="Times New Roman" panose="02020603050405020304" pitchFamily="18" charset="0"/>
              </a:rPr>
              <a:t>, 2010).</a:t>
            </a:r>
            <a:endParaRPr lang="es-MX" sz="16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pic>
        <p:nvPicPr>
          <p:cNvPr id="1030" name="Picture 6" descr="Mancha Vector Png - Dibujo De Mancha Negra PNG Image | Transparent PNG Free  Download on SeekPNG">
            <a:extLst>
              <a:ext uri="{FF2B5EF4-FFF2-40B4-BE49-F238E27FC236}">
                <a16:creationId xmlns:a16="http://schemas.microsoft.com/office/drawing/2014/main" id="{0344C5BE-5CA7-E5B3-BFAC-E52BB2DB81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246" y="5293923"/>
            <a:ext cx="2517825" cy="1437002"/>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2615536" y="633895"/>
            <a:ext cx="7865103" cy="646331"/>
          </a:xfrm>
          <a:prstGeom prst="rect">
            <a:avLst/>
          </a:prstGeom>
        </p:spPr>
        <p:txBody>
          <a:bodyPr wrap="none">
            <a:spAutoFit/>
          </a:bodyPr>
          <a:lstStyle/>
          <a:p>
            <a:pPr algn="ctr"/>
            <a:r>
              <a:rPr lang="es-ES" sz="3600" b="1" dirty="0">
                <a:ln w="22225">
                  <a:solidFill>
                    <a:schemeClr val="accent2"/>
                  </a:solidFill>
                  <a:prstDash val="solid"/>
                </a:ln>
                <a:solidFill>
                  <a:schemeClr val="accent2">
                    <a:lumMod val="40000"/>
                    <a:lumOff val="60000"/>
                  </a:schemeClr>
                </a:solidFill>
              </a:rPr>
              <a:t>TIPOS DE CONDICIONAMIENTO</a:t>
            </a:r>
          </a:p>
        </p:txBody>
      </p:sp>
      <p:pic>
        <p:nvPicPr>
          <p:cNvPr id="4" name="Imagen 3"/>
          <p:cNvPicPr>
            <a:picLocks noChangeAspect="1"/>
          </p:cNvPicPr>
          <p:nvPr/>
        </p:nvPicPr>
        <p:blipFill>
          <a:blip r:embed="rId3"/>
          <a:stretch>
            <a:fillRect/>
          </a:stretch>
        </p:blipFill>
        <p:spPr>
          <a:xfrm>
            <a:off x="5127739" y="4052437"/>
            <a:ext cx="2619024" cy="2482971"/>
          </a:xfrm>
          <a:prstGeom prst="rect">
            <a:avLst/>
          </a:prstGeom>
        </p:spPr>
      </p:pic>
    </p:spTree>
    <p:extLst>
      <p:ext uri="{BB962C8B-B14F-4D97-AF65-F5344CB8AC3E}">
        <p14:creationId xmlns:p14="http://schemas.microsoft.com/office/powerpoint/2010/main" val="234370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B24CEC9-CA84-955C-BE16-8148EF77FAD1}"/>
              </a:ext>
            </a:extLst>
          </p:cNvPr>
          <p:cNvSpPr txBox="1"/>
          <p:nvPr/>
        </p:nvSpPr>
        <p:spPr>
          <a:xfrm>
            <a:off x="1028676" y="403741"/>
            <a:ext cx="4295691" cy="6324808"/>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rPr>
              <a:t>La figura ilustra cinco procedimientos comunes del condicionamiento clásico. En cada diagrama, la distancia horizontal representa el paso del tiempo y los desplazamientos simbolizan los momentos en que un estímulo inicia y finaliza. Cada configuración EC y EI representa un solo ensayo de condicionamiento. En un experimento típico de condicionamiento clásico, los episodios EC-EI se repiten varias veces en el curso de una sesión experimental. Se conoce como intervalo entre ensayos al tiempo entre el final de un ensayo de condicionamiento y el inicio del siguiente.</a:t>
            </a:r>
            <a:r>
              <a:rPr lang="es-MX" dirty="0">
                <a:effectLst/>
                <a:latin typeface="Franklin Gothic Book" panose="020B0503020102020204" pitchFamily="34" charset="0"/>
              </a:rPr>
              <a:t> </a:t>
            </a:r>
            <a:endParaRPr lang="es-MX" dirty="0">
              <a:latin typeface="Franklin Gothic Book" panose="020B0503020102020204" pitchFamily="34" charset="0"/>
            </a:endParaRPr>
          </a:p>
        </p:txBody>
      </p:sp>
      <p:pic>
        <p:nvPicPr>
          <p:cNvPr id="2052" name="Picture 4" descr="Condicionamiento clásico ( Aprendizaje y conducta): Procedimientos de  condicionamiento clásico excitatorio">
            <a:extLst>
              <a:ext uri="{FF2B5EF4-FFF2-40B4-BE49-F238E27FC236}">
                <a16:creationId xmlns:a16="http://schemas.microsoft.com/office/drawing/2014/main" id="{FD9F3CA4-CB01-035B-F972-702A57CFAFDB}"/>
              </a:ext>
            </a:extLst>
          </p:cNvPr>
          <p:cNvPicPr>
            <a:picLocks noChangeAspect="1" noChangeArrowheads="1"/>
          </p:cNvPicPr>
          <p:nvPr/>
        </p:nvPicPr>
        <p:blipFill>
          <a:blip r:embed="rId2">
            <a:alphaModFix/>
            <a:extLst>
              <a:ext uri="{28A0092B-C50C-407E-A947-70E740481C1C}">
                <a14:useLocalDpi xmlns:a14="http://schemas.microsoft.com/office/drawing/2010/main" val="0"/>
              </a:ext>
            </a:extLst>
          </a:blip>
          <a:srcRect/>
          <a:stretch>
            <a:fillRect/>
          </a:stretch>
        </p:blipFill>
        <p:spPr bwMode="auto">
          <a:xfrm>
            <a:off x="5583382" y="957784"/>
            <a:ext cx="6152679" cy="563070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6096005" y="126787"/>
            <a:ext cx="4946547" cy="83099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2400" b="1" dirty="0">
                <a:ln/>
                <a:solidFill>
                  <a:schemeClr val="accent4"/>
                </a:solidFill>
              </a:rPr>
              <a:t>PROCEDIMIENTOS CLÁSICOS </a:t>
            </a:r>
          </a:p>
          <a:p>
            <a:pPr algn="ctr"/>
            <a:r>
              <a:rPr lang="es-ES" sz="2400" b="1" dirty="0">
                <a:ln/>
                <a:solidFill>
                  <a:schemeClr val="accent4"/>
                </a:solidFill>
              </a:rPr>
              <a:t>DEL CC</a:t>
            </a:r>
            <a:endParaRPr lang="es-ES" sz="2400" b="1" cap="none" spc="0" dirty="0">
              <a:ln/>
              <a:solidFill>
                <a:schemeClr val="accent4"/>
              </a:solidFill>
              <a:effectLst/>
            </a:endParaRPr>
          </a:p>
        </p:txBody>
      </p:sp>
    </p:spTree>
    <p:extLst>
      <p:ext uri="{BB962C8B-B14F-4D97-AF65-F5344CB8AC3E}">
        <p14:creationId xmlns:p14="http://schemas.microsoft.com/office/powerpoint/2010/main" val="3912271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D5CF90E-2C5F-09B2-3235-A7131D96E825}"/>
              </a:ext>
            </a:extLst>
          </p:cNvPr>
          <p:cNvSpPr txBox="1"/>
          <p:nvPr/>
        </p:nvSpPr>
        <p:spPr>
          <a:xfrm>
            <a:off x="2531853" y="971868"/>
            <a:ext cx="7750834" cy="2169825"/>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Según </a:t>
            </a:r>
            <a:r>
              <a:rPr lang="es-MX" sz="1800" dirty="0" smtClean="0">
                <a:effectLst/>
                <a:latin typeface="Franklin Gothic Book" panose="020B0503020102020204" pitchFamily="34" charset="0"/>
                <a:ea typeface="Calibri" panose="020F0502020204030204" pitchFamily="34" charset="0"/>
                <a:cs typeface="Times New Roman" panose="02020603050405020304" pitchFamily="18" charset="0"/>
              </a:rPr>
              <a:t>Domjan </a:t>
            </a: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(2010), para que se desarrolle la respuesta condicionada se aconseja hacer que el intervalo entre estímulos sea mucho más breve que el intervalo entre ensayos .En muchos experimentos, el intervalo entre estímulos es menor a un minuto mientras que el intervalo entre ensayos puede ser de cinco minutos o más.</a:t>
            </a:r>
            <a:endParaRPr lang="es-MX" sz="16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pic>
        <p:nvPicPr>
          <p:cNvPr id="3074" name="Picture 2" descr="Representación de un procedimiento huella en CC excitatorio. En la... |  Download Scientific Diagram">
            <a:extLst>
              <a:ext uri="{FF2B5EF4-FFF2-40B4-BE49-F238E27FC236}">
                <a16:creationId xmlns:a16="http://schemas.microsoft.com/office/drawing/2014/main" id="{55A15161-7B78-308B-BC18-4722457CD6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3076" y="3456264"/>
            <a:ext cx="5727940" cy="21717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Manchas png">
            <a:extLst>
              <a:ext uri="{FF2B5EF4-FFF2-40B4-BE49-F238E27FC236}">
                <a16:creationId xmlns:a16="http://schemas.microsoft.com/office/drawing/2014/main" id="{7D2AE6DB-E7F6-0F4C-9FE5-3B3229E55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589" y="0"/>
            <a:ext cx="2372264" cy="2372264"/>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Manchas png">
            <a:extLst>
              <a:ext uri="{FF2B5EF4-FFF2-40B4-BE49-F238E27FC236}">
                <a16:creationId xmlns:a16="http://schemas.microsoft.com/office/drawing/2014/main" id="{37BAE527-2471-82AC-4D62-A566CEC2EB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2687" y="5298057"/>
            <a:ext cx="1559943" cy="1559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465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178CC3-7073-2BF4-96D1-697DBEDADB29}"/>
              </a:ext>
            </a:extLst>
          </p:cNvPr>
          <p:cNvSpPr>
            <a:spLocks noGrp="1"/>
          </p:cNvSpPr>
          <p:nvPr>
            <p:ph type="title"/>
          </p:nvPr>
        </p:nvSpPr>
        <p:spPr>
          <a:xfrm>
            <a:off x="1406954" y="382385"/>
            <a:ext cx="10178322" cy="836815"/>
          </a:xfrm>
          <a:solidFill>
            <a:schemeClr val="accent3">
              <a:lumMod val="20000"/>
              <a:lumOff val="80000"/>
            </a:schemeClr>
          </a:solidFill>
        </p:spPr>
        <p:txBody>
          <a:bodyPr vert="horz" lIns="91440" tIns="45720" rIns="91440" bIns="45720" rtlCol="0" anchor="t">
            <a:normAutofit/>
          </a:bodyPr>
          <a:lstStyle/>
          <a:p>
            <a:pPr algn="ctr"/>
            <a:r>
              <a:rPr lang="es-MX" sz="4400" dirty="0"/>
              <a:t>CONDICIONAMIENTO DE DEMORA CORTA</a:t>
            </a:r>
          </a:p>
        </p:txBody>
      </p:sp>
      <p:sp>
        <p:nvSpPr>
          <p:cNvPr id="5" name="CuadroTexto 4">
            <a:extLst>
              <a:ext uri="{FF2B5EF4-FFF2-40B4-BE49-F238E27FC236}">
                <a16:creationId xmlns:a16="http://schemas.microsoft.com/office/drawing/2014/main" id="{1FD65397-8952-EF58-820A-7551DE3163BF}"/>
              </a:ext>
            </a:extLst>
          </p:cNvPr>
          <p:cNvSpPr txBox="1"/>
          <p:nvPr/>
        </p:nvSpPr>
        <p:spPr>
          <a:xfrm>
            <a:off x="972825" y="1486589"/>
            <a:ext cx="4361175" cy="5078313"/>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El procedimiento más utilizado para el condicionamiento pavloviano implica retrasar el inicio del EI un poco después del inicio del EC en cada ensayo. Este procedimiento se conoce como condicionamiento de demora corta y su característica fundamental es que el EC inicia cada ensayo y el EI se presenta después de una demora breve (menos de un minuto). El EC puede continuar durante el EI o terminar cuando éste comienza (</a:t>
            </a:r>
            <a:r>
              <a:rPr lang="es-MX" sz="1800" dirty="0" smtClean="0">
                <a:effectLst/>
                <a:latin typeface="Franklin Gothic Book" panose="020B0503020102020204" pitchFamily="34" charset="0"/>
                <a:ea typeface="Calibri" panose="020F0502020204030204" pitchFamily="34" charset="0"/>
                <a:cs typeface="Times New Roman" panose="02020603050405020304" pitchFamily="18" charset="0"/>
              </a:rPr>
              <a:t>Domjan</a:t>
            </a: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 2010).</a:t>
            </a:r>
            <a:endParaRPr lang="es-MX" sz="16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8A7CAABA-5D79-E2BE-8E24-766F1B3AC0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6391" y="1870364"/>
            <a:ext cx="6048885" cy="4106473"/>
          </a:xfrm>
          <a:prstGeom prst="rect">
            <a:avLst/>
          </a:prstGeom>
        </p:spPr>
      </p:pic>
    </p:spTree>
    <p:extLst>
      <p:ext uri="{BB962C8B-B14F-4D97-AF65-F5344CB8AC3E}">
        <p14:creationId xmlns:p14="http://schemas.microsoft.com/office/powerpoint/2010/main" val="293145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E09AA-52F6-D1EE-23E3-2A35D9193728}"/>
              </a:ext>
            </a:extLst>
          </p:cNvPr>
          <p:cNvSpPr>
            <a:spLocks noGrp="1"/>
          </p:cNvSpPr>
          <p:nvPr>
            <p:ph type="title"/>
          </p:nvPr>
        </p:nvSpPr>
        <p:spPr>
          <a:xfrm>
            <a:off x="1268931" y="368895"/>
            <a:ext cx="10178322" cy="751597"/>
          </a:xfrm>
          <a:solidFill>
            <a:schemeClr val="accent1">
              <a:lumMod val="20000"/>
              <a:lumOff val="80000"/>
            </a:schemeClr>
          </a:solidFill>
        </p:spPr>
        <p:txBody>
          <a:bodyPr vert="horz" lIns="91440" tIns="45720" rIns="91440" bIns="45720" rtlCol="0" anchor="t">
            <a:normAutofit/>
          </a:bodyPr>
          <a:lstStyle/>
          <a:p>
            <a:pPr algn="ctr"/>
            <a:r>
              <a:rPr lang="es-MX" sz="4400" dirty="0"/>
              <a:t>CONDICIONAMIENTO DE HUELLA</a:t>
            </a:r>
          </a:p>
        </p:txBody>
      </p:sp>
      <p:sp>
        <p:nvSpPr>
          <p:cNvPr id="5" name="CuadroTexto 4">
            <a:extLst>
              <a:ext uri="{FF2B5EF4-FFF2-40B4-BE49-F238E27FC236}">
                <a16:creationId xmlns:a16="http://schemas.microsoft.com/office/drawing/2014/main" id="{E7769341-994F-AC93-5230-976539AD3F53}"/>
              </a:ext>
            </a:extLst>
          </p:cNvPr>
          <p:cNvSpPr txBox="1"/>
          <p:nvPr/>
        </p:nvSpPr>
        <p:spPr>
          <a:xfrm>
            <a:off x="1834779" y="1386153"/>
            <a:ext cx="3804021" cy="5078313"/>
          </a:xfrm>
          <a:prstGeom prst="rect">
            <a:avLst/>
          </a:prstGeom>
          <a:noFill/>
        </p:spPr>
        <p:txBody>
          <a:bodyPr wrap="square">
            <a:spAutoFit/>
          </a:bodyPr>
          <a:lstStyle/>
          <a:p>
            <a:pPr algn="ctr">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El procedimiento del condicionamiento de huella comparte con el procedimiento de demora corta el hecho de que el EC se presenta primero y es seguido del EI. Sin embargo, en el condicionamiento de huella el EI no se presenta sino cierto tiempo después que el EC ha terminado. Esto deja una brecha entre el EC y el EI que se conoce como intervalo de huella (</a:t>
            </a:r>
            <a:r>
              <a:rPr lang="es-MX" sz="1800" dirty="0" smtClean="0">
                <a:effectLst/>
                <a:latin typeface="Arial" panose="020B0604020202020204" pitchFamily="34" charset="0"/>
                <a:ea typeface="Calibri" panose="020F0502020204030204" pitchFamily="34" charset="0"/>
                <a:cs typeface="Times New Roman" panose="02020603050405020304" pitchFamily="18" charset="0"/>
              </a:rPr>
              <a:t>Domjan</a:t>
            </a:r>
            <a:r>
              <a:rPr lang="es-MX" sz="1800" dirty="0">
                <a:effectLst/>
                <a:latin typeface="Arial" panose="020B0604020202020204" pitchFamily="34" charset="0"/>
                <a:ea typeface="Calibri" panose="020F0502020204030204" pitchFamily="34" charset="0"/>
                <a:cs typeface="Times New Roman" panose="02020603050405020304" pitchFamily="18" charset="0"/>
              </a:rPr>
              <a:t>, 2010).</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4" descr="Manchas png">
            <a:extLst>
              <a:ext uri="{FF2B5EF4-FFF2-40B4-BE49-F238E27FC236}">
                <a16:creationId xmlns:a16="http://schemas.microsoft.com/office/drawing/2014/main" id="{5B45A522-04DE-9579-D43A-404F272D8A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849092"/>
            <a:ext cx="1787236" cy="1787236"/>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1F8174F8-B02E-7946-E22B-836DD2D192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2261" y="1953492"/>
            <a:ext cx="5821090" cy="3951828"/>
          </a:xfrm>
          <a:prstGeom prst="rect">
            <a:avLst/>
          </a:prstGeom>
        </p:spPr>
      </p:pic>
    </p:spTree>
    <p:extLst>
      <p:ext uri="{BB962C8B-B14F-4D97-AF65-F5344CB8AC3E}">
        <p14:creationId xmlns:p14="http://schemas.microsoft.com/office/powerpoint/2010/main" val="36008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9185C1-4888-3B8B-6D1F-3CAC4B0D5C1F}"/>
              </a:ext>
            </a:extLst>
          </p:cNvPr>
          <p:cNvSpPr>
            <a:spLocks noGrp="1"/>
          </p:cNvSpPr>
          <p:nvPr>
            <p:ph type="title"/>
          </p:nvPr>
        </p:nvSpPr>
        <p:spPr>
          <a:xfrm>
            <a:off x="1750442" y="202276"/>
            <a:ext cx="10178322" cy="684414"/>
          </a:xfrm>
          <a:solidFill>
            <a:schemeClr val="accent3">
              <a:lumMod val="20000"/>
              <a:lumOff val="80000"/>
            </a:schemeClr>
          </a:solidFill>
        </p:spPr>
        <p:txBody>
          <a:bodyPr vert="horz" lIns="91440" tIns="45720" rIns="91440" bIns="45720" rtlCol="0" anchor="t">
            <a:normAutofit fontScale="90000"/>
          </a:bodyPr>
          <a:lstStyle/>
          <a:p>
            <a:pPr algn="ctr"/>
            <a:r>
              <a:rPr lang="es-MX" sz="4400" dirty="0"/>
              <a:t>CONDICIONAMIENTO DE DEMORA LARGA</a:t>
            </a:r>
          </a:p>
        </p:txBody>
      </p:sp>
      <p:sp>
        <p:nvSpPr>
          <p:cNvPr id="5" name="CuadroTexto 4">
            <a:extLst>
              <a:ext uri="{FF2B5EF4-FFF2-40B4-BE49-F238E27FC236}">
                <a16:creationId xmlns:a16="http://schemas.microsoft.com/office/drawing/2014/main" id="{C84ECDBE-96E9-C281-2703-A91D0823CBAD}"/>
              </a:ext>
            </a:extLst>
          </p:cNvPr>
          <p:cNvSpPr txBox="1"/>
          <p:nvPr/>
        </p:nvSpPr>
        <p:spPr>
          <a:xfrm>
            <a:off x="1801872" y="1164379"/>
            <a:ext cx="3503242" cy="5493812"/>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Este procedimiento también coincide con el condicionamiento de demora corta en el hecho de que el EC empieza antes que el EI. Sin embargo, en este caso, el EI se demora mucho más (de 5 a 10 minutos) que en el procedimiento de demora corta. Un hecho muy importante es que el procedimiento de demora larga no incluye un intervalo de huella: el EC se mantiene hasta el inicio del EI (</a:t>
            </a:r>
            <a:r>
              <a:rPr lang="es-MX" sz="1800" dirty="0" smtClean="0">
                <a:effectLst/>
                <a:latin typeface="Franklin Gothic Book" panose="020B0503020102020204" pitchFamily="34" charset="0"/>
                <a:ea typeface="Calibri" panose="020F0502020204030204" pitchFamily="34" charset="0"/>
                <a:cs typeface="Times New Roman" panose="02020603050405020304" pitchFamily="18" charset="0"/>
              </a:rPr>
              <a:t>Domjan</a:t>
            </a: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 2010).</a:t>
            </a:r>
            <a:endParaRPr lang="es-MX" sz="16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pic>
        <p:nvPicPr>
          <p:cNvPr id="6" name="Picture 4" descr="Manchas png">
            <a:extLst>
              <a:ext uri="{FF2B5EF4-FFF2-40B4-BE49-F238E27FC236}">
                <a16:creationId xmlns:a16="http://schemas.microsoft.com/office/drawing/2014/main" id="{52FD49BE-2B5D-AD0B-8AE7-22F8704688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4769"/>
            <a:ext cx="2129286" cy="2129286"/>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536783D3-F637-0E2B-FDAF-0CB5B6323B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9520" y="1874517"/>
            <a:ext cx="6022298" cy="4088422"/>
          </a:xfrm>
          <a:prstGeom prst="rect">
            <a:avLst/>
          </a:prstGeom>
        </p:spPr>
      </p:pic>
    </p:spTree>
    <p:extLst>
      <p:ext uri="{BB962C8B-B14F-4D97-AF65-F5344CB8AC3E}">
        <p14:creationId xmlns:p14="http://schemas.microsoft.com/office/powerpoint/2010/main" val="469167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40319E-77A2-685F-CD40-681321EAD577}"/>
              </a:ext>
            </a:extLst>
          </p:cNvPr>
          <p:cNvSpPr>
            <a:spLocks noGrp="1"/>
          </p:cNvSpPr>
          <p:nvPr>
            <p:ph type="title"/>
          </p:nvPr>
        </p:nvSpPr>
        <p:spPr>
          <a:xfrm>
            <a:off x="1397282" y="327344"/>
            <a:ext cx="10178322" cy="637623"/>
          </a:xfrm>
          <a:solidFill>
            <a:schemeClr val="accent5">
              <a:lumMod val="20000"/>
              <a:lumOff val="80000"/>
            </a:schemeClr>
          </a:solidFill>
        </p:spPr>
        <p:txBody>
          <a:bodyPr vert="horz" lIns="91440" tIns="45720" rIns="91440" bIns="45720" rtlCol="0" anchor="t">
            <a:normAutofit fontScale="90000"/>
          </a:bodyPr>
          <a:lstStyle/>
          <a:p>
            <a:pPr algn="ctr"/>
            <a:r>
              <a:rPr lang="es-MX" sz="4400" dirty="0"/>
              <a:t>CONDICIONAMIENTO SIMULTÁNEO</a:t>
            </a:r>
          </a:p>
        </p:txBody>
      </p:sp>
      <p:sp>
        <p:nvSpPr>
          <p:cNvPr id="5" name="CuadroTexto 4">
            <a:extLst>
              <a:ext uri="{FF2B5EF4-FFF2-40B4-BE49-F238E27FC236}">
                <a16:creationId xmlns:a16="http://schemas.microsoft.com/office/drawing/2014/main" id="{70A2BFBF-B693-8125-0BB4-E3BD7EE797C2}"/>
              </a:ext>
            </a:extLst>
          </p:cNvPr>
          <p:cNvSpPr txBox="1"/>
          <p:nvPr/>
        </p:nvSpPr>
        <p:spPr>
          <a:xfrm>
            <a:off x="1467360" y="1389293"/>
            <a:ext cx="4014470" cy="5078313"/>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Condicionamiento simultáneo. Quizá la forma común de exponer a los</a:t>
            </a:r>
            <a:r>
              <a:rPr lang="es-MX" sz="1600" dirty="0">
                <a:latin typeface="Franklin Gothic Book" panose="020B0503020102020204" pitchFamily="34" charset="0"/>
                <a:ea typeface="Calibri" panose="020F0502020204030204" pitchFamily="34" charset="0"/>
                <a:cs typeface="Times New Roman" panose="02020603050405020304" pitchFamily="18" charset="0"/>
              </a:rPr>
              <a:t> </a:t>
            </a: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sujetos a un EC y un EI sea mostrar ambos estímulos al mismo tiempo. Este procedimiento se denomina condicionamiento simultáneo. La característica esencial del condicionamiento simultáneo es que los estímulos condicionado e incondicionado se presentan al mismo tiempo</a:t>
            </a:r>
          </a:p>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 (</a:t>
            </a:r>
            <a:r>
              <a:rPr lang="es-MX" sz="1800" dirty="0" smtClean="0">
                <a:effectLst/>
                <a:latin typeface="Franklin Gothic Book" panose="020B0503020102020204" pitchFamily="34" charset="0"/>
                <a:ea typeface="Calibri" panose="020F0502020204030204" pitchFamily="34" charset="0"/>
                <a:cs typeface="Times New Roman" panose="02020603050405020304" pitchFamily="18" charset="0"/>
              </a:rPr>
              <a:t>Domjan</a:t>
            </a: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 2010).</a:t>
            </a:r>
            <a:endParaRPr lang="es-MX" sz="16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pic>
        <p:nvPicPr>
          <p:cNvPr id="6" name="Picture 4" descr="Manchas png">
            <a:extLst>
              <a:ext uri="{FF2B5EF4-FFF2-40B4-BE49-F238E27FC236}">
                <a16:creationId xmlns:a16="http://schemas.microsoft.com/office/drawing/2014/main" id="{B7A8DEAC-FFD5-27AE-2C1F-DF7B231EAA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83371"/>
            <a:ext cx="1874517" cy="1874517"/>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6C08DC1B-B422-1096-2AAC-17A5873408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057" y="1798845"/>
            <a:ext cx="5988152" cy="4065243"/>
          </a:xfrm>
          <a:prstGeom prst="rect">
            <a:avLst/>
          </a:prstGeom>
        </p:spPr>
      </p:pic>
    </p:spTree>
    <p:extLst>
      <p:ext uri="{BB962C8B-B14F-4D97-AF65-F5344CB8AC3E}">
        <p14:creationId xmlns:p14="http://schemas.microsoft.com/office/powerpoint/2010/main" val="2925974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6" name="Picture 4" descr="Manchas png">
            <a:extLst>
              <a:ext uri="{FF2B5EF4-FFF2-40B4-BE49-F238E27FC236}">
                <a16:creationId xmlns:a16="http://schemas.microsoft.com/office/drawing/2014/main" id="{6347EA06-5A39-C4D5-626F-F3A5BAA853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874517" cy="1874517"/>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C4D49F9B-8CA5-F7B6-554B-14D4847FA1F7}"/>
              </a:ext>
            </a:extLst>
          </p:cNvPr>
          <p:cNvSpPr>
            <a:spLocks noGrp="1"/>
          </p:cNvSpPr>
          <p:nvPr>
            <p:ph type="title"/>
          </p:nvPr>
        </p:nvSpPr>
        <p:spPr>
          <a:xfrm>
            <a:off x="1445642" y="248058"/>
            <a:ext cx="10178322" cy="675903"/>
          </a:xfrm>
          <a:solidFill>
            <a:schemeClr val="accent3">
              <a:lumMod val="20000"/>
              <a:lumOff val="80000"/>
            </a:schemeClr>
          </a:solidFill>
        </p:spPr>
        <p:txBody>
          <a:bodyPr vert="horz" lIns="91440" tIns="45720" rIns="91440" bIns="45720" rtlCol="0" anchor="t">
            <a:normAutofit fontScale="90000"/>
          </a:bodyPr>
          <a:lstStyle/>
          <a:p>
            <a:pPr algn="ctr"/>
            <a:r>
              <a:rPr lang="es-MX" sz="4400" dirty="0"/>
              <a:t>CONDICIONAMIENTO RETROACTIVO</a:t>
            </a:r>
          </a:p>
        </p:txBody>
      </p:sp>
      <p:sp>
        <p:nvSpPr>
          <p:cNvPr id="5" name="CuadroTexto 4">
            <a:extLst>
              <a:ext uri="{FF2B5EF4-FFF2-40B4-BE49-F238E27FC236}">
                <a16:creationId xmlns:a16="http://schemas.microsoft.com/office/drawing/2014/main" id="{75F10D6A-58BF-F47F-637E-6F9F12AC7CDF}"/>
              </a:ext>
            </a:extLst>
          </p:cNvPr>
          <p:cNvSpPr txBox="1"/>
          <p:nvPr/>
        </p:nvSpPr>
        <p:spPr>
          <a:xfrm>
            <a:off x="1616358" y="1600196"/>
            <a:ext cx="3458867" cy="3831818"/>
          </a:xfrm>
          <a:prstGeom prst="rect">
            <a:avLst/>
          </a:prstGeom>
          <a:noFill/>
        </p:spPr>
        <p:txBody>
          <a:bodyPr wrap="square">
            <a:spAutoFit/>
          </a:bodyPr>
          <a:lstStyle/>
          <a:p>
            <a:pPr algn="ctr">
              <a:lnSpc>
                <a:spcPct val="150000"/>
              </a:lnSpc>
            </a:pPr>
            <a:r>
              <a:rPr lang="es-MX" sz="1800" dirty="0">
                <a:effectLst/>
                <a:latin typeface="Franklin Gothic Book" panose="020B0503020102020204" pitchFamily="34" charset="0"/>
                <a:ea typeface="Calibri" panose="020F0502020204030204" pitchFamily="34" charset="0"/>
                <a:cs typeface="Times New Roman" panose="02020603050405020304" pitchFamily="18" charset="0"/>
              </a:rPr>
              <a:t>Difiere de los otros en el hecho de que el EI ocurre un poco antes, en lugar de después, del EC. Esta técnica se conoce como condicionamiento retroactivo porque el EC y el EI se presentan en un orden “inverso” en comparación a los otros procedimientos.</a:t>
            </a:r>
            <a:endParaRPr lang="es-MX" sz="16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pic>
        <p:nvPicPr>
          <p:cNvPr id="7" name="Picture 4" descr="Manchas png">
            <a:extLst>
              <a:ext uri="{FF2B5EF4-FFF2-40B4-BE49-F238E27FC236}">
                <a16:creationId xmlns:a16="http://schemas.microsoft.com/office/drawing/2014/main" id="{3D5F26A6-E293-4A7E-B00B-AC503DFEC3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983483"/>
            <a:ext cx="1874517" cy="1874517"/>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id="{10969806-00BC-FF52-68B7-885C727121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4733" y="1779521"/>
            <a:ext cx="6194964" cy="4205643"/>
          </a:xfrm>
          <a:prstGeom prst="rect">
            <a:avLst/>
          </a:prstGeom>
        </p:spPr>
      </p:pic>
    </p:spTree>
    <p:extLst>
      <p:ext uri="{BB962C8B-B14F-4D97-AF65-F5344CB8AC3E}">
        <p14:creationId xmlns:p14="http://schemas.microsoft.com/office/powerpoint/2010/main" val="1551738822"/>
      </p:ext>
    </p:extLst>
  </p:cSld>
  <p:clrMapOvr>
    <a:masterClrMapping/>
  </p:clrMapOvr>
</p:sld>
</file>

<file path=ppt/theme/theme1.xml><?xml version="1.0" encoding="utf-8"?>
<a:theme xmlns:a="http://schemas.openxmlformats.org/drawingml/2006/main" name="Distintivo">
  <a:themeElements>
    <a:clrScheme name="Distintivo">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Distintivo">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stintivo">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{7D6EE01D-3165-7D47-A857-9C1C2D1220B3}tf10001071</Template>
  <TotalTime>259</TotalTime>
  <Words>614</Words>
  <Application>Microsoft Office PowerPoint</Application>
  <PresentationFormat>Panorámica</PresentationFormat>
  <Paragraphs>25</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Arial</vt:lpstr>
      <vt:lpstr>Calibri</vt:lpstr>
      <vt:lpstr>Franklin Gothic Book</vt:lpstr>
      <vt:lpstr>Gill Sans MT</vt:lpstr>
      <vt:lpstr>Impact</vt:lpstr>
      <vt:lpstr>Times New Roman</vt:lpstr>
      <vt:lpstr>Distintivo</vt:lpstr>
      <vt:lpstr>Procedimientos  de condicionamiento clásico </vt:lpstr>
      <vt:lpstr>Presentación de PowerPoint</vt:lpstr>
      <vt:lpstr>Presentación de PowerPoint</vt:lpstr>
      <vt:lpstr>Presentación de PowerPoint</vt:lpstr>
      <vt:lpstr>CONDICIONAMIENTO DE DEMORA CORTA</vt:lpstr>
      <vt:lpstr>CONDICIONAMIENTO DE HUELLA</vt:lpstr>
      <vt:lpstr>CONDICIONAMIENTO DE DEMORA LARGA</vt:lpstr>
      <vt:lpstr>CONDICIONAMIENTO SIMULTÁNEO</vt:lpstr>
      <vt:lpstr>CONDICIONAMIENTO RETROACTIVO</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Procedimientos  de condicionamiento clasico</dc:title>
  <dc:creator>Microsoft Office User</dc:creator>
  <cp:lastModifiedBy>Less</cp:lastModifiedBy>
  <cp:revision>9</cp:revision>
  <dcterms:created xsi:type="dcterms:W3CDTF">2022-06-12T16:29:55Z</dcterms:created>
  <dcterms:modified xsi:type="dcterms:W3CDTF">2022-11-06T20:34:51Z</dcterms:modified>
</cp:coreProperties>
</file>