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aveat"/>
      <p:regular r:id="rId21"/>
      <p:bold r:id="rId22"/>
    </p:embeddedFont>
    <p:embeddedFont>
      <p:font typeface="Lobster"/>
      <p:regular r:id="rId23"/>
    </p:embeddedFont>
    <p:embeddedFont>
      <p:font typeface="Source Code Pro"/>
      <p:regular r:id="rId24"/>
      <p:bold r:id="rId25"/>
      <p:italic r:id="rId26"/>
      <p:boldItalic r:id="rId27"/>
    </p:embeddedFont>
    <p:embeddedFont>
      <p:font typeface="Quicksand"/>
      <p:regular r:id="rId28"/>
      <p:bold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SourceCodePro-regular.fntdata"/><Relationship Id="rId23"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italic.fntdata"/><Relationship Id="rId25" Type="http://schemas.openxmlformats.org/officeDocument/2006/relationships/font" Target="fonts/SourceCodePro-bold.fntdata"/><Relationship Id="rId28" Type="http://schemas.openxmlformats.org/officeDocument/2006/relationships/font" Target="fonts/Quicksand-regular.fntdata"/><Relationship Id="rId27"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26fc195b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26fc195b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290766b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290766b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65cbf24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65cbf24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78d2797e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78d2797e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290766b5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290766b5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65cbf24b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65cbf24b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65cbf24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65cbf24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290766b5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290766b5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31341239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31341239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290766b5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290766b5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3134123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3134123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290766b5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290766b5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c586da0e8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c586da0e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31341239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31341239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3"/>
          <p:cNvPicPr preferRelativeResize="0"/>
          <p:nvPr/>
        </p:nvPicPr>
        <p:blipFill rotWithShape="1">
          <a:blip r:embed="rId3">
            <a:alphaModFix amt="86000"/>
          </a:blip>
          <a:srcRect b="0" l="0" r="0" t="15590"/>
          <a:stretch/>
        </p:blipFill>
        <p:spPr>
          <a:xfrm>
            <a:off x="0" y="0"/>
            <a:ext cx="9144000" cy="5143500"/>
          </a:xfrm>
          <a:prstGeom prst="rect">
            <a:avLst/>
          </a:prstGeom>
          <a:noFill/>
          <a:ln cap="flat" cmpd="sng" w="114300">
            <a:solidFill>
              <a:srgbClr val="000000"/>
            </a:solidFill>
            <a:prstDash val="solid"/>
            <a:round/>
            <a:headEnd len="sm" w="sm" type="none"/>
            <a:tailEnd len="sm" w="sm" type="none"/>
          </a:ln>
        </p:spPr>
      </p:pic>
      <p:sp>
        <p:nvSpPr>
          <p:cNvPr id="63" name="Google Shape;63;p13"/>
          <p:cNvSpPr txBox="1"/>
          <p:nvPr/>
        </p:nvSpPr>
        <p:spPr>
          <a:xfrm>
            <a:off x="766525" y="1321975"/>
            <a:ext cx="7420800" cy="1108200"/>
          </a:xfrm>
          <a:prstGeom prst="rect">
            <a:avLst/>
          </a:prstGeom>
          <a:solidFill>
            <a:srgbClr val="FFFFFF"/>
          </a:solidFill>
          <a:ln cap="flat" cmpd="sng" w="1143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 sz="6000">
                <a:latin typeface="Lobster"/>
                <a:ea typeface="Lobster"/>
                <a:cs typeface="Lobster"/>
                <a:sym typeface="Lobster"/>
              </a:rPr>
              <a:t>IMAGINARIO SOCIAL</a:t>
            </a:r>
            <a:endParaRPr sz="6000">
              <a:latin typeface="Lobster"/>
              <a:ea typeface="Lobster"/>
              <a:cs typeface="Lobster"/>
              <a:sym typeface="Lobs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372500"/>
            <a:ext cx="8520600" cy="733500"/>
          </a:xfrm>
          <a:prstGeom prst="rect">
            <a:avLst/>
          </a:prstGeom>
          <a:solidFill>
            <a:srgbClr val="FFD966"/>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400">
                <a:solidFill>
                  <a:srgbClr val="000000"/>
                </a:solidFill>
                <a:latin typeface="Caveat"/>
                <a:ea typeface="Caveat"/>
                <a:cs typeface="Caveat"/>
                <a:sym typeface="Caveat"/>
              </a:rPr>
              <a:t>Imaginario social: Ideas generales</a:t>
            </a:r>
            <a:endParaRPr b="1" sz="3400">
              <a:solidFill>
                <a:srgbClr val="000000"/>
              </a:solidFill>
              <a:latin typeface="Caveat"/>
              <a:ea typeface="Caveat"/>
              <a:cs typeface="Caveat"/>
              <a:sym typeface="Caveat"/>
            </a:endParaRPr>
          </a:p>
        </p:txBody>
      </p:sp>
      <p:sp>
        <p:nvSpPr>
          <p:cNvPr id="125" name="Google Shape;125;p22"/>
          <p:cNvSpPr txBox="1"/>
          <p:nvPr>
            <p:ph idx="1" type="body"/>
          </p:nvPr>
        </p:nvSpPr>
        <p:spPr>
          <a:xfrm>
            <a:off x="3547625" y="1390200"/>
            <a:ext cx="5284800" cy="3533100"/>
          </a:xfrm>
          <a:prstGeom prst="rect">
            <a:avLst/>
          </a:prstGeom>
          <a:noFill/>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rgbClr val="000000"/>
              </a:buClr>
              <a:buSzPct val="100000"/>
              <a:buFont typeface="Quicksand"/>
              <a:buChar char="➔"/>
            </a:pPr>
            <a:r>
              <a:rPr b="1" lang="es">
                <a:solidFill>
                  <a:srgbClr val="000000"/>
                </a:solidFill>
                <a:highlight>
                  <a:schemeClr val="lt1"/>
                </a:highlight>
                <a:latin typeface="Quicksand"/>
                <a:ea typeface="Quicksand"/>
                <a:cs typeface="Quicksand"/>
                <a:sym typeface="Quicksand"/>
              </a:rPr>
              <a:t>La veracidad en el imaginario no se basa en los criterios de verdad o falsedad que establece la epistemología de la ortodoxia positivista.</a:t>
            </a:r>
            <a:br>
              <a:rPr b="1" lang="es">
                <a:solidFill>
                  <a:srgbClr val="000000"/>
                </a:solidFill>
                <a:highlight>
                  <a:schemeClr val="lt1"/>
                </a:highlight>
                <a:latin typeface="Quicksand"/>
                <a:ea typeface="Quicksand"/>
                <a:cs typeface="Quicksand"/>
                <a:sym typeface="Quicksand"/>
              </a:rPr>
            </a:br>
            <a:endParaRPr b="1">
              <a:solidFill>
                <a:srgbClr val="000000"/>
              </a:solidFill>
              <a:highlight>
                <a:schemeClr val="lt1"/>
              </a:highlight>
              <a:latin typeface="Quicksand"/>
              <a:ea typeface="Quicksand"/>
              <a:cs typeface="Quicksand"/>
              <a:sym typeface="Quicksand"/>
            </a:endParaRPr>
          </a:p>
          <a:p>
            <a:pPr indent="-334327" lvl="0" marL="457200" rtl="0" algn="l">
              <a:spcBef>
                <a:spcPts val="0"/>
              </a:spcBef>
              <a:spcAft>
                <a:spcPts val="0"/>
              </a:spcAft>
              <a:buClr>
                <a:srgbClr val="000000"/>
              </a:buClr>
              <a:buSzPct val="100000"/>
              <a:buFont typeface="Quicksand"/>
              <a:buChar char="➔"/>
            </a:pPr>
            <a:r>
              <a:rPr b="1" lang="es">
                <a:solidFill>
                  <a:srgbClr val="000000"/>
                </a:solidFill>
                <a:highlight>
                  <a:schemeClr val="lt1"/>
                </a:highlight>
                <a:latin typeface="Quicksand"/>
                <a:ea typeface="Quicksand"/>
                <a:cs typeface="Quicksand"/>
                <a:sym typeface="Quicksand"/>
              </a:rPr>
              <a:t>Puede </a:t>
            </a:r>
            <a:r>
              <a:rPr b="1" lang="es">
                <a:solidFill>
                  <a:srgbClr val="000000"/>
                </a:solidFill>
                <a:highlight>
                  <a:schemeClr val="lt1"/>
                </a:highlight>
                <a:latin typeface="Quicksand"/>
                <a:ea typeface="Quicksand"/>
                <a:cs typeface="Quicksand"/>
                <a:sym typeface="Quicksand"/>
              </a:rPr>
              <a:t>estudiarse</a:t>
            </a:r>
            <a:r>
              <a:rPr b="1" lang="es">
                <a:solidFill>
                  <a:srgbClr val="000000"/>
                </a:solidFill>
                <a:highlight>
                  <a:schemeClr val="lt1"/>
                </a:highlight>
                <a:latin typeface="Quicksand"/>
                <a:ea typeface="Quicksand"/>
                <a:cs typeface="Quicksand"/>
                <a:sym typeface="Quicksand"/>
              </a:rPr>
              <a:t> de forma casi literal “a través de temas, relatos, motivos, tramas, composiciones o puestas en escena, capaces de abrir un significado dinámico dando lugar siempre a nuevas interpretaciones dado que sus imágenes y narraciones son siempre portadoras de un sentido simbólico o indirecto” </a:t>
            </a:r>
            <a:endParaRPr b="1">
              <a:solidFill>
                <a:srgbClr val="000000"/>
              </a:solidFill>
              <a:highlight>
                <a:schemeClr val="lt1"/>
              </a:highlight>
              <a:latin typeface="Quicksand"/>
              <a:ea typeface="Quicksand"/>
              <a:cs typeface="Quicksand"/>
              <a:sym typeface="Quicksand"/>
            </a:endParaRPr>
          </a:p>
        </p:txBody>
      </p:sp>
      <p:pic>
        <p:nvPicPr>
          <p:cNvPr id="126" name="Google Shape;126;p22"/>
          <p:cNvPicPr preferRelativeResize="0"/>
          <p:nvPr/>
        </p:nvPicPr>
        <p:blipFill>
          <a:blip r:embed="rId3">
            <a:alphaModFix/>
          </a:blip>
          <a:stretch>
            <a:fillRect/>
          </a:stretch>
        </p:blipFill>
        <p:spPr>
          <a:xfrm>
            <a:off x="489650" y="1868750"/>
            <a:ext cx="2680524" cy="2144425"/>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372500"/>
            <a:ext cx="8520600" cy="733500"/>
          </a:xfrm>
          <a:prstGeom prst="rect">
            <a:avLst/>
          </a:prstGeom>
          <a:solidFill>
            <a:srgbClr val="78CFB5"/>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400">
                <a:solidFill>
                  <a:srgbClr val="000000"/>
                </a:solidFill>
                <a:latin typeface="Caveat"/>
                <a:ea typeface="Caveat"/>
                <a:cs typeface="Caveat"/>
                <a:sym typeface="Caveat"/>
              </a:rPr>
              <a:t>El i</a:t>
            </a:r>
            <a:r>
              <a:rPr b="1" lang="es" sz="3400">
                <a:solidFill>
                  <a:srgbClr val="000000"/>
                </a:solidFill>
                <a:latin typeface="Caveat"/>
                <a:ea typeface="Caveat"/>
                <a:cs typeface="Caveat"/>
                <a:sym typeface="Caveat"/>
              </a:rPr>
              <a:t>maginario social:</a:t>
            </a:r>
            <a:endParaRPr b="1" sz="3400">
              <a:solidFill>
                <a:srgbClr val="000000"/>
              </a:solidFill>
              <a:latin typeface="Caveat"/>
              <a:ea typeface="Caveat"/>
              <a:cs typeface="Caveat"/>
              <a:sym typeface="Caveat"/>
            </a:endParaRPr>
          </a:p>
        </p:txBody>
      </p:sp>
      <p:sp>
        <p:nvSpPr>
          <p:cNvPr id="132" name="Google Shape;132;p23"/>
          <p:cNvSpPr txBox="1"/>
          <p:nvPr>
            <p:ph idx="1" type="body"/>
          </p:nvPr>
        </p:nvSpPr>
        <p:spPr>
          <a:xfrm>
            <a:off x="127675" y="1468825"/>
            <a:ext cx="5069100" cy="3496800"/>
          </a:xfrm>
          <a:prstGeom prst="rect">
            <a:avLst/>
          </a:prstGeom>
          <a:noFill/>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Introduce una perspectiva socio-histórica a partir de la cual estudia la génesis de las significaciones imaginarias. </a:t>
            </a:r>
            <a:endParaRPr b="1">
              <a:solidFill>
                <a:srgbClr val="000000"/>
              </a:solidFill>
              <a:highlight>
                <a:schemeClr val="lt1"/>
              </a:highlight>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Da la posibilidad de estudiar el curso de transformación de los significados que atribuye una sociedad, así como las prácticas de esas significaciones.</a:t>
            </a:r>
            <a:endParaRPr b="1">
              <a:solidFill>
                <a:srgbClr val="000000"/>
              </a:solidFill>
              <a:highlight>
                <a:schemeClr val="lt1"/>
              </a:highlight>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Opera como matriz de sentido que tiende a imponerse como una forma de leer la vida social.  </a:t>
            </a:r>
            <a:endParaRPr b="1">
              <a:solidFill>
                <a:srgbClr val="000000"/>
              </a:solidFill>
              <a:highlight>
                <a:schemeClr val="lt1"/>
              </a:highlight>
              <a:latin typeface="Quicksand"/>
              <a:ea typeface="Quicksand"/>
              <a:cs typeface="Quicksand"/>
              <a:sym typeface="Quicksand"/>
            </a:endParaRPr>
          </a:p>
        </p:txBody>
      </p:sp>
      <p:pic>
        <p:nvPicPr>
          <p:cNvPr id="133" name="Google Shape;133;p23"/>
          <p:cNvPicPr preferRelativeResize="0"/>
          <p:nvPr/>
        </p:nvPicPr>
        <p:blipFill rotWithShape="1">
          <a:blip r:embed="rId3">
            <a:alphaModFix/>
          </a:blip>
          <a:srcRect b="0" l="8389" r="10703" t="0"/>
          <a:stretch/>
        </p:blipFill>
        <p:spPr>
          <a:xfrm>
            <a:off x="5473425" y="1545025"/>
            <a:ext cx="3283402" cy="2282901"/>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372500"/>
            <a:ext cx="8520600" cy="733500"/>
          </a:xfrm>
          <a:prstGeom prst="rect">
            <a:avLst/>
          </a:prstGeom>
          <a:solidFill>
            <a:srgbClr val="FB9C9C"/>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b="1" sz="3200">
              <a:solidFill>
                <a:srgbClr val="000000"/>
              </a:solidFill>
              <a:latin typeface="Caveat"/>
              <a:ea typeface="Caveat"/>
              <a:cs typeface="Caveat"/>
              <a:sym typeface="Caveat"/>
            </a:endParaRPr>
          </a:p>
          <a:p>
            <a:pPr indent="0" lvl="0" marL="0" rtl="0" algn="l">
              <a:spcBef>
                <a:spcPts val="0"/>
              </a:spcBef>
              <a:spcAft>
                <a:spcPts val="0"/>
              </a:spcAft>
              <a:buSzPts val="990"/>
              <a:buNone/>
            </a:pPr>
            <a:r>
              <a:rPr b="1" lang="es" sz="3200">
                <a:solidFill>
                  <a:srgbClr val="000000"/>
                </a:solidFill>
                <a:latin typeface="Caveat"/>
                <a:ea typeface="Caveat"/>
                <a:cs typeface="Caveat"/>
                <a:sym typeface="Caveat"/>
              </a:rPr>
              <a:t>Cualidades del imaginario social </a:t>
            </a:r>
            <a:endParaRPr b="1" sz="3200">
              <a:solidFill>
                <a:srgbClr val="000000"/>
              </a:solidFill>
              <a:latin typeface="Caveat"/>
              <a:ea typeface="Caveat"/>
              <a:cs typeface="Caveat"/>
              <a:sym typeface="Caveat"/>
            </a:endParaRPr>
          </a:p>
        </p:txBody>
      </p:sp>
      <p:sp>
        <p:nvSpPr>
          <p:cNvPr id="139" name="Google Shape;139;p24"/>
          <p:cNvSpPr txBox="1"/>
          <p:nvPr>
            <p:ph idx="1" type="body"/>
          </p:nvPr>
        </p:nvSpPr>
        <p:spPr>
          <a:xfrm>
            <a:off x="4679775" y="1789250"/>
            <a:ext cx="4098600" cy="26934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b="1" lang="es">
                <a:solidFill>
                  <a:srgbClr val="000000"/>
                </a:solidFill>
                <a:highlight>
                  <a:schemeClr val="lt1"/>
                </a:highlight>
                <a:latin typeface="Quicksand"/>
                <a:ea typeface="Quicksand"/>
                <a:cs typeface="Quicksand"/>
                <a:sym typeface="Quicksand"/>
              </a:rPr>
              <a:t>Su flexibilidad:</a:t>
            </a:r>
            <a:r>
              <a:rPr lang="es">
                <a:solidFill>
                  <a:srgbClr val="000000"/>
                </a:solidFill>
                <a:highlight>
                  <a:schemeClr val="lt1"/>
                </a:highlight>
                <a:latin typeface="Quicksand"/>
                <a:ea typeface="Quicksand"/>
                <a:cs typeface="Quicksand"/>
                <a:sym typeface="Quicksand"/>
              </a:rPr>
              <a:t> no opera como concepto determinante, rígido, permanente y estable. </a:t>
            </a:r>
            <a:endParaRPr>
              <a:solidFill>
                <a:srgbClr val="000000"/>
              </a:solidFill>
              <a:highlight>
                <a:schemeClr val="lt1"/>
              </a:highlight>
              <a:latin typeface="Quicksand"/>
              <a:ea typeface="Quicksand"/>
              <a:cs typeface="Quicksand"/>
              <a:sym typeface="Quicksand"/>
            </a:endParaRPr>
          </a:p>
          <a:p>
            <a:pPr indent="0" lvl="0" marL="0" rtl="0" algn="l">
              <a:spcBef>
                <a:spcPts val="1200"/>
              </a:spcBef>
              <a:spcAft>
                <a:spcPts val="1200"/>
              </a:spcAft>
              <a:buNone/>
            </a:pPr>
            <a:r>
              <a:rPr lang="es">
                <a:solidFill>
                  <a:srgbClr val="000000"/>
                </a:solidFill>
                <a:highlight>
                  <a:schemeClr val="lt1"/>
                </a:highlight>
                <a:latin typeface="Quicksand"/>
                <a:ea typeface="Quicksand"/>
                <a:cs typeface="Quicksand"/>
                <a:sym typeface="Quicksand"/>
              </a:rPr>
              <a:t>El imaginario “permite y procura la realización de microajustes permanentes que refuerzan su utilidad práctica”.</a:t>
            </a:r>
            <a:endParaRPr>
              <a:solidFill>
                <a:srgbClr val="000000"/>
              </a:solidFill>
              <a:highlight>
                <a:schemeClr val="lt1"/>
              </a:highlight>
              <a:latin typeface="Quicksand"/>
              <a:ea typeface="Quicksand"/>
              <a:cs typeface="Quicksand"/>
              <a:sym typeface="Quicksand"/>
            </a:endParaRPr>
          </a:p>
        </p:txBody>
      </p:sp>
      <p:pic>
        <p:nvPicPr>
          <p:cNvPr id="140" name="Google Shape;140;p24"/>
          <p:cNvPicPr preferRelativeResize="0"/>
          <p:nvPr/>
        </p:nvPicPr>
        <p:blipFill>
          <a:blip r:embed="rId3">
            <a:alphaModFix/>
          </a:blip>
          <a:stretch>
            <a:fillRect/>
          </a:stretch>
        </p:blipFill>
        <p:spPr>
          <a:xfrm>
            <a:off x="846525" y="1586000"/>
            <a:ext cx="3112828" cy="3099901"/>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372500"/>
            <a:ext cx="8520600" cy="733500"/>
          </a:xfrm>
          <a:prstGeom prst="rect">
            <a:avLst/>
          </a:prstGeom>
          <a:solidFill>
            <a:srgbClr val="F4B769"/>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b="1" sz="3200">
              <a:solidFill>
                <a:srgbClr val="000000"/>
              </a:solidFill>
              <a:latin typeface="Caveat"/>
              <a:ea typeface="Caveat"/>
              <a:cs typeface="Caveat"/>
              <a:sym typeface="Caveat"/>
            </a:endParaRPr>
          </a:p>
          <a:p>
            <a:pPr indent="0" lvl="0" marL="0" rtl="0" algn="l">
              <a:spcBef>
                <a:spcPts val="0"/>
              </a:spcBef>
              <a:spcAft>
                <a:spcPts val="0"/>
              </a:spcAft>
              <a:buSzPts val="990"/>
              <a:buNone/>
            </a:pPr>
            <a:r>
              <a:rPr b="1" lang="es" sz="3200">
                <a:solidFill>
                  <a:srgbClr val="000000"/>
                </a:solidFill>
                <a:latin typeface="Caveat"/>
                <a:ea typeface="Caveat"/>
                <a:cs typeface="Caveat"/>
                <a:sym typeface="Caveat"/>
              </a:rPr>
              <a:t>Cualidades del imaginario social </a:t>
            </a:r>
            <a:endParaRPr b="1" sz="3200">
              <a:solidFill>
                <a:srgbClr val="000000"/>
              </a:solidFill>
              <a:latin typeface="Caveat"/>
              <a:ea typeface="Caveat"/>
              <a:cs typeface="Caveat"/>
              <a:sym typeface="Caveat"/>
            </a:endParaRPr>
          </a:p>
        </p:txBody>
      </p:sp>
      <p:sp>
        <p:nvSpPr>
          <p:cNvPr id="146" name="Google Shape;146;p25"/>
          <p:cNvSpPr txBox="1"/>
          <p:nvPr>
            <p:ph idx="1" type="body"/>
          </p:nvPr>
        </p:nvSpPr>
        <p:spPr>
          <a:xfrm>
            <a:off x="311600" y="1392625"/>
            <a:ext cx="8520600" cy="1509300"/>
          </a:xfrm>
          <a:prstGeom prst="rect">
            <a:avLst/>
          </a:prstGeom>
          <a:noFill/>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b="1" lang="es">
                <a:solidFill>
                  <a:srgbClr val="000000"/>
                </a:solidFill>
                <a:highlight>
                  <a:schemeClr val="lt1"/>
                </a:highlight>
                <a:latin typeface="Quicksand"/>
                <a:ea typeface="Quicksand"/>
                <a:cs typeface="Quicksand"/>
                <a:sym typeface="Quicksand"/>
              </a:rPr>
              <a:t>Su carácter socializante: </a:t>
            </a:r>
            <a:r>
              <a:rPr lang="es">
                <a:solidFill>
                  <a:srgbClr val="000000"/>
                </a:solidFill>
                <a:highlight>
                  <a:schemeClr val="lt1"/>
                </a:highlight>
                <a:latin typeface="Quicksand"/>
                <a:ea typeface="Quicksand"/>
                <a:cs typeface="Quicksand"/>
                <a:sym typeface="Quicksand"/>
              </a:rPr>
              <a:t>pues la realidad social no debe ser sólo concebida por los investigadores y/o especialistas, debe tener en cuenta a la comunidad de individuos no expertos que lo vivencian en su cotidianidad. Las interpretaciones sobre la vida deben convalidarse en el grupo social para que puedan lograr un grado importante de legitimidad.</a:t>
            </a:r>
            <a:endParaRPr>
              <a:solidFill>
                <a:srgbClr val="000000"/>
              </a:solidFill>
              <a:highlight>
                <a:schemeClr val="lt1"/>
              </a:highlight>
              <a:latin typeface="Quicksand"/>
              <a:ea typeface="Quicksand"/>
              <a:cs typeface="Quicksand"/>
              <a:sym typeface="Quicksand"/>
            </a:endParaRPr>
          </a:p>
        </p:txBody>
      </p:sp>
      <p:pic>
        <p:nvPicPr>
          <p:cNvPr id="147" name="Google Shape;147;p25"/>
          <p:cNvPicPr preferRelativeResize="0"/>
          <p:nvPr/>
        </p:nvPicPr>
        <p:blipFill rotWithShape="1">
          <a:blip r:embed="rId3">
            <a:alphaModFix/>
          </a:blip>
          <a:srcRect b="11935" l="0" r="0" t="9280"/>
          <a:stretch/>
        </p:blipFill>
        <p:spPr>
          <a:xfrm>
            <a:off x="2767275" y="3090900"/>
            <a:ext cx="3249650" cy="1706826"/>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372500"/>
            <a:ext cx="8520600" cy="733500"/>
          </a:xfrm>
          <a:prstGeom prst="rect">
            <a:avLst/>
          </a:prstGeom>
          <a:solidFill>
            <a:srgbClr val="A9F482"/>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b="1" sz="3200">
              <a:solidFill>
                <a:srgbClr val="000000"/>
              </a:solidFill>
              <a:latin typeface="Caveat"/>
              <a:ea typeface="Caveat"/>
              <a:cs typeface="Caveat"/>
              <a:sym typeface="Caveat"/>
            </a:endParaRPr>
          </a:p>
          <a:p>
            <a:pPr indent="0" lvl="0" marL="0" rtl="0" algn="l">
              <a:spcBef>
                <a:spcPts val="0"/>
              </a:spcBef>
              <a:spcAft>
                <a:spcPts val="0"/>
              </a:spcAft>
              <a:buSzPts val="990"/>
              <a:buNone/>
            </a:pPr>
            <a:r>
              <a:rPr b="1" lang="es" sz="3200">
                <a:solidFill>
                  <a:srgbClr val="000000"/>
                </a:solidFill>
                <a:latin typeface="Caveat"/>
                <a:ea typeface="Caveat"/>
                <a:cs typeface="Caveat"/>
                <a:sym typeface="Caveat"/>
              </a:rPr>
              <a:t>Cualidades del imaginario social </a:t>
            </a:r>
            <a:endParaRPr b="1" sz="3200">
              <a:solidFill>
                <a:srgbClr val="000000"/>
              </a:solidFill>
              <a:latin typeface="Caveat"/>
              <a:ea typeface="Caveat"/>
              <a:cs typeface="Caveat"/>
              <a:sym typeface="Caveat"/>
            </a:endParaRPr>
          </a:p>
        </p:txBody>
      </p:sp>
      <p:sp>
        <p:nvSpPr>
          <p:cNvPr id="153" name="Google Shape;153;p26"/>
          <p:cNvSpPr txBox="1"/>
          <p:nvPr>
            <p:ph idx="1" type="body"/>
          </p:nvPr>
        </p:nvSpPr>
        <p:spPr>
          <a:xfrm>
            <a:off x="311700" y="1316425"/>
            <a:ext cx="4260300" cy="3469800"/>
          </a:xfrm>
          <a:prstGeom prst="rect">
            <a:avLst/>
          </a:prstGeom>
          <a:noFill/>
        </p:spPr>
        <p:txBody>
          <a:bodyPr anchorCtr="0" anchor="t" bIns="91425" lIns="91425" spcFirstLastPara="1" rIns="91425" wrap="square" tIns="91425">
            <a:normAutofit/>
          </a:bodyPr>
          <a:lstStyle/>
          <a:p>
            <a:pPr indent="0" lvl="0" marL="457200" rtl="0" algn="l">
              <a:spcBef>
                <a:spcPts val="0"/>
              </a:spcBef>
              <a:spcAft>
                <a:spcPts val="0"/>
              </a:spcAft>
              <a:buNone/>
            </a:pPr>
            <a:r>
              <a:t/>
            </a:r>
            <a:endParaRPr b="1">
              <a:solidFill>
                <a:srgbClr val="000000"/>
              </a:solidFill>
              <a:highlight>
                <a:srgbClr val="F4E969"/>
              </a:highlight>
              <a:latin typeface="Quicksand"/>
              <a:ea typeface="Quicksand"/>
              <a:cs typeface="Quicksand"/>
              <a:sym typeface="Quicksand"/>
            </a:endParaRPr>
          </a:p>
          <a:p>
            <a:pPr indent="-342900" lvl="0" marL="457200" rtl="0" algn="l">
              <a:spcBef>
                <a:spcPts val="120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Es fuente de creación de posibilidades alternativas de realidad; </a:t>
            </a:r>
            <a:r>
              <a:rPr lang="es">
                <a:solidFill>
                  <a:srgbClr val="000000"/>
                </a:solidFill>
                <a:highlight>
                  <a:schemeClr val="lt1"/>
                </a:highlight>
                <a:latin typeface="Quicksand"/>
                <a:ea typeface="Quicksand"/>
                <a:cs typeface="Quicksand"/>
                <a:sym typeface="Quicksand"/>
              </a:rPr>
              <a:t>mediante la irrealidad fractura lo considerado como real, se controvierte como alternativa.</a:t>
            </a:r>
            <a:endParaRPr>
              <a:solidFill>
                <a:srgbClr val="000000"/>
              </a:solidFill>
              <a:highlight>
                <a:schemeClr val="lt1"/>
              </a:highlight>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Es una condición propia de la vida en sociedad.</a:t>
            </a:r>
            <a:endParaRPr>
              <a:solidFill>
                <a:srgbClr val="000000"/>
              </a:solidFill>
              <a:highlight>
                <a:schemeClr val="lt1"/>
              </a:highlight>
              <a:latin typeface="Quicksand"/>
              <a:ea typeface="Quicksand"/>
              <a:cs typeface="Quicksand"/>
              <a:sym typeface="Quicksand"/>
            </a:endParaRPr>
          </a:p>
        </p:txBody>
      </p:sp>
      <p:pic>
        <p:nvPicPr>
          <p:cNvPr id="154" name="Google Shape;154;p26"/>
          <p:cNvPicPr preferRelativeResize="0"/>
          <p:nvPr/>
        </p:nvPicPr>
        <p:blipFill rotWithShape="1">
          <a:blip r:embed="rId3">
            <a:alphaModFix/>
          </a:blip>
          <a:srcRect b="0" l="15630" r="13613" t="0"/>
          <a:stretch/>
        </p:blipFill>
        <p:spPr>
          <a:xfrm>
            <a:off x="4636700" y="1771163"/>
            <a:ext cx="3838750" cy="2712723"/>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372500"/>
            <a:ext cx="8520600" cy="733500"/>
          </a:xfrm>
          <a:prstGeom prst="rect">
            <a:avLst/>
          </a:prstGeom>
          <a:solidFill>
            <a:srgbClr val="8E7CC3"/>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600">
                <a:solidFill>
                  <a:srgbClr val="000000"/>
                </a:solidFill>
                <a:latin typeface="Caveat"/>
                <a:ea typeface="Caveat"/>
                <a:cs typeface="Caveat"/>
                <a:sym typeface="Caveat"/>
              </a:rPr>
              <a:t>Referencias </a:t>
            </a:r>
            <a:r>
              <a:rPr b="1" lang="es" sz="3600">
                <a:solidFill>
                  <a:srgbClr val="000000"/>
                </a:solidFill>
                <a:latin typeface="Caveat"/>
                <a:ea typeface="Caveat"/>
                <a:cs typeface="Caveat"/>
                <a:sym typeface="Caveat"/>
              </a:rPr>
              <a:t> </a:t>
            </a:r>
            <a:endParaRPr b="1" sz="3600">
              <a:solidFill>
                <a:srgbClr val="000000"/>
              </a:solidFill>
              <a:latin typeface="Caveat"/>
              <a:ea typeface="Caveat"/>
              <a:cs typeface="Caveat"/>
              <a:sym typeface="Caveat"/>
            </a:endParaRPr>
          </a:p>
        </p:txBody>
      </p:sp>
      <p:sp>
        <p:nvSpPr>
          <p:cNvPr id="160" name="Google Shape;160;p27"/>
          <p:cNvSpPr txBox="1"/>
          <p:nvPr>
            <p:ph idx="1" type="body"/>
          </p:nvPr>
        </p:nvSpPr>
        <p:spPr>
          <a:xfrm>
            <a:off x="311700" y="1468825"/>
            <a:ext cx="8520600" cy="3099900"/>
          </a:xfrm>
          <a:prstGeom prst="rect">
            <a:avLst/>
          </a:prstGeom>
          <a:noFill/>
        </p:spPr>
        <p:txBody>
          <a:bodyPr anchorCtr="0" anchor="t" bIns="91425" lIns="91425" spcFirstLastPara="1" rIns="91425" wrap="square" tIns="91425">
            <a:normAutofit/>
          </a:bodyPr>
          <a:lstStyle/>
          <a:p>
            <a:pPr indent="0" lvl="0" marL="457200" rtl="0" algn="l">
              <a:spcBef>
                <a:spcPts val="0"/>
              </a:spcBef>
              <a:spcAft>
                <a:spcPts val="0"/>
              </a:spcAft>
              <a:buNone/>
            </a:pPr>
            <a:r>
              <a:t/>
            </a:r>
            <a:endParaRPr b="1">
              <a:solidFill>
                <a:srgbClr val="000000"/>
              </a:solidFill>
              <a:latin typeface="Quicksand"/>
              <a:ea typeface="Quicksand"/>
              <a:cs typeface="Quicksand"/>
              <a:sym typeface="Quicksand"/>
            </a:endParaRPr>
          </a:p>
          <a:p>
            <a:pPr indent="-342900" lvl="0" marL="457200" rtl="0" algn="l">
              <a:spcBef>
                <a:spcPts val="1200"/>
              </a:spcBef>
              <a:spcAft>
                <a:spcPts val="0"/>
              </a:spcAft>
              <a:buClr>
                <a:srgbClr val="000000"/>
              </a:buClr>
              <a:buSzPts val="1800"/>
              <a:buFont typeface="Quicksand"/>
              <a:buChar char="➔"/>
            </a:pPr>
            <a:r>
              <a:rPr b="1" lang="es">
                <a:solidFill>
                  <a:srgbClr val="000000"/>
                </a:solidFill>
                <a:latin typeface="Quicksand"/>
                <a:ea typeface="Quicksand"/>
                <a:cs typeface="Quicksand"/>
                <a:sym typeface="Quicksand"/>
              </a:rPr>
              <a:t>Castoriadis, C. (1997). El imaginario social instituyente. Zona erógena, 35(9).</a:t>
            </a:r>
            <a:endParaRPr b="1">
              <a:solidFill>
                <a:srgbClr val="000000"/>
              </a:solidFill>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b="1" lang="es">
                <a:solidFill>
                  <a:srgbClr val="000000"/>
                </a:solidFill>
                <a:latin typeface="Quicksand"/>
                <a:ea typeface="Quicksand"/>
                <a:cs typeface="Quicksand"/>
                <a:sym typeface="Quicksand"/>
              </a:rPr>
              <a:t>Rodríguez, G. O. G. (2019). Aproximaciones al concepto de imaginario social. Civilizar. Ciencias Sociales y Humanas, 19(37), 31-42.</a:t>
            </a:r>
            <a:endParaRPr b="1">
              <a:solidFill>
                <a:srgbClr val="000000"/>
              </a:solidFill>
              <a:latin typeface="Quicksand"/>
              <a:ea typeface="Quicksand"/>
              <a:cs typeface="Quicksand"/>
              <a:sym typeface="Quicksand"/>
            </a:endParaRPr>
          </a:p>
          <a:p>
            <a:pPr indent="0" lvl="0" marL="457200" rtl="0" algn="l">
              <a:spcBef>
                <a:spcPts val="1200"/>
              </a:spcBef>
              <a:spcAft>
                <a:spcPts val="0"/>
              </a:spcAft>
              <a:buNone/>
            </a:pPr>
            <a:r>
              <a:t/>
            </a:r>
            <a:endParaRPr b="1">
              <a:solidFill>
                <a:srgbClr val="000000"/>
              </a:solidFill>
              <a:latin typeface="Quicksand"/>
              <a:ea typeface="Quicksand"/>
              <a:cs typeface="Quicksand"/>
              <a:sym typeface="Quicksand"/>
            </a:endParaRPr>
          </a:p>
          <a:p>
            <a:pPr indent="-342900" lvl="0" marL="457200" rtl="0" algn="l">
              <a:spcBef>
                <a:spcPts val="1200"/>
              </a:spcBef>
              <a:spcAft>
                <a:spcPts val="0"/>
              </a:spcAft>
              <a:buClr>
                <a:srgbClr val="000000"/>
              </a:buClr>
              <a:buSzPts val="1800"/>
              <a:buFont typeface="Quicksand"/>
              <a:buChar char="➔"/>
            </a:pPr>
            <a:r>
              <a:t/>
            </a:r>
            <a:endParaRPr b="1">
              <a:solidFill>
                <a:srgbClr val="000000"/>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8520600" cy="733500"/>
          </a:xfrm>
          <a:prstGeom prst="rect">
            <a:avLst/>
          </a:prstGeom>
          <a:solidFill>
            <a:srgbClr val="4CDC8F"/>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600">
                <a:solidFill>
                  <a:srgbClr val="000000"/>
                </a:solidFill>
                <a:latin typeface="Caveat"/>
                <a:ea typeface="Caveat"/>
                <a:cs typeface="Caveat"/>
                <a:sym typeface="Caveat"/>
              </a:rPr>
              <a:t>Cornelius Castoriadis  (1922-1997)</a:t>
            </a:r>
            <a:endParaRPr b="1" sz="3600">
              <a:solidFill>
                <a:srgbClr val="000000"/>
              </a:solidFill>
              <a:latin typeface="Caveat"/>
              <a:ea typeface="Caveat"/>
              <a:cs typeface="Caveat"/>
              <a:sym typeface="Caveat"/>
            </a:endParaRPr>
          </a:p>
        </p:txBody>
      </p:sp>
      <p:sp>
        <p:nvSpPr>
          <p:cNvPr id="69" name="Google Shape;69;p14"/>
          <p:cNvSpPr txBox="1"/>
          <p:nvPr>
            <p:ph idx="1" type="body"/>
          </p:nvPr>
        </p:nvSpPr>
        <p:spPr>
          <a:xfrm>
            <a:off x="311700" y="1468825"/>
            <a:ext cx="5531700" cy="3530400"/>
          </a:xfrm>
          <a:prstGeom prst="rect">
            <a:avLst/>
          </a:prstGeom>
          <a:noFill/>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Es el autor más reconocido en materia de imaginarios sociales.</a:t>
            </a:r>
            <a:br>
              <a:rPr lang="es">
                <a:solidFill>
                  <a:srgbClr val="000000"/>
                </a:solidFill>
                <a:highlight>
                  <a:schemeClr val="lt1"/>
                </a:highlight>
                <a:latin typeface="Quicksand"/>
                <a:ea typeface="Quicksand"/>
                <a:cs typeface="Quicksand"/>
                <a:sym typeface="Quicksand"/>
              </a:rPr>
            </a:br>
            <a:endParaRPr>
              <a:solidFill>
                <a:srgbClr val="000000"/>
              </a:solidFill>
              <a:highlight>
                <a:schemeClr val="lt1"/>
              </a:highlight>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lang="es">
                <a:solidFill>
                  <a:srgbClr val="000000"/>
                </a:solidFill>
                <a:highlight>
                  <a:schemeClr val="lt1"/>
                </a:highlight>
                <a:latin typeface="Quicksand"/>
                <a:ea typeface="Quicksand"/>
                <a:cs typeface="Quicksand"/>
                <a:sym typeface="Quicksand"/>
              </a:rPr>
              <a:t>Su obra más reconocida es </a:t>
            </a:r>
            <a:r>
              <a:rPr b="1" i="1" lang="es">
                <a:solidFill>
                  <a:srgbClr val="000000"/>
                </a:solidFill>
                <a:highlight>
                  <a:schemeClr val="lt1"/>
                </a:highlight>
                <a:latin typeface="Quicksand"/>
                <a:ea typeface="Quicksand"/>
                <a:cs typeface="Quicksand"/>
                <a:sym typeface="Quicksand"/>
              </a:rPr>
              <a:t>La institución imaginaria de la sociedad, de 1975</a:t>
            </a:r>
            <a:r>
              <a:rPr lang="es">
                <a:solidFill>
                  <a:srgbClr val="000000"/>
                </a:solidFill>
                <a:highlight>
                  <a:schemeClr val="lt1"/>
                </a:highlight>
                <a:latin typeface="Quicksand"/>
                <a:ea typeface="Quicksand"/>
                <a:cs typeface="Quicksand"/>
                <a:sym typeface="Quicksand"/>
              </a:rPr>
              <a:t>, en ella el autor </a:t>
            </a:r>
            <a:r>
              <a:rPr lang="es">
                <a:solidFill>
                  <a:srgbClr val="000000"/>
                </a:solidFill>
                <a:highlight>
                  <a:schemeClr val="lt1"/>
                </a:highlight>
                <a:latin typeface="Quicksand"/>
                <a:ea typeface="Quicksand"/>
                <a:cs typeface="Quicksand"/>
                <a:sym typeface="Quicksand"/>
              </a:rPr>
              <a:t>“</a:t>
            </a:r>
            <a:r>
              <a:rPr i="1" lang="es">
                <a:solidFill>
                  <a:srgbClr val="000000"/>
                </a:solidFill>
                <a:highlight>
                  <a:schemeClr val="lt1"/>
                </a:highlight>
                <a:latin typeface="Quicksand"/>
                <a:ea typeface="Quicksand"/>
                <a:cs typeface="Quicksand"/>
                <a:sym typeface="Quicksand"/>
              </a:rPr>
              <a:t>L</a:t>
            </a:r>
            <a:r>
              <a:rPr i="1" lang="es">
                <a:solidFill>
                  <a:srgbClr val="000000"/>
                </a:solidFill>
                <a:highlight>
                  <a:schemeClr val="lt1"/>
                </a:highlight>
                <a:latin typeface="Quicksand"/>
                <a:ea typeface="Quicksand"/>
                <a:cs typeface="Quicksand"/>
                <a:sym typeface="Quicksand"/>
              </a:rPr>
              <a:t>ogra posicionar el imaginario como un factor elemental en la </a:t>
            </a:r>
            <a:r>
              <a:rPr b="1" i="1" lang="es">
                <a:solidFill>
                  <a:srgbClr val="000000"/>
                </a:solidFill>
                <a:highlight>
                  <a:schemeClr val="lt1"/>
                </a:highlight>
                <a:latin typeface="Quicksand"/>
                <a:ea typeface="Quicksand"/>
                <a:cs typeface="Quicksand"/>
                <a:sym typeface="Quicksand"/>
              </a:rPr>
              <a:t>configuración de la sociedad</a:t>
            </a:r>
            <a:r>
              <a:rPr i="1" lang="es">
                <a:solidFill>
                  <a:srgbClr val="000000"/>
                </a:solidFill>
                <a:highlight>
                  <a:schemeClr val="lt1"/>
                </a:highlight>
                <a:latin typeface="Quicksand"/>
                <a:ea typeface="Quicksand"/>
                <a:cs typeface="Quicksand"/>
                <a:sym typeface="Quicksand"/>
              </a:rPr>
              <a:t> como parte constitutiva de </a:t>
            </a:r>
            <a:r>
              <a:rPr b="1" i="1" lang="es">
                <a:solidFill>
                  <a:srgbClr val="000000"/>
                </a:solidFill>
                <a:highlight>
                  <a:schemeClr val="lt1"/>
                </a:highlight>
                <a:latin typeface="Quicksand"/>
                <a:ea typeface="Quicksand"/>
                <a:cs typeface="Quicksand"/>
                <a:sym typeface="Quicksand"/>
              </a:rPr>
              <a:t>lo real</a:t>
            </a:r>
            <a:r>
              <a:rPr i="1" lang="es">
                <a:solidFill>
                  <a:srgbClr val="000000"/>
                </a:solidFill>
                <a:highlight>
                  <a:schemeClr val="lt1"/>
                </a:highlight>
                <a:latin typeface="Quicksand"/>
                <a:ea typeface="Quicksand"/>
                <a:cs typeface="Quicksand"/>
                <a:sym typeface="Quicksand"/>
              </a:rPr>
              <a:t>, y el valor de </a:t>
            </a:r>
            <a:r>
              <a:rPr b="1" i="1" lang="es">
                <a:solidFill>
                  <a:srgbClr val="000000"/>
                </a:solidFill>
                <a:highlight>
                  <a:schemeClr val="lt1"/>
                </a:highlight>
                <a:latin typeface="Quicksand"/>
                <a:ea typeface="Quicksand"/>
                <a:cs typeface="Quicksand"/>
                <a:sym typeface="Quicksand"/>
              </a:rPr>
              <a:t>las significaciones imaginarias</a:t>
            </a:r>
            <a:r>
              <a:rPr i="1" lang="es">
                <a:solidFill>
                  <a:srgbClr val="000000"/>
                </a:solidFill>
                <a:highlight>
                  <a:schemeClr val="lt1"/>
                </a:highlight>
                <a:latin typeface="Quicksand"/>
                <a:ea typeface="Quicksand"/>
                <a:cs typeface="Quicksand"/>
                <a:sym typeface="Quicksand"/>
              </a:rPr>
              <a:t> en el orden social</a:t>
            </a:r>
            <a:r>
              <a:rPr lang="es">
                <a:solidFill>
                  <a:srgbClr val="000000"/>
                </a:solidFill>
                <a:highlight>
                  <a:schemeClr val="lt1"/>
                </a:highlight>
                <a:latin typeface="Quicksand"/>
                <a:ea typeface="Quicksand"/>
                <a:cs typeface="Quicksand"/>
                <a:sym typeface="Quicksand"/>
              </a:rPr>
              <a:t>”. </a:t>
            </a:r>
            <a:endParaRPr>
              <a:solidFill>
                <a:srgbClr val="000000"/>
              </a:solidFill>
              <a:highlight>
                <a:schemeClr val="lt1"/>
              </a:highlight>
              <a:latin typeface="Quicksand"/>
              <a:ea typeface="Quicksand"/>
              <a:cs typeface="Quicksand"/>
              <a:sym typeface="Quicksand"/>
            </a:endParaRPr>
          </a:p>
        </p:txBody>
      </p:sp>
      <p:pic>
        <p:nvPicPr>
          <p:cNvPr id="70" name="Google Shape;70;p14"/>
          <p:cNvPicPr preferRelativeResize="0"/>
          <p:nvPr/>
        </p:nvPicPr>
        <p:blipFill>
          <a:blip r:embed="rId3">
            <a:alphaModFix/>
          </a:blip>
          <a:stretch>
            <a:fillRect/>
          </a:stretch>
        </p:blipFill>
        <p:spPr>
          <a:xfrm>
            <a:off x="6340025" y="1468825"/>
            <a:ext cx="2429400" cy="2929064"/>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72500"/>
            <a:ext cx="8520600" cy="733500"/>
          </a:xfrm>
          <a:prstGeom prst="rect">
            <a:avLst/>
          </a:prstGeom>
          <a:solidFill>
            <a:srgbClr val="8FCED8"/>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600">
                <a:solidFill>
                  <a:srgbClr val="000000"/>
                </a:solidFill>
                <a:latin typeface="Caveat"/>
                <a:ea typeface="Caveat"/>
                <a:cs typeface="Caveat"/>
                <a:sym typeface="Caveat"/>
              </a:rPr>
              <a:t>Imaginario </a:t>
            </a:r>
            <a:endParaRPr b="1" sz="3600">
              <a:solidFill>
                <a:srgbClr val="000000"/>
              </a:solidFill>
              <a:latin typeface="Caveat"/>
              <a:ea typeface="Caveat"/>
              <a:cs typeface="Caveat"/>
              <a:sym typeface="Caveat"/>
            </a:endParaRPr>
          </a:p>
        </p:txBody>
      </p:sp>
      <p:sp>
        <p:nvSpPr>
          <p:cNvPr id="76" name="Google Shape;76;p15"/>
          <p:cNvSpPr txBox="1"/>
          <p:nvPr>
            <p:ph idx="1" type="body"/>
          </p:nvPr>
        </p:nvSpPr>
        <p:spPr>
          <a:xfrm>
            <a:off x="311700" y="1468825"/>
            <a:ext cx="5209500" cy="3530400"/>
          </a:xfrm>
          <a:prstGeom prst="rect">
            <a:avLst/>
          </a:prstGeom>
          <a:noFill/>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s">
                <a:solidFill>
                  <a:srgbClr val="000000"/>
                </a:solidFill>
                <a:highlight>
                  <a:schemeClr val="lt1"/>
                </a:highlight>
                <a:latin typeface="Quicksand"/>
                <a:ea typeface="Quicksand"/>
                <a:cs typeface="Quicksand"/>
                <a:sym typeface="Quicksand"/>
              </a:rPr>
              <a:t>Para Castoriadis, </a:t>
            </a:r>
            <a:r>
              <a:rPr b="1" lang="es">
                <a:solidFill>
                  <a:srgbClr val="000000"/>
                </a:solidFill>
                <a:highlight>
                  <a:schemeClr val="lt1"/>
                </a:highlight>
                <a:latin typeface="Quicksand"/>
                <a:ea typeface="Quicksand"/>
                <a:cs typeface="Quicksand"/>
                <a:sym typeface="Quicksand"/>
              </a:rPr>
              <a:t>el imaginario es</a:t>
            </a:r>
            <a:r>
              <a:rPr lang="es">
                <a:solidFill>
                  <a:srgbClr val="000000"/>
                </a:solidFill>
                <a:highlight>
                  <a:schemeClr val="lt1"/>
                </a:highlight>
                <a:latin typeface="Quicksand"/>
                <a:ea typeface="Quicksand"/>
                <a:cs typeface="Quicksand"/>
                <a:sym typeface="Quicksand"/>
              </a:rPr>
              <a:t> un fenómeno tanto individual como colectivo, y puede comprenderse como un </a:t>
            </a:r>
            <a:r>
              <a:rPr b="1" lang="es">
                <a:solidFill>
                  <a:srgbClr val="000000"/>
                </a:solidFill>
                <a:highlight>
                  <a:schemeClr val="lt1"/>
                </a:highlight>
                <a:latin typeface="Quicksand"/>
                <a:ea typeface="Quicksand"/>
                <a:cs typeface="Quicksand"/>
                <a:sym typeface="Quicksand"/>
              </a:rPr>
              <a:t>patrimonio representativo: </a:t>
            </a:r>
            <a:endParaRPr b="1">
              <a:solidFill>
                <a:srgbClr val="000000"/>
              </a:solidFill>
              <a:highlight>
                <a:schemeClr val="lt1"/>
              </a:highlight>
              <a:latin typeface="Quicksand"/>
              <a:ea typeface="Quicksand"/>
              <a:cs typeface="Quicksand"/>
              <a:sym typeface="Quicksand"/>
            </a:endParaRPr>
          </a:p>
          <a:p>
            <a:pPr indent="-342900" lvl="0" marL="457200" rtl="0" algn="l">
              <a:spcBef>
                <a:spcPts val="1200"/>
              </a:spcBef>
              <a:spcAft>
                <a:spcPts val="0"/>
              </a:spcAft>
              <a:buClr>
                <a:srgbClr val="000000"/>
              </a:buClr>
              <a:buSzPts val="1800"/>
              <a:buFont typeface="Quicksand"/>
              <a:buChar char="●"/>
            </a:pPr>
            <a:r>
              <a:rPr lang="es">
                <a:solidFill>
                  <a:srgbClr val="000000"/>
                </a:solidFill>
                <a:highlight>
                  <a:schemeClr val="lt1"/>
                </a:highlight>
                <a:latin typeface="Quicksand"/>
                <a:ea typeface="Quicksand"/>
                <a:cs typeface="Quicksand"/>
                <a:sym typeface="Quicksand"/>
              </a:rPr>
              <a:t>Conjunto de </a:t>
            </a:r>
            <a:r>
              <a:rPr b="1" lang="es">
                <a:solidFill>
                  <a:srgbClr val="000000"/>
                </a:solidFill>
                <a:highlight>
                  <a:schemeClr val="lt1"/>
                </a:highlight>
                <a:latin typeface="Quicksand"/>
                <a:ea typeface="Quicksand"/>
                <a:cs typeface="Quicksand"/>
                <a:sym typeface="Quicksand"/>
              </a:rPr>
              <a:t>imágenes mentales acumuladas por el individuo en el curso de su socialización. </a:t>
            </a:r>
            <a:endParaRPr b="1">
              <a:solidFill>
                <a:srgbClr val="000000"/>
              </a:solidFill>
              <a:highlight>
                <a:schemeClr val="lt1"/>
              </a:highlight>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lang="es">
                <a:solidFill>
                  <a:srgbClr val="000000"/>
                </a:solidFill>
                <a:highlight>
                  <a:schemeClr val="lt1"/>
                </a:highlight>
                <a:latin typeface="Quicksand"/>
                <a:ea typeface="Quicksand"/>
                <a:cs typeface="Quicksand"/>
                <a:sym typeface="Quicksand"/>
              </a:rPr>
              <a:t>Desde su imaginación, el ser humano </a:t>
            </a:r>
            <a:r>
              <a:rPr b="1" lang="es">
                <a:solidFill>
                  <a:srgbClr val="000000"/>
                </a:solidFill>
                <a:highlight>
                  <a:schemeClr val="lt1"/>
                </a:highlight>
                <a:latin typeface="Quicksand"/>
                <a:ea typeface="Quicksand"/>
                <a:cs typeface="Quicksand"/>
                <a:sym typeface="Quicksand"/>
              </a:rPr>
              <a:t>se construye una especie de filtros socialmente reconocidos, en marcos culturales y momentos históricos específicos.</a:t>
            </a:r>
            <a:r>
              <a:rPr lang="es">
                <a:solidFill>
                  <a:srgbClr val="000000"/>
                </a:solidFill>
                <a:highlight>
                  <a:schemeClr val="lt1"/>
                </a:highlight>
                <a:latin typeface="Quicksand"/>
                <a:ea typeface="Quicksand"/>
                <a:cs typeface="Quicksand"/>
                <a:sym typeface="Quicksand"/>
              </a:rPr>
              <a:t> </a:t>
            </a:r>
            <a:endParaRPr>
              <a:solidFill>
                <a:srgbClr val="000000"/>
              </a:solidFill>
              <a:highlight>
                <a:schemeClr val="lt1"/>
              </a:highlight>
              <a:latin typeface="Quicksand"/>
              <a:ea typeface="Quicksand"/>
              <a:cs typeface="Quicksand"/>
              <a:sym typeface="Quicksand"/>
            </a:endParaRPr>
          </a:p>
        </p:txBody>
      </p:sp>
      <p:pic>
        <p:nvPicPr>
          <p:cNvPr id="77" name="Google Shape;77;p15"/>
          <p:cNvPicPr preferRelativeResize="0"/>
          <p:nvPr/>
        </p:nvPicPr>
        <p:blipFill>
          <a:blip r:embed="rId3">
            <a:alphaModFix/>
          </a:blip>
          <a:stretch>
            <a:fillRect/>
          </a:stretch>
        </p:blipFill>
        <p:spPr>
          <a:xfrm>
            <a:off x="5617950" y="1855150"/>
            <a:ext cx="3165701" cy="2374275"/>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72500"/>
            <a:ext cx="8520600" cy="733500"/>
          </a:xfrm>
          <a:prstGeom prst="rect">
            <a:avLst/>
          </a:prstGeom>
          <a:solidFill>
            <a:srgbClr val="C27BA0"/>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600">
                <a:solidFill>
                  <a:srgbClr val="000000"/>
                </a:solidFill>
                <a:latin typeface="Caveat"/>
                <a:ea typeface="Caveat"/>
                <a:cs typeface="Caveat"/>
                <a:sym typeface="Caveat"/>
              </a:rPr>
              <a:t>Imaginarios sociales</a:t>
            </a:r>
            <a:endParaRPr b="1" sz="3600">
              <a:solidFill>
                <a:srgbClr val="000000"/>
              </a:solidFill>
              <a:latin typeface="Caveat"/>
              <a:ea typeface="Caveat"/>
              <a:cs typeface="Caveat"/>
              <a:sym typeface="Caveat"/>
            </a:endParaRPr>
          </a:p>
        </p:txBody>
      </p:sp>
      <p:sp>
        <p:nvSpPr>
          <p:cNvPr id="83" name="Google Shape;83;p16"/>
          <p:cNvSpPr txBox="1"/>
          <p:nvPr>
            <p:ph idx="1" type="body"/>
          </p:nvPr>
        </p:nvSpPr>
        <p:spPr>
          <a:xfrm>
            <a:off x="311700" y="1468825"/>
            <a:ext cx="8520600" cy="15750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1200"/>
              </a:spcAft>
              <a:buNone/>
            </a:pPr>
            <a:r>
              <a:rPr lang="es">
                <a:solidFill>
                  <a:srgbClr val="000000"/>
                </a:solidFill>
                <a:highlight>
                  <a:schemeClr val="lt1"/>
                </a:highlight>
                <a:latin typeface="Quicksand"/>
                <a:ea typeface="Quicksand"/>
                <a:cs typeface="Quicksand"/>
                <a:sym typeface="Quicksand"/>
              </a:rPr>
              <a:t>Un punto central en la propuesta de Castoriadis es atribuirles a los imaginarios sociales la calidad de “factor de equilibrio psicosocial, ya que </a:t>
            </a:r>
            <a:r>
              <a:rPr b="1" lang="es">
                <a:solidFill>
                  <a:srgbClr val="000000"/>
                </a:solidFill>
                <a:highlight>
                  <a:schemeClr val="lt1"/>
                </a:highlight>
                <a:latin typeface="Quicksand"/>
                <a:ea typeface="Quicksand"/>
                <a:cs typeface="Quicksand"/>
                <a:sym typeface="Quicksand"/>
              </a:rPr>
              <a:t>actúan compensando las diferencias y vacíos cognitivos, superando el excesivo racionalismo de la modernidad”. </a:t>
            </a:r>
            <a:r>
              <a:rPr lang="es">
                <a:solidFill>
                  <a:srgbClr val="000000"/>
                </a:solidFill>
                <a:highlight>
                  <a:srgbClr val="FB9CC5"/>
                </a:highlight>
                <a:latin typeface="Quicksand"/>
                <a:ea typeface="Quicksand"/>
                <a:cs typeface="Quicksand"/>
                <a:sym typeface="Quicksand"/>
              </a:rPr>
              <a:t> </a:t>
            </a:r>
            <a:endParaRPr>
              <a:solidFill>
                <a:srgbClr val="000000"/>
              </a:solidFill>
              <a:latin typeface="Quicksand"/>
              <a:ea typeface="Quicksand"/>
              <a:cs typeface="Quicksand"/>
              <a:sym typeface="Quicksand"/>
            </a:endParaRPr>
          </a:p>
        </p:txBody>
      </p:sp>
      <p:pic>
        <p:nvPicPr>
          <p:cNvPr id="84" name="Google Shape;84;p16"/>
          <p:cNvPicPr preferRelativeResize="0"/>
          <p:nvPr/>
        </p:nvPicPr>
        <p:blipFill rotWithShape="1">
          <a:blip r:embed="rId3">
            <a:alphaModFix/>
          </a:blip>
          <a:srcRect b="8371" l="0" r="0" t="13970"/>
          <a:stretch/>
        </p:blipFill>
        <p:spPr>
          <a:xfrm>
            <a:off x="2648575" y="3112100"/>
            <a:ext cx="3846876" cy="1677475"/>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372500"/>
            <a:ext cx="8520600" cy="733500"/>
          </a:xfrm>
          <a:prstGeom prst="rect">
            <a:avLst/>
          </a:prstGeom>
          <a:solidFill>
            <a:schemeClr val="accent6"/>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600">
                <a:solidFill>
                  <a:srgbClr val="000000"/>
                </a:solidFill>
                <a:latin typeface="Caveat"/>
                <a:ea typeface="Caveat"/>
                <a:cs typeface="Caveat"/>
                <a:sym typeface="Caveat"/>
              </a:rPr>
              <a:t>Imaginario instituyente</a:t>
            </a:r>
            <a:endParaRPr b="1" sz="3600">
              <a:solidFill>
                <a:srgbClr val="000000"/>
              </a:solidFill>
              <a:latin typeface="Caveat"/>
              <a:ea typeface="Caveat"/>
              <a:cs typeface="Caveat"/>
              <a:sym typeface="Caveat"/>
            </a:endParaRPr>
          </a:p>
        </p:txBody>
      </p:sp>
      <p:sp>
        <p:nvSpPr>
          <p:cNvPr id="90" name="Google Shape;90;p17"/>
          <p:cNvSpPr txBox="1"/>
          <p:nvPr>
            <p:ph idx="1" type="body"/>
          </p:nvPr>
        </p:nvSpPr>
        <p:spPr>
          <a:xfrm>
            <a:off x="235500" y="1482025"/>
            <a:ext cx="5542800" cy="3372600"/>
          </a:xfrm>
          <a:prstGeom prst="rect">
            <a:avLst/>
          </a:prstGeom>
          <a:noFill/>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s">
                <a:solidFill>
                  <a:srgbClr val="000000"/>
                </a:solidFill>
                <a:highlight>
                  <a:schemeClr val="lt1"/>
                </a:highlight>
                <a:latin typeface="Quicksand"/>
                <a:ea typeface="Quicksand"/>
                <a:cs typeface="Quicksand"/>
                <a:sym typeface="Quicksand"/>
              </a:rPr>
              <a:t>En las elaboraciones que propuso Castoriadis se destaca la idea del </a:t>
            </a:r>
            <a:r>
              <a:rPr b="1" lang="es">
                <a:solidFill>
                  <a:srgbClr val="000000"/>
                </a:solidFill>
                <a:highlight>
                  <a:schemeClr val="lt1"/>
                </a:highlight>
                <a:latin typeface="Quicksand"/>
                <a:ea typeface="Quicksand"/>
                <a:cs typeface="Quicksand"/>
                <a:sym typeface="Quicksand"/>
              </a:rPr>
              <a:t>imaginario instituyente</a:t>
            </a:r>
            <a:r>
              <a:rPr lang="es">
                <a:solidFill>
                  <a:srgbClr val="000000"/>
                </a:solidFill>
                <a:highlight>
                  <a:schemeClr val="lt1"/>
                </a:highlight>
                <a:latin typeface="Quicksand"/>
                <a:ea typeface="Quicksand"/>
                <a:cs typeface="Quicksand"/>
                <a:sym typeface="Quicksand"/>
              </a:rPr>
              <a:t>, el cual hace referencia a ese </a:t>
            </a:r>
            <a:r>
              <a:rPr b="1" lang="es">
                <a:solidFill>
                  <a:srgbClr val="000000"/>
                </a:solidFill>
                <a:highlight>
                  <a:schemeClr val="lt1"/>
                </a:highlight>
                <a:latin typeface="Quicksand"/>
                <a:ea typeface="Quicksand"/>
                <a:cs typeface="Quicksand"/>
                <a:sym typeface="Quicksand"/>
              </a:rPr>
              <a:t>universo fundante</a:t>
            </a:r>
            <a:r>
              <a:rPr lang="es">
                <a:solidFill>
                  <a:srgbClr val="000000"/>
                </a:solidFill>
                <a:highlight>
                  <a:schemeClr val="lt1"/>
                </a:highlight>
                <a:latin typeface="Quicksand"/>
                <a:ea typeface="Quicksand"/>
                <a:cs typeface="Quicksand"/>
                <a:sym typeface="Quicksand"/>
              </a:rPr>
              <a:t> que le da sentido a las sociedades y que tendría por función principal </a:t>
            </a:r>
            <a:r>
              <a:rPr b="1" lang="es">
                <a:solidFill>
                  <a:srgbClr val="000000"/>
                </a:solidFill>
                <a:highlight>
                  <a:schemeClr val="lt1"/>
                </a:highlight>
                <a:latin typeface="Quicksand"/>
                <a:ea typeface="Quicksand"/>
                <a:cs typeface="Quicksand"/>
                <a:sym typeface="Quicksand"/>
              </a:rPr>
              <a:t>dar cuenta de cómo constatamos la emergencia de lo nuevo radical, y si no podemos recurrir a factores trascendentes para dar cuenta de eso, tenemos que postular necesariamente un poder de creación,</a:t>
            </a:r>
            <a:r>
              <a:rPr lang="es">
                <a:solidFill>
                  <a:srgbClr val="000000"/>
                </a:solidFill>
                <a:highlight>
                  <a:schemeClr val="lt1"/>
                </a:highlight>
                <a:latin typeface="Quicksand"/>
                <a:ea typeface="Quicksand"/>
                <a:cs typeface="Quicksand"/>
                <a:sym typeface="Quicksand"/>
              </a:rPr>
              <a:t> inmanente tanto a las colectividades humanas como a los seres singulares.</a:t>
            </a:r>
            <a:endParaRPr>
              <a:solidFill>
                <a:srgbClr val="000000"/>
              </a:solidFill>
              <a:highlight>
                <a:schemeClr val="lt1"/>
              </a:highlight>
              <a:latin typeface="Quicksand"/>
              <a:ea typeface="Quicksand"/>
              <a:cs typeface="Quicksand"/>
              <a:sym typeface="Quicksand"/>
            </a:endParaRPr>
          </a:p>
        </p:txBody>
      </p:sp>
      <p:pic>
        <p:nvPicPr>
          <p:cNvPr id="91" name="Google Shape;91;p17"/>
          <p:cNvPicPr preferRelativeResize="0"/>
          <p:nvPr/>
        </p:nvPicPr>
        <p:blipFill rotWithShape="1">
          <a:blip r:embed="rId3">
            <a:alphaModFix/>
          </a:blip>
          <a:srcRect b="0" l="14013" r="14450" t="0"/>
          <a:stretch/>
        </p:blipFill>
        <p:spPr>
          <a:xfrm>
            <a:off x="6021150" y="2006900"/>
            <a:ext cx="2811150" cy="2187603"/>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372500"/>
            <a:ext cx="8520600" cy="733500"/>
          </a:xfrm>
          <a:prstGeom prst="rect">
            <a:avLst/>
          </a:prstGeom>
          <a:solidFill>
            <a:srgbClr val="F6B26B"/>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600">
                <a:solidFill>
                  <a:srgbClr val="000000"/>
                </a:solidFill>
                <a:latin typeface="Caveat"/>
                <a:ea typeface="Caveat"/>
                <a:cs typeface="Caveat"/>
                <a:sym typeface="Caveat"/>
              </a:rPr>
              <a:t>Imaginario instituyente</a:t>
            </a:r>
            <a:endParaRPr b="1" sz="3600">
              <a:solidFill>
                <a:srgbClr val="000000"/>
              </a:solidFill>
              <a:latin typeface="Caveat"/>
              <a:ea typeface="Caveat"/>
              <a:cs typeface="Caveat"/>
              <a:sym typeface="Caveat"/>
            </a:endParaRPr>
          </a:p>
        </p:txBody>
      </p:sp>
      <p:sp>
        <p:nvSpPr>
          <p:cNvPr id="97" name="Google Shape;97;p18"/>
          <p:cNvSpPr txBox="1"/>
          <p:nvPr>
            <p:ph idx="1" type="body"/>
          </p:nvPr>
        </p:nvSpPr>
        <p:spPr>
          <a:xfrm>
            <a:off x="3466025" y="1510825"/>
            <a:ext cx="5394600" cy="3421500"/>
          </a:xfrm>
          <a:prstGeom prst="rect">
            <a:avLst/>
          </a:prstGeom>
          <a:noFill/>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Clr>
                <a:srgbClr val="000000"/>
              </a:buClr>
              <a:buSzPct val="100000"/>
              <a:buFont typeface="Quicksand"/>
              <a:buChar char="➔"/>
            </a:pPr>
            <a:r>
              <a:rPr lang="es">
                <a:solidFill>
                  <a:srgbClr val="000000"/>
                </a:solidFill>
                <a:highlight>
                  <a:schemeClr val="lt1"/>
                </a:highlight>
                <a:latin typeface="Quicksand"/>
                <a:ea typeface="Quicksand"/>
                <a:cs typeface="Quicksand"/>
                <a:sym typeface="Quicksand"/>
              </a:rPr>
              <a:t>L</a:t>
            </a:r>
            <a:r>
              <a:rPr lang="es">
                <a:solidFill>
                  <a:srgbClr val="000000"/>
                </a:solidFill>
                <a:highlight>
                  <a:schemeClr val="lt1"/>
                </a:highlight>
                <a:latin typeface="Quicksand"/>
                <a:ea typeface="Quicksand"/>
                <a:cs typeface="Quicksand"/>
                <a:sym typeface="Quicksand"/>
              </a:rPr>
              <a:t>a idea de un imaginario instituyente señala a una potencia/potencialidad.</a:t>
            </a:r>
            <a:br>
              <a:rPr lang="es">
                <a:solidFill>
                  <a:srgbClr val="000000"/>
                </a:solidFill>
                <a:highlight>
                  <a:schemeClr val="lt1"/>
                </a:highlight>
                <a:latin typeface="Quicksand"/>
                <a:ea typeface="Quicksand"/>
                <a:cs typeface="Quicksand"/>
                <a:sym typeface="Quicksand"/>
              </a:rPr>
            </a:br>
            <a:endParaRPr>
              <a:solidFill>
                <a:srgbClr val="000000"/>
              </a:solidFill>
              <a:highlight>
                <a:schemeClr val="lt1"/>
              </a:highlight>
              <a:latin typeface="Quicksand"/>
              <a:ea typeface="Quicksand"/>
              <a:cs typeface="Quicksand"/>
              <a:sym typeface="Quicksand"/>
            </a:endParaRPr>
          </a:p>
          <a:p>
            <a:pPr indent="-325755" lvl="0" marL="457200" rtl="0" algn="l">
              <a:spcBef>
                <a:spcPts val="0"/>
              </a:spcBef>
              <a:spcAft>
                <a:spcPts val="0"/>
              </a:spcAft>
              <a:buClr>
                <a:srgbClr val="000000"/>
              </a:buClr>
              <a:buSzPct val="100000"/>
              <a:buFont typeface="Quicksand"/>
              <a:buChar char="➔"/>
            </a:pPr>
            <a:r>
              <a:rPr lang="es">
                <a:solidFill>
                  <a:srgbClr val="000000"/>
                </a:solidFill>
                <a:highlight>
                  <a:schemeClr val="lt1"/>
                </a:highlight>
                <a:latin typeface="Quicksand"/>
                <a:ea typeface="Quicksand"/>
                <a:cs typeface="Quicksand"/>
                <a:sym typeface="Quicksand"/>
              </a:rPr>
              <a:t>La imaginación tiene una tremenda </a:t>
            </a:r>
            <a:r>
              <a:rPr b="1" lang="es">
                <a:solidFill>
                  <a:srgbClr val="000000"/>
                </a:solidFill>
                <a:highlight>
                  <a:schemeClr val="lt1"/>
                </a:highlight>
                <a:latin typeface="Quicksand"/>
                <a:ea typeface="Quicksand"/>
                <a:cs typeface="Quicksand"/>
                <a:sym typeface="Quicksand"/>
              </a:rPr>
              <a:t>capacidad creadora</a:t>
            </a:r>
            <a:r>
              <a:rPr lang="es">
                <a:solidFill>
                  <a:srgbClr val="000000"/>
                </a:solidFill>
                <a:highlight>
                  <a:schemeClr val="lt1"/>
                </a:highlight>
                <a:latin typeface="Quicksand"/>
                <a:ea typeface="Quicksand"/>
                <a:cs typeface="Quicksand"/>
                <a:sym typeface="Quicksand"/>
              </a:rPr>
              <a:t>, de innovar la vida misma tanto individual como social. </a:t>
            </a:r>
            <a:br>
              <a:rPr lang="es">
                <a:solidFill>
                  <a:srgbClr val="000000"/>
                </a:solidFill>
                <a:highlight>
                  <a:schemeClr val="lt1"/>
                </a:highlight>
                <a:latin typeface="Quicksand"/>
                <a:ea typeface="Quicksand"/>
                <a:cs typeface="Quicksand"/>
                <a:sym typeface="Quicksand"/>
              </a:rPr>
            </a:br>
            <a:endParaRPr>
              <a:solidFill>
                <a:srgbClr val="000000"/>
              </a:solidFill>
              <a:highlight>
                <a:schemeClr val="lt1"/>
              </a:highlight>
              <a:latin typeface="Quicksand"/>
              <a:ea typeface="Quicksand"/>
              <a:cs typeface="Quicksand"/>
              <a:sym typeface="Quicksand"/>
            </a:endParaRPr>
          </a:p>
          <a:p>
            <a:pPr indent="-325755" lvl="0" marL="457200" rtl="0" algn="l">
              <a:spcBef>
                <a:spcPts val="0"/>
              </a:spcBef>
              <a:spcAft>
                <a:spcPts val="0"/>
              </a:spcAft>
              <a:buClr>
                <a:srgbClr val="000000"/>
              </a:buClr>
              <a:buSzPct val="100000"/>
              <a:buFont typeface="Quicksand"/>
              <a:buChar char="➔"/>
            </a:pPr>
            <a:r>
              <a:rPr lang="es">
                <a:solidFill>
                  <a:srgbClr val="000000"/>
                </a:solidFill>
                <a:highlight>
                  <a:schemeClr val="lt1"/>
                </a:highlight>
                <a:latin typeface="Quicksand"/>
                <a:ea typeface="Quicksand"/>
                <a:cs typeface="Quicksand"/>
                <a:sym typeface="Quicksand"/>
              </a:rPr>
              <a:t>El </a:t>
            </a:r>
            <a:r>
              <a:rPr b="1" lang="es">
                <a:solidFill>
                  <a:srgbClr val="000000"/>
                </a:solidFill>
                <a:highlight>
                  <a:schemeClr val="lt1"/>
                </a:highlight>
                <a:latin typeface="Quicksand"/>
                <a:ea typeface="Quicksand"/>
                <a:cs typeface="Quicksand"/>
                <a:sym typeface="Quicksand"/>
              </a:rPr>
              <a:t>imaginario instituyente</a:t>
            </a:r>
            <a:r>
              <a:rPr lang="es">
                <a:solidFill>
                  <a:srgbClr val="000000"/>
                </a:solidFill>
                <a:highlight>
                  <a:schemeClr val="lt1"/>
                </a:highlight>
                <a:latin typeface="Quicksand"/>
                <a:ea typeface="Quicksand"/>
                <a:cs typeface="Quicksand"/>
                <a:sym typeface="Quicksand"/>
              </a:rPr>
              <a:t> sería entonces “esa facultad que es constitutiva de las colectividades humanas, y más generalmente, del campo sociohistórico”; de tal forma que </a:t>
            </a:r>
            <a:r>
              <a:rPr b="1" lang="es">
                <a:solidFill>
                  <a:srgbClr val="000000"/>
                </a:solidFill>
                <a:highlight>
                  <a:schemeClr val="lt1"/>
                </a:highlight>
                <a:latin typeface="Quicksand"/>
                <a:ea typeface="Quicksand"/>
                <a:cs typeface="Quicksand"/>
                <a:sym typeface="Quicksand"/>
              </a:rPr>
              <a:t>“ninguna sociedad puede perdurar sin crear una representación del mundo y, en ese mundo, de ella misma”</a:t>
            </a:r>
            <a:r>
              <a:rPr lang="es">
                <a:solidFill>
                  <a:srgbClr val="000000"/>
                </a:solidFill>
                <a:highlight>
                  <a:schemeClr val="lt1"/>
                </a:highlight>
                <a:latin typeface="Quicksand"/>
                <a:ea typeface="Quicksand"/>
                <a:cs typeface="Quicksand"/>
                <a:sym typeface="Quicksand"/>
              </a:rPr>
              <a:t>. </a:t>
            </a:r>
            <a:r>
              <a:rPr lang="es">
                <a:solidFill>
                  <a:srgbClr val="000000"/>
                </a:solidFill>
                <a:latin typeface="Quicksand"/>
                <a:ea typeface="Quicksand"/>
                <a:cs typeface="Quicksand"/>
                <a:sym typeface="Quicksand"/>
              </a:rPr>
              <a:t> </a:t>
            </a:r>
            <a:endParaRPr>
              <a:solidFill>
                <a:srgbClr val="000000"/>
              </a:solidFill>
              <a:latin typeface="Quicksand"/>
              <a:ea typeface="Quicksand"/>
              <a:cs typeface="Quicksand"/>
              <a:sym typeface="Quicksand"/>
            </a:endParaRPr>
          </a:p>
        </p:txBody>
      </p:sp>
      <p:pic>
        <p:nvPicPr>
          <p:cNvPr id="98" name="Google Shape;98;p18"/>
          <p:cNvPicPr preferRelativeResize="0"/>
          <p:nvPr/>
        </p:nvPicPr>
        <p:blipFill rotWithShape="1">
          <a:blip r:embed="rId3">
            <a:alphaModFix/>
          </a:blip>
          <a:srcRect b="0" l="12458" r="29914" t="0"/>
          <a:stretch/>
        </p:blipFill>
        <p:spPr>
          <a:xfrm>
            <a:off x="387900" y="1742550"/>
            <a:ext cx="2804426" cy="3017149"/>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372500"/>
            <a:ext cx="8520600" cy="733500"/>
          </a:xfrm>
          <a:prstGeom prst="rect">
            <a:avLst/>
          </a:prstGeom>
          <a:solidFill>
            <a:srgbClr val="C7ABD0"/>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600">
                <a:solidFill>
                  <a:srgbClr val="000000"/>
                </a:solidFill>
                <a:latin typeface="Caveat"/>
                <a:ea typeface="Caveat"/>
                <a:cs typeface="Caveat"/>
                <a:sym typeface="Caveat"/>
              </a:rPr>
              <a:t>Imaginario instituyente</a:t>
            </a:r>
            <a:endParaRPr b="1" sz="3600">
              <a:solidFill>
                <a:srgbClr val="000000"/>
              </a:solidFill>
              <a:latin typeface="Caveat"/>
              <a:ea typeface="Caveat"/>
              <a:cs typeface="Caveat"/>
              <a:sym typeface="Caveat"/>
            </a:endParaRPr>
          </a:p>
        </p:txBody>
      </p:sp>
      <p:sp>
        <p:nvSpPr>
          <p:cNvPr id="104" name="Google Shape;104;p19"/>
          <p:cNvSpPr txBox="1"/>
          <p:nvPr>
            <p:ph idx="1" type="body"/>
          </p:nvPr>
        </p:nvSpPr>
        <p:spPr>
          <a:xfrm>
            <a:off x="311700" y="1468825"/>
            <a:ext cx="6053700" cy="3430200"/>
          </a:xfrm>
          <a:prstGeom prst="rect">
            <a:avLst/>
          </a:prstGeom>
          <a:noFill/>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s">
                <a:solidFill>
                  <a:srgbClr val="000000"/>
                </a:solidFill>
                <a:highlight>
                  <a:schemeClr val="lt1"/>
                </a:highlight>
                <a:latin typeface="Quicksand"/>
                <a:ea typeface="Quicksand"/>
                <a:cs typeface="Quicksand"/>
                <a:sym typeface="Quicksand"/>
              </a:rPr>
              <a:t>Idea relativa de un m</a:t>
            </a:r>
            <a:r>
              <a:rPr b="1" lang="es">
                <a:solidFill>
                  <a:srgbClr val="000000"/>
                </a:solidFill>
                <a:highlight>
                  <a:schemeClr val="lt1"/>
                </a:highlight>
                <a:latin typeface="Quicksand"/>
                <a:ea typeface="Quicksand"/>
                <a:cs typeface="Quicksand"/>
                <a:sym typeface="Quicksand"/>
              </a:rPr>
              <a:t>agma de significaciones imaginarias: </a:t>
            </a:r>
            <a:r>
              <a:rPr lang="es">
                <a:solidFill>
                  <a:srgbClr val="000000"/>
                </a:solidFill>
                <a:highlight>
                  <a:schemeClr val="lt1"/>
                </a:highlight>
                <a:latin typeface="Quicksand"/>
                <a:ea typeface="Quicksand"/>
                <a:cs typeface="Quicksand"/>
                <a:sym typeface="Quicksand"/>
              </a:rPr>
              <a:t>Garantiza la inteligibilidad y solidifica un sentido de realidad.</a:t>
            </a:r>
            <a:r>
              <a:rPr b="1" lang="es">
                <a:solidFill>
                  <a:srgbClr val="000000"/>
                </a:solidFill>
                <a:highlight>
                  <a:schemeClr val="lt1"/>
                </a:highlight>
                <a:latin typeface="Quicksand"/>
                <a:ea typeface="Quicksand"/>
                <a:cs typeface="Quicksand"/>
                <a:sym typeface="Quicksand"/>
              </a:rPr>
              <a:t> </a:t>
            </a:r>
            <a:endParaRPr b="1">
              <a:solidFill>
                <a:srgbClr val="000000"/>
              </a:solidFill>
              <a:highlight>
                <a:schemeClr val="lt1"/>
              </a:highlight>
              <a:latin typeface="Quicksand"/>
              <a:ea typeface="Quicksand"/>
              <a:cs typeface="Quicksand"/>
              <a:sym typeface="Quicksand"/>
            </a:endParaRPr>
          </a:p>
          <a:p>
            <a:pPr indent="-342900" lvl="0" marL="457200" rtl="0" algn="l">
              <a:spcBef>
                <a:spcPts val="1200"/>
              </a:spcBef>
              <a:spcAft>
                <a:spcPts val="0"/>
              </a:spcAft>
              <a:buClr>
                <a:srgbClr val="000000"/>
              </a:buClr>
              <a:buSzPts val="1800"/>
              <a:buFont typeface="Quicksand"/>
              <a:buChar char="➔"/>
            </a:pPr>
            <a:r>
              <a:rPr lang="es">
                <a:solidFill>
                  <a:srgbClr val="000000"/>
                </a:solidFill>
                <a:highlight>
                  <a:schemeClr val="lt1"/>
                </a:highlight>
                <a:latin typeface="Quicksand"/>
                <a:ea typeface="Quicksand"/>
                <a:cs typeface="Quicksand"/>
                <a:sym typeface="Quicksand"/>
              </a:rPr>
              <a:t>La sociedad es</a:t>
            </a:r>
            <a:r>
              <a:rPr lang="es">
                <a:solidFill>
                  <a:srgbClr val="000000"/>
                </a:solidFill>
                <a:highlight>
                  <a:schemeClr val="lt1"/>
                </a:highlight>
                <a:latin typeface="Quicksand"/>
                <a:ea typeface="Quicksand"/>
                <a:cs typeface="Quicksand"/>
                <a:sym typeface="Quicksand"/>
              </a:rPr>
              <a:t> </a:t>
            </a:r>
            <a:r>
              <a:rPr lang="es">
                <a:solidFill>
                  <a:srgbClr val="000000"/>
                </a:solidFill>
                <a:highlight>
                  <a:schemeClr val="lt1"/>
                </a:highlight>
                <a:latin typeface="Quicksand"/>
                <a:ea typeface="Quicksand"/>
                <a:cs typeface="Quicksand"/>
                <a:sym typeface="Quicksand"/>
              </a:rPr>
              <a:t>un </a:t>
            </a:r>
            <a:r>
              <a:rPr b="1" lang="es">
                <a:solidFill>
                  <a:srgbClr val="000000"/>
                </a:solidFill>
                <a:highlight>
                  <a:schemeClr val="lt1"/>
                </a:highlight>
                <a:latin typeface="Quicksand"/>
                <a:ea typeface="Quicksand"/>
                <a:cs typeface="Quicksand"/>
                <a:sym typeface="Quicksand"/>
              </a:rPr>
              <a:t>sistema de interpretación del mundo propiamente dicho</a:t>
            </a:r>
            <a:r>
              <a:rPr lang="es">
                <a:solidFill>
                  <a:srgbClr val="000000"/>
                </a:solidFill>
                <a:highlight>
                  <a:schemeClr val="lt1"/>
                </a:highlight>
                <a:latin typeface="Quicksand"/>
                <a:ea typeface="Quicksand"/>
                <a:cs typeface="Quicksand"/>
                <a:sym typeface="Quicksand"/>
              </a:rPr>
              <a:t>; La sociedad es, entonces, tanto </a:t>
            </a:r>
            <a:r>
              <a:rPr b="1" lang="es">
                <a:solidFill>
                  <a:srgbClr val="000000"/>
                </a:solidFill>
                <a:highlight>
                  <a:schemeClr val="lt1"/>
                </a:highlight>
                <a:latin typeface="Quicksand"/>
                <a:ea typeface="Quicksand"/>
                <a:cs typeface="Quicksand"/>
                <a:sym typeface="Quicksand"/>
              </a:rPr>
              <a:t>autoinstitución</a:t>
            </a:r>
            <a:r>
              <a:rPr lang="es">
                <a:solidFill>
                  <a:srgbClr val="000000"/>
                </a:solidFill>
                <a:highlight>
                  <a:schemeClr val="lt1"/>
                </a:highlight>
                <a:latin typeface="Quicksand"/>
                <a:ea typeface="Quicksand"/>
                <a:cs typeface="Quicksand"/>
                <a:sym typeface="Quicksand"/>
              </a:rPr>
              <a:t> como </a:t>
            </a:r>
            <a:r>
              <a:rPr b="1" lang="es">
                <a:solidFill>
                  <a:srgbClr val="000000"/>
                </a:solidFill>
                <a:highlight>
                  <a:schemeClr val="lt1"/>
                </a:highlight>
                <a:latin typeface="Quicksand"/>
                <a:ea typeface="Quicksand"/>
                <a:cs typeface="Quicksand"/>
                <a:sym typeface="Quicksand"/>
              </a:rPr>
              <a:t>autocreación</a:t>
            </a:r>
            <a:r>
              <a:rPr lang="es">
                <a:solidFill>
                  <a:srgbClr val="000000"/>
                </a:solidFill>
                <a:highlight>
                  <a:schemeClr val="lt1"/>
                </a:highlight>
                <a:latin typeface="Quicksand"/>
                <a:ea typeface="Quicksand"/>
                <a:cs typeface="Quicksand"/>
                <a:sym typeface="Quicksand"/>
              </a:rPr>
              <a:t>, particular y específica. </a:t>
            </a:r>
            <a:endParaRPr>
              <a:solidFill>
                <a:srgbClr val="000000"/>
              </a:solidFill>
              <a:highlight>
                <a:schemeClr val="lt1"/>
              </a:highlight>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lang="es">
                <a:solidFill>
                  <a:srgbClr val="000000"/>
                </a:solidFill>
                <a:highlight>
                  <a:schemeClr val="lt1"/>
                </a:highlight>
                <a:latin typeface="Quicksand"/>
                <a:ea typeface="Quicksand"/>
                <a:cs typeface="Quicksand"/>
                <a:sym typeface="Quicksand"/>
              </a:rPr>
              <a:t>Referencia a Atenas: “</a:t>
            </a:r>
            <a:r>
              <a:rPr i="1" lang="es">
                <a:solidFill>
                  <a:srgbClr val="000000"/>
                </a:solidFill>
                <a:highlight>
                  <a:schemeClr val="lt1"/>
                </a:highlight>
                <a:latin typeface="Quicksand"/>
                <a:ea typeface="Quicksand"/>
                <a:cs typeface="Quicksand"/>
                <a:sym typeface="Quicksand"/>
              </a:rPr>
              <a:t>porque Atenas existe, son necesarios los atenienses y no humanos en general; pero los atenienses son creados solamente en y por Atenas” </a:t>
            </a:r>
            <a:endParaRPr i="1">
              <a:solidFill>
                <a:srgbClr val="000000"/>
              </a:solidFill>
              <a:highlight>
                <a:schemeClr val="lt1"/>
              </a:highlight>
              <a:latin typeface="Quicksand"/>
              <a:ea typeface="Quicksand"/>
              <a:cs typeface="Quicksand"/>
              <a:sym typeface="Quicksand"/>
            </a:endParaRPr>
          </a:p>
        </p:txBody>
      </p:sp>
      <p:pic>
        <p:nvPicPr>
          <p:cNvPr id="105" name="Google Shape;105;p19"/>
          <p:cNvPicPr preferRelativeResize="0"/>
          <p:nvPr/>
        </p:nvPicPr>
        <p:blipFill>
          <a:blip r:embed="rId3">
            <a:alphaModFix/>
          </a:blip>
          <a:stretch>
            <a:fillRect/>
          </a:stretch>
        </p:blipFill>
        <p:spPr>
          <a:xfrm>
            <a:off x="6362350" y="2006300"/>
            <a:ext cx="2393750" cy="1977450"/>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372500"/>
            <a:ext cx="8520600" cy="733500"/>
          </a:xfrm>
          <a:prstGeom prst="rect">
            <a:avLst/>
          </a:prstGeom>
          <a:solidFill>
            <a:srgbClr val="FB9CC5"/>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400">
                <a:solidFill>
                  <a:srgbClr val="000000"/>
                </a:solidFill>
                <a:latin typeface="Caveat"/>
                <a:ea typeface="Caveat"/>
                <a:cs typeface="Caveat"/>
                <a:sym typeface="Caveat"/>
              </a:rPr>
              <a:t>Imaginario social: Ideas generales </a:t>
            </a:r>
            <a:endParaRPr b="1" sz="3400">
              <a:solidFill>
                <a:srgbClr val="000000"/>
              </a:solidFill>
              <a:latin typeface="Caveat"/>
              <a:ea typeface="Caveat"/>
              <a:cs typeface="Caveat"/>
              <a:sym typeface="Caveat"/>
            </a:endParaRPr>
          </a:p>
        </p:txBody>
      </p:sp>
      <p:sp>
        <p:nvSpPr>
          <p:cNvPr id="111" name="Google Shape;111;p20"/>
          <p:cNvSpPr txBox="1"/>
          <p:nvPr>
            <p:ph idx="1" type="body"/>
          </p:nvPr>
        </p:nvSpPr>
        <p:spPr>
          <a:xfrm>
            <a:off x="311700" y="1545025"/>
            <a:ext cx="8520600" cy="1187400"/>
          </a:xfrm>
          <a:prstGeom prst="rect">
            <a:avLst/>
          </a:prstGeom>
          <a:noFill/>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El imaginario surge como una cuestión individual, sin embargo, se torna social en tanto pasa a ser compartido y aceptado por la sociedad, al punto de hacerse común al interior de grupos concretos.</a:t>
            </a:r>
            <a:r>
              <a:rPr b="1" lang="es">
                <a:solidFill>
                  <a:srgbClr val="000000"/>
                </a:solidFill>
                <a:highlight>
                  <a:srgbClr val="C7ABD0"/>
                </a:highlight>
                <a:latin typeface="Quicksand"/>
                <a:ea typeface="Quicksand"/>
                <a:cs typeface="Quicksand"/>
                <a:sym typeface="Quicksand"/>
              </a:rPr>
              <a:t> </a:t>
            </a:r>
            <a:endParaRPr b="1">
              <a:solidFill>
                <a:srgbClr val="000000"/>
              </a:solidFill>
              <a:highlight>
                <a:srgbClr val="C7ABD0"/>
              </a:highlight>
              <a:latin typeface="Quicksand"/>
              <a:ea typeface="Quicksand"/>
              <a:cs typeface="Quicksand"/>
              <a:sym typeface="Quicksand"/>
            </a:endParaRPr>
          </a:p>
        </p:txBody>
      </p:sp>
      <p:pic>
        <p:nvPicPr>
          <p:cNvPr id="112" name="Google Shape;112;p20"/>
          <p:cNvPicPr preferRelativeResize="0"/>
          <p:nvPr/>
        </p:nvPicPr>
        <p:blipFill rotWithShape="1">
          <a:blip r:embed="rId3">
            <a:alphaModFix/>
          </a:blip>
          <a:srcRect b="0" l="0" r="0" t="40863"/>
          <a:stretch/>
        </p:blipFill>
        <p:spPr>
          <a:xfrm>
            <a:off x="444513" y="3066100"/>
            <a:ext cx="8254976" cy="1579050"/>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372500"/>
            <a:ext cx="8520600" cy="733500"/>
          </a:xfrm>
          <a:prstGeom prst="rect">
            <a:avLst/>
          </a:prstGeom>
          <a:solidFill>
            <a:schemeClr val="accent4"/>
          </a:solidFill>
          <a:ln cap="flat" cmpd="sng" w="114300">
            <a:solidFill>
              <a:srgbClr val="000000"/>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b="1" lang="es" sz="3400">
                <a:solidFill>
                  <a:srgbClr val="000000"/>
                </a:solidFill>
                <a:latin typeface="Caveat"/>
                <a:ea typeface="Caveat"/>
                <a:cs typeface="Caveat"/>
                <a:sym typeface="Caveat"/>
              </a:rPr>
              <a:t>Imaginario social: Ideas generales </a:t>
            </a:r>
            <a:endParaRPr b="1" sz="3400">
              <a:solidFill>
                <a:srgbClr val="000000"/>
              </a:solidFill>
              <a:latin typeface="Caveat"/>
              <a:ea typeface="Caveat"/>
              <a:cs typeface="Caveat"/>
              <a:sym typeface="Caveat"/>
            </a:endParaRPr>
          </a:p>
        </p:txBody>
      </p:sp>
      <p:sp>
        <p:nvSpPr>
          <p:cNvPr id="118" name="Google Shape;118;p21"/>
          <p:cNvSpPr txBox="1"/>
          <p:nvPr>
            <p:ph idx="1" type="body"/>
          </p:nvPr>
        </p:nvSpPr>
        <p:spPr>
          <a:xfrm>
            <a:off x="311700" y="1499725"/>
            <a:ext cx="4520700" cy="3532800"/>
          </a:xfrm>
          <a:prstGeom prst="rect">
            <a:avLst/>
          </a:prstGeom>
          <a:noFill/>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Es una herramienta de interpretación y conocimiento de la realidad social.</a:t>
            </a:r>
            <a:br>
              <a:rPr b="1" lang="es">
                <a:solidFill>
                  <a:srgbClr val="000000"/>
                </a:solidFill>
                <a:highlight>
                  <a:schemeClr val="lt1"/>
                </a:highlight>
                <a:latin typeface="Quicksand"/>
                <a:ea typeface="Quicksand"/>
                <a:cs typeface="Quicksand"/>
                <a:sym typeface="Quicksand"/>
              </a:rPr>
            </a:br>
            <a:endParaRPr b="1">
              <a:solidFill>
                <a:srgbClr val="000000"/>
              </a:solidFill>
              <a:highlight>
                <a:schemeClr val="lt1"/>
              </a:highlight>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Propone integrar anomalías, flexibilidad y universalidad.</a:t>
            </a:r>
            <a:br>
              <a:rPr b="1" lang="es">
                <a:solidFill>
                  <a:srgbClr val="000000"/>
                </a:solidFill>
                <a:highlight>
                  <a:schemeClr val="lt1"/>
                </a:highlight>
                <a:latin typeface="Quicksand"/>
                <a:ea typeface="Quicksand"/>
                <a:cs typeface="Quicksand"/>
                <a:sym typeface="Quicksand"/>
              </a:rPr>
            </a:br>
            <a:endParaRPr b="1">
              <a:solidFill>
                <a:srgbClr val="000000"/>
              </a:solidFill>
              <a:highlight>
                <a:schemeClr val="lt1"/>
              </a:highlight>
              <a:latin typeface="Quicksand"/>
              <a:ea typeface="Quicksand"/>
              <a:cs typeface="Quicksand"/>
              <a:sym typeface="Quicksand"/>
            </a:endParaRPr>
          </a:p>
          <a:p>
            <a:pPr indent="-342900" lvl="0" marL="457200" rtl="0" algn="l">
              <a:spcBef>
                <a:spcPts val="0"/>
              </a:spcBef>
              <a:spcAft>
                <a:spcPts val="0"/>
              </a:spcAft>
              <a:buClr>
                <a:srgbClr val="000000"/>
              </a:buClr>
              <a:buSzPts val="1800"/>
              <a:buFont typeface="Quicksand"/>
              <a:buChar char="➔"/>
            </a:pPr>
            <a:r>
              <a:rPr b="1" lang="es">
                <a:solidFill>
                  <a:srgbClr val="000000"/>
                </a:solidFill>
                <a:highlight>
                  <a:schemeClr val="lt1"/>
                </a:highlight>
                <a:latin typeface="Quicksand"/>
                <a:ea typeface="Quicksand"/>
                <a:cs typeface="Quicksand"/>
                <a:sym typeface="Quicksand"/>
              </a:rPr>
              <a:t>Hace parte de lo que se acepta como real; estructura y constituye la realidad socialmente instituida.</a:t>
            </a:r>
            <a:endParaRPr b="1">
              <a:solidFill>
                <a:srgbClr val="000000"/>
              </a:solidFill>
              <a:highlight>
                <a:schemeClr val="lt1"/>
              </a:highlight>
              <a:latin typeface="Quicksand"/>
              <a:ea typeface="Quicksand"/>
              <a:cs typeface="Quicksand"/>
              <a:sym typeface="Quicksand"/>
            </a:endParaRPr>
          </a:p>
        </p:txBody>
      </p:sp>
      <p:pic>
        <p:nvPicPr>
          <p:cNvPr id="119" name="Google Shape;119;p21"/>
          <p:cNvPicPr preferRelativeResize="0"/>
          <p:nvPr/>
        </p:nvPicPr>
        <p:blipFill rotWithShape="1">
          <a:blip r:embed="rId3">
            <a:alphaModFix/>
          </a:blip>
          <a:srcRect b="0" l="4587" r="31166" t="0"/>
          <a:stretch/>
        </p:blipFill>
        <p:spPr>
          <a:xfrm>
            <a:off x="5265700" y="1737525"/>
            <a:ext cx="3310500" cy="2752400"/>
          </a:xfrm>
          <a:prstGeom prst="rect">
            <a:avLst/>
          </a:prstGeom>
          <a:noFill/>
          <a:ln cap="flat" cmpd="sng" w="114300">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