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7"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5153"/>
  </p:normalViewPr>
  <p:slideViewPr>
    <p:cSldViewPr snapToGrid="0" snapToObjects="1">
      <p:cViewPr varScale="1">
        <p:scale>
          <a:sx n="73" d="100"/>
          <a:sy n="73" d="100"/>
        </p:scale>
        <p:origin x="59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lvl1pPr algn="l">
              <a:defRPr/>
            </a:lvl1pPr>
          </a:lstStyle>
          <a:p>
            <a:fld id="{3F8450D8-AF2A-FD46-9A6F-EEF0E8010C16}" type="datetimeFigureOut">
              <a:rPr lang="es-MX" smtClean="0"/>
              <a:t>06/11/2022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EF697559-DE23-FF4E-A10C-4A1567AE0AF6}" type="slidenum">
              <a:rPr lang="es-MX" smtClean="0"/>
              <a:t>‹Nº›</a:t>
            </a:fld>
            <a:endParaRPr lang="es-MX"/>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86068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3F8450D8-AF2A-FD46-9A6F-EEF0E8010C16}" type="datetimeFigureOut">
              <a:rPr lang="es-MX" smtClean="0"/>
              <a:t>06/11/2022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EF697559-DE23-FF4E-A10C-4A1567AE0AF6}" type="slidenum">
              <a:rPr lang="es-MX" smtClean="0"/>
              <a:t>‹Nº›</a:t>
            </a:fld>
            <a:endParaRPr lang="es-MX"/>
          </a:p>
        </p:txBody>
      </p:sp>
    </p:spTree>
    <p:extLst>
      <p:ext uri="{BB962C8B-B14F-4D97-AF65-F5344CB8AC3E}">
        <p14:creationId xmlns:p14="http://schemas.microsoft.com/office/powerpoint/2010/main" val="10044583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3F8450D8-AF2A-FD46-9A6F-EEF0E8010C16}" type="datetimeFigureOut">
              <a:rPr lang="es-MX" smtClean="0"/>
              <a:t>06/11/2022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EF697559-DE23-FF4E-A10C-4A1567AE0AF6}" type="slidenum">
              <a:rPr lang="es-MX" smtClean="0"/>
              <a:t>‹Nº›</a:t>
            </a:fld>
            <a:endParaRPr lang="es-MX"/>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76605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3F8450D8-AF2A-FD46-9A6F-EEF0E8010C16}" type="datetimeFigureOut">
              <a:rPr lang="es-MX" smtClean="0"/>
              <a:t>06/11/2022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EF697559-DE23-FF4E-A10C-4A1567AE0AF6}" type="slidenum">
              <a:rPr lang="es-MX" smtClean="0"/>
              <a:t>‹Nº›</a:t>
            </a:fld>
            <a:endParaRPr lang="es-MX"/>
          </a:p>
        </p:txBody>
      </p:sp>
    </p:spTree>
    <p:extLst>
      <p:ext uri="{BB962C8B-B14F-4D97-AF65-F5344CB8AC3E}">
        <p14:creationId xmlns:p14="http://schemas.microsoft.com/office/powerpoint/2010/main" val="23774099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3F8450D8-AF2A-FD46-9A6F-EEF0E8010C16}" type="datetimeFigureOut">
              <a:rPr lang="es-MX" smtClean="0"/>
              <a:t>06/11/2022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EF697559-DE23-FF4E-A10C-4A1567AE0AF6}" type="slidenum">
              <a:rPr lang="es-MX" smtClean="0"/>
              <a:t>‹Nº›</a:t>
            </a:fld>
            <a:endParaRPr lang="es-MX"/>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762714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3F8450D8-AF2A-FD46-9A6F-EEF0E8010C16}" type="datetimeFigureOut">
              <a:rPr lang="es-MX" smtClean="0"/>
              <a:t>06/11/2022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EF697559-DE23-FF4E-A10C-4A1567AE0AF6}" type="slidenum">
              <a:rPr lang="es-MX" smtClean="0"/>
              <a:t>‹Nº›</a:t>
            </a:fld>
            <a:endParaRPr lang="es-MX"/>
          </a:p>
        </p:txBody>
      </p:sp>
    </p:spTree>
    <p:extLst>
      <p:ext uri="{BB962C8B-B14F-4D97-AF65-F5344CB8AC3E}">
        <p14:creationId xmlns:p14="http://schemas.microsoft.com/office/powerpoint/2010/main" val="2030277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1024128" y="2967788"/>
            <a:ext cx="4754880" cy="3341572"/>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s-ES" smtClean="0"/>
              <a:t>Editar el estilo de texto del patrón</a:t>
            </a:r>
          </a:p>
        </p:txBody>
      </p:sp>
      <p:sp>
        <p:nvSpPr>
          <p:cNvPr id="6" name="Content Placeholder 5"/>
          <p:cNvSpPr>
            <a:spLocks noGrp="1"/>
          </p:cNvSpPr>
          <p:nvPr>
            <p:ph sz="quarter" idx="4"/>
          </p:nvPr>
        </p:nvSpPr>
        <p:spPr>
          <a:xfrm>
            <a:off x="5990888" y="2967788"/>
            <a:ext cx="4754880" cy="3341572"/>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3F8450D8-AF2A-FD46-9A6F-EEF0E8010C16}" type="datetimeFigureOut">
              <a:rPr lang="es-MX" smtClean="0"/>
              <a:t>06/11/2022</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EF697559-DE23-FF4E-A10C-4A1567AE0AF6}" type="slidenum">
              <a:rPr lang="es-MX" smtClean="0"/>
              <a:t>‹Nº›</a:t>
            </a:fld>
            <a:endParaRPr lang="es-MX"/>
          </a:p>
        </p:txBody>
      </p:sp>
    </p:spTree>
    <p:extLst>
      <p:ext uri="{BB962C8B-B14F-4D97-AF65-F5344CB8AC3E}">
        <p14:creationId xmlns:p14="http://schemas.microsoft.com/office/powerpoint/2010/main" val="5613548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3F8450D8-AF2A-FD46-9A6F-EEF0E8010C16}" type="datetimeFigureOut">
              <a:rPr lang="es-MX" smtClean="0"/>
              <a:t>06/11/2022</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EF697559-DE23-FF4E-A10C-4A1567AE0AF6}" type="slidenum">
              <a:rPr lang="es-MX" smtClean="0"/>
              <a:t>‹Nº›</a:t>
            </a:fld>
            <a:endParaRPr lang="es-MX"/>
          </a:p>
        </p:txBody>
      </p:sp>
    </p:spTree>
    <p:extLst>
      <p:ext uri="{BB962C8B-B14F-4D97-AF65-F5344CB8AC3E}">
        <p14:creationId xmlns:p14="http://schemas.microsoft.com/office/powerpoint/2010/main" val="3043445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8450D8-AF2A-FD46-9A6F-EEF0E8010C16}" type="datetimeFigureOut">
              <a:rPr lang="es-MX" smtClean="0"/>
              <a:t>06/11/2022</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EF697559-DE23-FF4E-A10C-4A1567AE0AF6}" type="slidenum">
              <a:rPr lang="es-MX" smtClean="0"/>
              <a:t>‹Nº›</a:t>
            </a:fld>
            <a:endParaRPr lang="es-MX"/>
          </a:p>
        </p:txBody>
      </p:sp>
    </p:spTree>
    <p:extLst>
      <p:ext uri="{BB962C8B-B14F-4D97-AF65-F5344CB8AC3E}">
        <p14:creationId xmlns:p14="http://schemas.microsoft.com/office/powerpoint/2010/main" val="38233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3F8450D8-AF2A-FD46-9A6F-EEF0E8010C16}" type="datetimeFigureOut">
              <a:rPr lang="es-MX" smtClean="0"/>
              <a:t>06/11/2022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EF697559-DE23-FF4E-A10C-4A1567AE0AF6}" type="slidenum">
              <a:rPr lang="es-MX" smtClean="0"/>
              <a:t>‹Nº›</a:t>
            </a:fld>
            <a:endParaRPr lang="es-MX"/>
          </a:p>
        </p:txBody>
      </p:sp>
    </p:spTree>
    <p:extLst>
      <p:ext uri="{BB962C8B-B14F-4D97-AF65-F5344CB8AC3E}">
        <p14:creationId xmlns:p14="http://schemas.microsoft.com/office/powerpoint/2010/main" val="40168569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3F8450D8-AF2A-FD46-9A6F-EEF0E8010C16}" type="datetimeFigureOut">
              <a:rPr lang="es-MX" smtClean="0"/>
              <a:t>06/11/2022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EF697559-DE23-FF4E-A10C-4A1567AE0AF6}" type="slidenum">
              <a:rPr lang="es-MX" smtClean="0"/>
              <a:t>‹Nº›</a:t>
            </a:fld>
            <a:endParaRPr lang="es-MX"/>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1403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3F8450D8-AF2A-FD46-9A6F-EEF0E8010C16}" type="datetimeFigureOut">
              <a:rPr lang="es-MX" smtClean="0"/>
              <a:t>06/11/2022</a:t>
            </a:fld>
            <a:endParaRPr lang="es-MX"/>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s-MX"/>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EF697559-DE23-FF4E-A10C-4A1567AE0AF6}" type="slidenum">
              <a:rPr lang="es-MX" smtClean="0"/>
              <a:t>‹Nº›</a:t>
            </a:fld>
            <a:endParaRPr lang="es-MX"/>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07061321"/>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aulavirtual.iberoamericana.edu.co/recursosel/documentos_para-descarga/Principios%20de%20aprendizaje%20y%20conducta%20-%20Domjan%209th.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822961" y="5364118"/>
            <a:ext cx="10149840" cy="707886"/>
          </a:xfrm>
          <a:prstGeom prst="rect">
            <a:avLst/>
          </a:prstGeom>
          <a:noFill/>
        </p:spPr>
        <p:txBody>
          <a:bodyPr wrap="square" lIns="91440" tIns="45720" rIns="91440" bIns="45720">
            <a:spAutoFit/>
          </a:bodyPr>
          <a:lstStyle/>
          <a:p>
            <a:pPr algn="ctr"/>
            <a:r>
              <a:rPr lang="es-ES" sz="4000" b="1" cap="none" spc="0"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PROGRAMAS DE REFORZAMIENTO </a:t>
            </a:r>
            <a:endParaRPr lang="es-ES" sz="40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pic>
        <p:nvPicPr>
          <p:cNvPr id="5" name="Imagen 4"/>
          <p:cNvPicPr>
            <a:picLocks noChangeAspect="1"/>
          </p:cNvPicPr>
          <p:nvPr/>
        </p:nvPicPr>
        <p:blipFill>
          <a:blip r:embed="rId2"/>
          <a:stretch>
            <a:fillRect/>
          </a:stretch>
        </p:blipFill>
        <p:spPr>
          <a:xfrm>
            <a:off x="9326879" y="4761002"/>
            <a:ext cx="1914118" cy="1914118"/>
          </a:xfrm>
          <a:prstGeom prst="rect">
            <a:avLst/>
          </a:prstGeom>
        </p:spPr>
      </p:pic>
    </p:spTree>
    <p:extLst>
      <p:ext uri="{BB962C8B-B14F-4D97-AF65-F5344CB8AC3E}">
        <p14:creationId xmlns:p14="http://schemas.microsoft.com/office/powerpoint/2010/main" val="2303392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56A69A34-16BF-8BF6-F224-19998EDF2877}"/>
              </a:ext>
            </a:extLst>
          </p:cNvPr>
          <p:cNvSpPr txBox="1"/>
          <p:nvPr/>
        </p:nvSpPr>
        <p:spPr>
          <a:xfrm>
            <a:off x="1009289" y="1095473"/>
            <a:ext cx="10342333" cy="2169825"/>
          </a:xfrm>
          <a:prstGeom prst="rect">
            <a:avLst/>
          </a:prstGeom>
          <a:noFill/>
        </p:spPr>
        <p:txBody>
          <a:bodyPr wrap="square">
            <a:spAutoFit/>
          </a:bodyPr>
          <a:lstStyle>
            <a:defPPr>
              <a:defRPr lang="en-US"/>
            </a:defPPr>
            <a:lvl1pPr algn="just">
              <a:lnSpc>
                <a:spcPct val="150000"/>
              </a:lnSpc>
              <a:defRPr>
                <a:latin typeface="Sitka Banner" panose="02000505000000020004" pitchFamily="2" charset="0"/>
              </a:defRPr>
            </a:lvl1pPr>
          </a:lstStyle>
          <a:p>
            <a:r>
              <a:rPr lang="es-MX" dirty="0"/>
              <a:t>Siempre la elección de una alternativa hace que no tenga acceso a las otras por cierto tiempo. Muchas decisiones humanas complejas limitan sus opciones una vez que hizo una elección. ¿Debería asistir a la universidad y obtener un grado en ingeniería o debería empezar un trabajo de tiempo completo sin un grado universitario cuando se gradúe de la preparatoria? Es difícil cambiar entre estas alternativas. Además, para tomar la decisión debe considerar las metas de largo plazo (</a:t>
            </a:r>
            <a:r>
              <a:rPr lang="es-MX" dirty="0" smtClean="0"/>
              <a:t>Domjan</a:t>
            </a:r>
            <a:r>
              <a:rPr lang="es-MX" dirty="0"/>
              <a:t>, 2010).</a:t>
            </a:r>
          </a:p>
        </p:txBody>
      </p:sp>
      <p:pic>
        <p:nvPicPr>
          <p:cNvPr id="9218" name="Picture 2" descr="Enfoque conductual (Condicionamiento operante) – Psicología (Enfoques)">
            <a:extLst>
              <a:ext uri="{FF2B5EF4-FFF2-40B4-BE49-F238E27FC236}">
                <a16:creationId xmlns:a16="http://schemas.microsoft.com/office/drawing/2014/main" id="{F1E14DA2-9228-8F65-16B6-131AB3E892D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8528" y="3374221"/>
            <a:ext cx="3063854" cy="3092623"/>
          </a:xfrm>
          <a:prstGeom prst="rect">
            <a:avLst/>
          </a:prstGeom>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25195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3ACBDD98-DA1E-70A5-7F08-4B701E34D946}"/>
              </a:ext>
            </a:extLst>
          </p:cNvPr>
          <p:cNvSpPr>
            <a:spLocks noGrp="1"/>
          </p:cNvSpPr>
          <p:nvPr>
            <p:ph idx="1"/>
          </p:nvPr>
        </p:nvSpPr>
        <p:spPr>
          <a:xfrm>
            <a:off x="1085240" y="1488613"/>
            <a:ext cx="10157444" cy="3880773"/>
          </a:xfrm>
        </p:spPr>
        <p:txBody>
          <a:bodyPr/>
          <a:lstStyle/>
          <a:p>
            <a:r>
              <a:rPr lang="es-MX" sz="2000" dirty="0"/>
              <a:t>BIBLIOGRAFIA:</a:t>
            </a:r>
          </a:p>
          <a:p>
            <a:pPr marL="0" indent="0">
              <a:buNone/>
            </a:pPr>
            <a:endParaRPr lang="es-MX" sz="2000" dirty="0"/>
          </a:p>
          <a:p>
            <a:pPr marL="0" indent="0">
              <a:buNone/>
            </a:pPr>
            <a:endParaRPr lang="es-MX" sz="2000" dirty="0"/>
          </a:p>
          <a:p>
            <a:pPr marL="0" indent="0">
              <a:buNone/>
            </a:pPr>
            <a:r>
              <a:rPr lang="es-MX" sz="2000"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      </a:t>
            </a:r>
            <a:r>
              <a:rPr lang="es-MX" sz="2000" dirty="0" smtClean="0">
                <a:solidFill>
                  <a:srgbClr val="333333"/>
                </a:solidFill>
                <a:latin typeface="Arial" panose="020B0604020202020204" pitchFamily="34" charset="0"/>
                <a:ea typeface="Times New Roman" panose="02020603050405020304" pitchFamily="18" charset="0"/>
                <a:cs typeface="Times New Roman" panose="02020603050405020304" pitchFamily="18" charset="0"/>
              </a:rPr>
              <a:t>Domjan</a:t>
            </a:r>
            <a:r>
              <a:rPr lang="es-MX" sz="2000"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 M. (2010). </a:t>
            </a:r>
            <a:r>
              <a:rPr lang="es-MX" sz="2000" i="1"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Principios de aprendizaje y </a:t>
            </a:r>
            <a:r>
              <a:rPr lang="es-MX" sz="2000" i="1" dirty="0" smtClean="0">
                <a:solidFill>
                  <a:srgbClr val="333333"/>
                </a:solidFill>
                <a:latin typeface="Arial" panose="020B0604020202020204" pitchFamily="34" charset="0"/>
                <a:ea typeface="Times New Roman" panose="02020603050405020304" pitchFamily="18" charset="0"/>
                <a:cs typeface="Times New Roman" panose="02020603050405020304" pitchFamily="18" charset="0"/>
              </a:rPr>
              <a:t>conducta</a:t>
            </a:r>
            <a:r>
              <a:rPr lang="es-MX" sz="2000" dirty="0" smtClean="0">
                <a:solidFill>
                  <a:srgbClr val="333333"/>
                </a:solidFill>
                <a:latin typeface="Arial" panose="020B0604020202020204" pitchFamily="34" charset="0"/>
                <a:ea typeface="Times New Roman" panose="02020603050405020304" pitchFamily="18" charset="0"/>
                <a:cs typeface="Times New Roman" panose="02020603050405020304" pitchFamily="18" charset="0"/>
              </a:rPr>
              <a:t>. Cengage </a:t>
            </a:r>
            <a:r>
              <a:rPr lang="es-MX" sz="2000" dirty="0" err="1">
                <a:solidFill>
                  <a:srgbClr val="333333"/>
                </a:solidFill>
                <a:latin typeface="Arial" panose="020B0604020202020204" pitchFamily="34" charset="0"/>
                <a:ea typeface="Times New Roman" panose="02020603050405020304" pitchFamily="18" charset="0"/>
                <a:cs typeface="Times New Roman" panose="02020603050405020304" pitchFamily="18" charset="0"/>
              </a:rPr>
              <a:t>Learning</a:t>
            </a:r>
            <a:r>
              <a:rPr lang="es-MX" sz="2000" dirty="0" smtClean="0">
                <a:solidFill>
                  <a:srgbClr val="333333"/>
                </a:solidFill>
                <a:latin typeface="Arial" panose="020B0604020202020204" pitchFamily="34" charset="0"/>
                <a:ea typeface="Times New Roman" panose="02020603050405020304" pitchFamily="18" charset="0"/>
                <a:cs typeface="Times New Roman" panose="02020603050405020304" pitchFamily="18" charset="0"/>
              </a:rPr>
              <a:t>.</a:t>
            </a:r>
          </a:p>
          <a:p>
            <a:pPr marL="0" indent="0">
              <a:buNone/>
            </a:pPr>
            <a:endParaRPr lang="es-MX" sz="2000" dirty="0">
              <a:solidFill>
                <a:srgbClr val="333333"/>
              </a:solidFill>
              <a:latin typeface="Arial" panose="020B0604020202020204" pitchFamily="34" charset="0"/>
              <a:ea typeface="Calibri" panose="020F0502020204030204" pitchFamily="34" charset="0"/>
              <a:cs typeface="Times New Roman" panose="02020603050405020304" pitchFamily="18" charset="0"/>
            </a:endParaRPr>
          </a:p>
          <a:p>
            <a:pPr marL="0" indent="0">
              <a:buNone/>
            </a:pPr>
            <a:r>
              <a:rPr lang="es-MX" sz="2000" dirty="0">
                <a:latin typeface="Calibri" panose="020F0502020204030204" pitchFamily="34" charset="0"/>
                <a:ea typeface="Calibri" panose="020F0502020204030204" pitchFamily="34" charset="0"/>
                <a:cs typeface="Times New Roman" panose="02020603050405020304" pitchFamily="18" charset="0"/>
                <a:hlinkClick r:id="rId2"/>
              </a:rPr>
              <a:t>http://aulavirtual.iberoamericana.edu.co/recursosel/documentos_para-descarga/Principios%20de%20aprendizaje%20y%20conducta%20-%</a:t>
            </a:r>
            <a:r>
              <a:rPr lang="es-MX" sz="2000" dirty="0" smtClean="0">
                <a:latin typeface="Calibri" panose="020F0502020204030204" pitchFamily="34" charset="0"/>
                <a:ea typeface="Calibri" panose="020F0502020204030204" pitchFamily="34" charset="0"/>
                <a:cs typeface="Times New Roman" panose="02020603050405020304" pitchFamily="18" charset="0"/>
                <a:hlinkClick r:id="rId2"/>
              </a:rPr>
              <a:t>20Domjan%209th.pdf</a:t>
            </a:r>
            <a:endParaRPr lang="es-MX" sz="2000" dirty="0" smtClean="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MX" sz="20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MX" sz="20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MX" dirty="0"/>
          </a:p>
        </p:txBody>
      </p:sp>
    </p:spTree>
    <p:extLst>
      <p:ext uri="{BB962C8B-B14F-4D97-AF65-F5344CB8AC3E}">
        <p14:creationId xmlns:p14="http://schemas.microsoft.com/office/powerpoint/2010/main" val="17228004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id="{85644DD1-32FA-0E8C-84C2-E550D42E72A2}"/>
              </a:ext>
            </a:extLst>
          </p:cNvPr>
          <p:cNvSpPr txBox="1"/>
          <p:nvPr/>
        </p:nvSpPr>
        <p:spPr>
          <a:xfrm>
            <a:off x="1171259" y="1498464"/>
            <a:ext cx="9709638" cy="3831818"/>
          </a:xfrm>
          <a:prstGeom prst="rect">
            <a:avLst/>
          </a:prstGeom>
          <a:noFill/>
        </p:spPr>
        <p:txBody>
          <a:bodyPr wrap="square">
            <a:spAutoFit/>
          </a:bodyPr>
          <a:lstStyle/>
          <a:p>
            <a:pPr algn="just">
              <a:lnSpc>
                <a:spcPct val="150000"/>
              </a:lnSpc>
            </a:pPr>
            <a:r>
              <a:rPr lang="es-MX" dirty="0">
                <a:latin typeface="Sitka Banner" panose="02000505000000020004" pitchFamily="2" charset="0"/>
                <a:cs typeface="Times New Roman" panose="02020603050405020304" pitchFamily="18" charset="0"/>
              </a:rPr>
              <a:t>Un programa de reforzamiento es la regla o criterio que determina qué ocurrencia de una respuesta será seguida por el </a:t>
            </a:r>
            <a:r>
              <a:rPr lang="es-MX" dirty="0" smtClean="0">
                <a:latin typeface="Sitka Banner" panose="02000505000000020004" pitchFamily="2" charset="0"/>
                <a:cs typeface="Times New Roman" panose="02020603050405020304" pitchFamily="18" charset="0"/>
              </a:rPr>
              <a:t>reforzador, existe </a:t>
            </a:r>
            <a:r>
              <a:rPr lang="es-MX" dirty="0">
                <a:latin typeface="Sitka Banner" panose="02000505000000020004" pitchFamily="2" charset="0"/>
                <a:cs typeface="Times New Roman" panose="02020603050405020304" pitchFamily="18" charset="0"/>
              </a:rPr>
              <a:t>un número infinito de formas en que podría establecerse dicho </a:t>
            </a:r>
            <a:r>
              <a:rPr lang="es-MX" dirty="0" smtClean="0">
                <a:latin typeface="Sitka Banner" panose="02000505000000020004" pitchFamily="2" charset="0"/>
                <a:cs typeface="Times New Roman" panose="02020603050405020304" pitchFamily="18" charset="0"/>
              </a:rPr>
              <a:t>programa, la </a:t>
            </a:r>
            <a:r>
              <a:rPr lang="es-MX" dirty="0">
                <a:latin typeface="Sitka Banner" panose="02000505000000020004" pitchFamily="2" charset="0"/>
                <a:cs typeface="Times New Roman" panose="02020603050405020304" pitchFamily="18" charset="0"/>
              </a:rPr>
              <a:t>entrega del reforzador podría depender de que suceda cierto número de respuestas, del transcurrir del tiempo, de la presencia de ciertos estímulos, de la ocurrencia de otras respuestas o de cualquier cantidad de </a:t>
            </a:r>
            <a:r>
              <a:rPr lang="es-MX" dirty="0" smtClean="0">
                <a:latin typeface="Sitka Banner" panose="02000505000000020004" pitchFamily="2" charset="0"/>
                <a:cs typeface="Times New Roman" panose="02020603050405020304" pitchFamily="18" charset="0"/>
              </a:rPr>
              <a:t>factores</a:t>
            </a:r>
            <a:r>
              <a:rPr lang="es-MX" dirty="0">
                <a:latin typeface="Sitka Banner" panose="02000505000000020004" pitchFamily="2" charset="0"/>
                <a:cs typeface="Times New Roman" panose="02020603050405020304" pitchFamily="18" charset="0"/>
              </a:rPr>
              <a:t> </a:t>
            </a:r>
            <a:r>
              <a:rPr lang="es-MX" dirty="0" smtClean="0">
                <a:latin typeface="Sitka Banner" panose="02000505000000020004" pitchFamily="2" charset="0"/>
                <a:cs typeface="Times New Roman" panose="02020603050405020304" pitchFamily="18" charset="0"/>
              </a:rPr>
              <a:t>(</a:t>
            </a:r>
            <a:r>
              <a:rPr lang="es-MX" dirty="0" smtClean="0">
                <a:latin typeface="Sitka Banner" panose="02000505000000020004" pitchFamily="2" charset="0"/>
                <a:cs typeface="Times New Roman" panose="02020603050405020304" pitchFamily="18" charset="0"/>
              </a:rPr>
              <a:t>Domjan</a:t>
            </a:r>
            <a:r>
              <a:rPr lang="es-MX" dirty="0" smtClean="0">
                <a:latin typeface="Sitka Banner" panose="02000505000000020004" pitchFamily="2" charset="0"/>
                <a:cs typeface="Times New Roman" panose="02020603050405020304" pitchFamily="18" charset="0"/>
              </a:rPr>
              <a:t>, 2006).</a:t>
            </a:r>
          </a:p>
          <a:p>
            <a:pPr algn="just">
              <a:lnSpc>
                <a:spcPct val="150000"/>
              </a:lnSpc>
            </a:pPr>
            <a:r>
              <a:rPr lang="es-MX" dirty="0" smtClean="0">
                <a:latin typeface="Sitka Banner" panose="02000505000000020004" pitchFamily="2" charset="0"/>
                <a:cs typeface="Times New Roman" panose="02020603050405020304" pitchFamily="18" charset="0"/>
              </a:rPr>
              <a:t>Se </a:t>
            </a:r>
            <a:r>
              <a:rPr lang="es-MX" dirty="0">
                <a:latin typeface="Sitka Banner" panose="02000505000000020004" pitchFamily="2" charset="0"/>
                <a:cs typeface="Times New Roman" panose="02020603050405020304" pitchFamily="18" charset="0"/>
              </a:rPr>
              <a:t>esperaría que la clasificación de los efectos conductuales producidos por los posibles programas de reforzamiento fuese una tarea </a:t>
            </a:r>
            <a:r>
              <a:rPr lang="es-MX" dirty="0" smtClean="0">
                <a:latin typeface="Sitka Banner" panose="02000505000000020004" pitchFamily="2" charset="0"/>
                <a:cs typeface="Times New Roman" panose="02020603050405020304" pitchFamily="18" charset="0"/>
              </a:rPr>
              <a:t>difícil, no </a:t>
            </a:r>
            <a:r>
              <a:rPr lang="es-MX" dirty="0">
                <a:latin typeface="Sitka Banner" panose="02000505000000020004" pitchFamily="2" charset="0"/>
                <a:cs typeface="Times New Roman" panose="02020603050405020304" pitchFamily="18" charset="0"/>
              </a:rPr>
              <a:t>obstante, hasta ahora, la investigación ha demostrado que el trabajo es bastante </a:t>
            </a:r>
            <a:r>
              <a:rPr lang="es-MX" dirty="0" smtClean="0">
                <a:latin typeface="Sitka Banner" panose="02000505000000020004" pitchFamily="2" charset="0"/>
                <a:cs typeface="Times New Roman" panose="02020603050405020304" pitchFamily="18" charset="0"/>
              </a:rPr>
              <a:t>razonable, los </a:t>
            </a:r>
            <a:r>
              <a:rPr lang="es-MX" dirty="0">
                <a:latin typeface="Sitka Banner" panose="02000505000000020004" pitchFamily="2" charset="0"/>
                <a:cs typeface="Times New Roman" panose="02020603050405020304" pitchFamily="18" charset="0"/>
              </a:rPr>
              <a:t>programas de reforzamiento que involucran relaciones similares entre respuestas y reforzadores, por lo general, producen patrones de conducta semejantes.</a:t>
            </a:r>
          </a:p>
        </p:txBody>
      </p:sp>
      <p:pic>
        <p:nvPicPr>
          <p:cNvPr id="8" name="Picture 4" descr="Manchas png">
            <a:extLst>
              <a:ext uri="{FF2B5EF4-FFF2-40B4-BE49-F238E27FC236}">
                <a16:creationId xmlns:a16="http://schemas.microsoft.com/office/drawing/2014/main" id="{57CD7CC3-9B0E-B872-5C31-2E21198BE2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74270"/>
            <a:ext cx="1336431" cy="1336431"/>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Manchas png">
            <a:extLst>
              <a:ext uri="{FF2B5EF4-FFF2-40B4-BE49-F238E27FC236}">
                <a16:creationId xmlns:a16="http://schemas.microsoft.com/office/drawing/2014/main" id="{A1F4E2FF-E66B-FCA7-2AB2-2B22BE6C9BF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1354" y="5280269"/>
            <a:ext cx="1577731" cy="1577731"/>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El reforzamiento es el principio fundamental de las intervenciones ABA –  abascool | Formación especializada en el tratamiento del Autismo">
            <a:extLst>
              <a:ext uri="{FF2B5EF4-FFF2-40B4-BE49-F238E27FC236}">
                <a16:creationId xmlns:a16="http://schemas.microsoft.com/office/drawing/2014/main" id="{1CD5AEDD-4D96-6E8C-82BC-0E31713E5F5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83150" y="5223899"/>
            <a:ext cx="2686931" cy="1494717"/>
          </a:xfrm>
          <a:prstGeom prst="rect">
            <a:avLst/>
          </a:prstGeom>
          <a:noFill/>
          <a:extLst>
            <a:ext uri="{909E8E84-426E-40DD-AFC4-6F175D3DCCD1}">
              <a14:hiddenFill xmlns:a14="http://schemas.microsoft.com/office/drawing/2010/main">
                <a:solidFill>
                  <a:srgbClr val="FFFFFF"/>
                </a:solidFill>
              </a14:hiddenFill>
            </a:ext>
          </a:extLst>
        </p:spPr>
      </p:pic>
      <p:sp>
        <p:nvSpPr>
          <p:cNvPr id="2" name="Rectángulo 1"/>
          <p:cNvSpPr/>
          <p:nvPr/>
        </p:nvSpPr>
        <p:spPr>
          <a:xfrm>
            <a:off x="1336429" y="593945"/>
            <a:ext cx="9379299" cy="830997"/>
          </a:xfrm>
          <a:prstGeom prst="rect">
            <a:avLst/>
          </a:prstGeom>
          <a:noFill/>
        </p:spPr>
        <p:txBody>
          <a:bodyPr wrap="none" lIns="91440" tIns="45720" rIns="91440" bIns="45720">
            <a:spAutoFit/>
          </a:bodyPr>
          <a:lstStyle/>
          <a:p>
            <a:pPr algn="ctr"/>
            <a:r>
              <a:rPr lang="es-ES" sz="4800" b="1" cap="none" spc="0" dirty="0" smtClean="0">
                <a:ln w="22225">
                  <a:solidFill>
                    <a:schemeClr val="accent2"/>
                  </a:solidFill>
                  <a:prstDash val="solid"/>
                </a:ln>
                <a:solidFill>
                  <a:schemeClr val="accent2">
                    <a:lumMod val="40000"/>
                    <a:lumOff val="60000"/>
                  </a:schemeClr>
                </a:solidFill>
                <a:effectLst/>
              </a:rPr>
              <a:t>PROGRAMAS DE REFORZAMIENTO</a:t>
            </a:r>
            <a:endParaRPr lang="es-ES" sz="4800" b="1" cap="none" spc="0" dirty="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val="38548669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0D8F05B-D74D-F943-ADE4-91289F854095}"/>
              </a:ext>
            </a:extLst>
          </p:cNvPr>
          <p:cNvSpPr>
            <a:spLocks noGrp="1"/>
          </p:cNvSpPr>
          <p:nvPr>
            <p:ph type="title"/>
          </p:nvPr>
        </p:nvSpPr>
        <p:spPr/>
        <p:txBody>
          <a:bodyPr>
            <a:normAutofit fontScale="90000"/>
          </a:bodyPr>
          <a:lstStyle/>
          <a:p>
            <a:pPr algn="ctr"/>
            <a:r>
              <a:rPr lang="es-MX" dirty="0"/>
              <a:t>PROGRAMAS SIMPLES DE REFORZAMIENTO INTERMITENTE</a:t>
            </a:r>
            <a:br>
              <a:rPr lang="es-MX" dirty="0"/>
            </a:br>
            <a:endParaRPr lang="es-MX" dirty="0"/>
          </a:p>
        </p:txBody>
      </p:sp>
      <p:sp>
        <p:nvSpPr>
          <p:cNvPr id="5" name="CuadroTexto 4">
            <a:extLst>
              <a:ext uri="{FF2B5EF4-FFF2-40B4-BE49-F238E27FC236}">
                <a16:creationId xmlns:a16="http://schemas.microsoft.com/office/drawing/2014/main" id="{188B8F31-FF3B-A9F4-EB7F-25804EE7003C}"/>
              </a:ext>
            </a:extLst>
          </p:cNvPr>
          <p:cNvSpPr txBox="1"/>
          <p:nvPr/>
        </p:nvSpPr>
        <p:spPr>
          <a:xfrm>
            <a:off x="819318" y="1930400"/>
            <a:ext cx="9337556" cy="2169825"/>
          </a:xfrm>
          <a:prstGeom prst="rect">
            <a:avLst/>
          </a:prstGeom>
          <a:noFill/>
        </p:spPr>
        <p:txBody>
          <a:bodyPr wrap="square">
            <a:spAutoFit/>
          </a:bodyPr>
          <a:lstStyle>
            <a:defPPr>
              <a:defRPr lang="en-US"/>
            </a:defPPr>
            <a:lvl1pPr algn="just">
              <a:lnSpc>
                <a:spcPct val="150000"/>
              </a:lnSpc>
              <a:defRPr>
                <a:latin typeface="Sitka Banner" panose="02000505000000020004" pitchFamily="2" charset="0"/>
              </a:defRPr>
            </a:lvl1pPr>
          </a:lstStyle>
          <a:p>
            <a:r>
              <a:rPr lang="es-MX" b="1" dirty="0"/>
              <a:t>Programas de razón</a:t>
            </a:r>
          </a:p>
          <a:p>
            <a:r>
              <a:rPr lang="es-MX" dirty="0"/>
              <a:t>Para </a:t>
            </a:r>
            <a:r>
              <a:rPr lang="es-MX" dirty="0" smtClean="0"/>
              <a:t>Domjan </a:t>
            </a:r>
            <a:r>
              <a:rPr lang="es-MX" dirty="0"/>
              <a:t>(2010), la característica distintiva de un programa de razón es que el reforzamiento sólo depende del número de respuestas realizadas por el organismo. Lo único que requiere un programa de razón es el conteo del número de respuestas emitidas y la entrega del reforzador cada vez que se cumple el número exigido.</a:t>
            </a:r>
          </a:p>
        </p:txBody>
      </p:sp>
      <p:pic>
        <p:nvPicPr>
          <p:cNvPr id="14" name="Picture 4" descr="Manchas png">
            <a:extLst>
              <a:ext uri="{FF2B5EF4-FFF2-40B4-BE49-F238E27FC236}">
                <a16:creationId xmlns:a16="http://schemas.microsoft.com/office/drawing/2014/main" id="{A4FA2459-42B6-00BE-A6B2-0ED3B8762BD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 y="5187500"/>
            <a:ext cx="1577731" cy="1577731"/>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4" descr="Manchas png">
            <a:extLst>
              <a:ext uri="{FF2B5EF4-FFF2-40B4-BE49-F238E27FC236}">
                <a16:creationId xmlns:a16="http://schemas.microsoft.com/office/drawing/2014/main" id="{238CB220-89A6-9B9D-12D8-0CA65949CF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32" y="92769"/>
            <a:ext cx="1577731" cy="1577731"/>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2" descr="El reforzamiento es el principio fundamental de las intervenciones ABA –  abascool | Formación especializada en el tratamiento del Autismo">
            <a:extLst>
              <a:ext uri="{FF2B5EF4-FFF2-40B4-BE49-F238E27FC236}">
                <a16:creationId xmlns:a16="http://schemas.microsoft.com/office/drawing/2014/main" id="{10755A7D-DF41-86D9-7731-3B448387BA2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83150" y="5223899"/>
            <a:ext cx="2686931" cy="1494717"/>
          </a:xfrm>
          <a:prstGeom prst="rect">
            <a:avLst/>
          </a:prstGeom>
          <a:noFill/>
          <a:extLst>
            <a:ext uri="{909E8E84-426E-40DD-AFC4-6F175D3DCCD1}">
              <a14:hiddenFill xmlns:a14="http://schemas.microsoft.com/office/drawing/2010/main">
                <a:solidFill>
                  <a:srgbClr val="FFFFFF"/>
                </a:solidFill>
              </a14:hiddenFill>
            </a:ext>
          </a:extLst>
        </p:spPr>
      </p:pic>
      <p:pic>
        <p:nvPicPr>
          <p:cNvPr id="3" name="Imagen 2"/>
          <p:cNvPicPr>
            <a:picLocks noChangeAspect="1"/>
          </p:cNvPicPr>
          <p:nvPr/>
        </p:nvPicPr>
        <p:blipFill>
          <a:blip r:embed="rId4"/>
          <a:stretch>
            <a:fillRect/>
          </a:stretch>
        </p:blipFill>
        <p:spPr>
          <a:xfrm>
            <a:off x="4630947" y="3868030"/>
            <a:ext cx="2143125" cy="2143125"/>
          </a:xfrm>
          <a:prstGeom prst="rect">
            <a:avLst/>
          </a:prstGeom>
        </p:spPr>
      </p:pic>
    </p:spTree>
    <p:extLst>
      <p:ext uri="{BB962C8B-B14F-4D97-AF65-F5344CB8AC3E}">
        <p14:creationId xmlns:p14="http://schemas.microsoft.com/office/powerpoint/2010/main" val="8097710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7FF666A5-3D31-C161-FFDA-196A091C8A81}"/>
              </a:ext>
            </a:extLst>
          </p:cNvPr>
          <p:cNvSpPr txBox="1"/>
          <p:nvPr/>
        </p:nvSpPr>
        <p:spPr>
          <a:xfrm>
            <a:off x="1466199" y="1719282"/>
            <a:ext cx="8806374" cy="3831818"/>
          </a:xfrm>
          <a:prstGeom prst="rect">
            <a:avLst/>
          </a:prstGeom>
          <a:noFill/>
        </p:spPr>
        <p:txBody>
          <a:bodyPr wrap="square">
            <a:spAutoFit/>
          </a:bodyPr>
          <a:lstStyle>
            <a:defPPr>
              <a:defRPr lang="en-US"/>
            </a:defPPr>
            <a:lvl1pPr algn="just">
              <a:lnSpc>
                <a:spcPct val="150000"/>
              </a:lnSpc>
              <a:defRPr>
                <a:latin typeface="Sitka Banner" panose="02000505000000020004" pitchFamily="2" charset="0"/>
              </a:defRPr>
            </a:lvl1pPr>
          </a:lstStyle>
          <a:p>
            <a:endParaRPr lang="es-MX" dirty="0"/>
          </a:p>
          <a:p>
            <a:r>
              <a:rPr lang="es-MX" dirty="0"/>
              <a:t>Los programas de </a:t>
            </a:r>
            <a:r>
              <a:rPr lang="es-MX" b="1" dirty="0"/>
              <a:t>razón fija </a:t>
            </a:r>
            <a:r>
              <a:rPr lang="es-MX" dirty="0"/>
              <a:t>se encuentran en la vida cotidiana, en cualquier sitio en que siempre se pida una cantidad constante de respuestas para obtener el reforzamiento. Un repartidor de periódicos trabaja en un programa de razón fija porque en su ruta tiene un número invariable de viviendas. Tomar la lista de asistencia está bajo un programa de razón fija establecido por el número de estudiantes que ésta incluya, hacer una llamada telefónica también implica un programa de razón fija, toda vez que es necesario presionar en el teclado un número inalterable de dígitos para completar cada llamada, el programa de reforzamiento continuo también es uno de razón fija ya que involucra una razón fija de una respuesta por reforzador (</a:t>
            </a:r>
            <a:r>
              <a:rPr lang="es-MX" dirty="0" smtClean="0"/>
              <a:t>Domjan</a:t>
            </a:r>
            <a:r>
              <a:rPr lang="es-MX" dirty="0"/>
              <a:t>, 2010).</a:t>
            </a:r>
          </a:p>
        </p:txBody>
      </p:sp>
      <p:pic>
        <p:nvPicPr>
          <p:cNvPr id="6" name="Picture 4" descr="Manchas png">
            <a:extLst>
              <a:ext uri="{FF2B5EF4-FFF2-40B4-BE49-F238E27FC236}">
                <a16:creationId xmlns:a16="http://schemas.microsoft.com/office/drawing/2014/main" id="{2CA821FB-A9E6-10E1-AB0B-0FEE90D10FB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32" y="5170357"/>
            <a:ext cx="1577731" cy="1577731"/>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Manchas png">
            <a:extLst>
              <a:ext uri="{FF2B5EF4-FFF2-40B4-BE49-F238E27FC236}">
                <a16:creationId xmlns:a16="http://schemas.microsoft.com/office/drawing/2014/main" id="{635D1265-6EDF-A1CF-02E1-01B712AF44D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48285" y="724634"/>
            <a:ext cx="1577731" cy="1577731"/>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El reforzamiento es el principio fundamental de las intervenciones ABA –  abascool | Formación especializada en el tratamiento del Autismo">
            <a:extLst>
              <a:ext uri="{FF2B5EF4-FFF2-40B4-BE49-F238E27FC236}">
                <a16:creationId xmlns:a16="http://schemas.microsoft.com/office/drawing/2014/main" id="{804276F1-4CC5-527E-9AC9-D100BB30B4E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83150" y="5223899"/>
            <a:ext cx="2686931" cy="1494717"/>
          </a:xfrm>
          <a:prstGeom prst="rect">
            <a:avLst/>
          </a:prstGeom>
          <a:noFill/>
          <a:extLst>
            <a:ext uri="{909E8E84-426E-40DD-AFC4-6F175D3DCCD1}">
              <a14:hiddenFill xmlns:a14="http://schemas.microsoft.com/office/drawing/2010/main">
                <a:solidFill>
                  <a:srgbClr val="FFFFFF"/>
                </a:solidFill>
              </a14:hiddenFill>
            </a:ext>
          </a:extLst>
        </p:spPr>
      </p:pic>
      <p:sp>
        <p:nvSpPr>
          <p:cNvPr id="2" name="Rectángulo 1"/>
          <p:cNvSpPr/>
          <p:nvPr/>
        </p:nvSpPr>
        <p:spPr>
          <a:xfrm>
            <a:off x="1539583" y="1051834"/>
            <a:ext cx="8211030" cy="923330"/>
          </a:xfrm>
          <a:prstGeom prst="rect">
            <a:avLst/>
          </a:prstGeom>
          <a:noFill/>
        </p:spPr>
        <p:txBody>
          <a:bodyPr wrap="none" lIns="91440" tIns="45720" rIns="91440" bIns="45720">
            <a:spAutoFit/>
          </a:bodyPr>
          <a:lstStyle/>
          <a:p>
            <a:pPr algn="ctr"/>
            <a:r>
              <a:rPr lang="es-ES" sz="5400" b="1" cap="none" spc="0" dirty="0" smtClean="0">
                <a:ln w="22225">
                  <a:solidFill>
                    <a:schemeClr val="accent2"/>
                  </a:solidFill>
                  <a:prstDash val="solid"/>
                </a:ln>
                <a:solidFill>
                  <a:schemeClr val="accent2">
                    <a:lumMod val="40000"/>
                    <a:lumOff val="60000"/>
                  </a:schemeClr>
                </a:solidFill>
                <a:effectLst/>
              </a:rPr>
              <a:t>PROGRAMA DE RAZÓ FIJA</a:t>
            </a:r>
            <a:endParaRPr lang="es-ES" sz="5400" b="1" cap="none" spc="0" dirty="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val="20671380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290E1C63-92CF-AC0D-6EB3-DB78EFDE635C}"/>
              </a:ext>
            </a:extLst>
          </p:cNvPr>
          <p:cNvSpPr txBox="1"/>
          <p:nvPr/>
        </p:nvSpPr>
        <p:spPr>
          <a:xfrm>
            <a:off x="1308296" y="1933377"/>
            <a:ext cx="9719191" cy="3831818"/>
          </a:xfrm>
          <a:prstGeom prst="rect">
            <a:avLst/>
          </a:prstGeom>
          <a:noFill/>
        </p:spPr>
        <p:txBody>
          <a:bodyPr wrap="square">
            <a:spAutoFit/>
          </a:bodyPr>
          <a:lstStyle>
            <a:defPPr>
              <a:defRPr lang="en-US"/>
            </a:defPPr>
            <a:lvl1pPr algn="just">
              <a:lnSpc>
                <a:spcPct val="150000"/>
              </a:lnSpc>
              <a:defRPr>
                <a:latin typeface="Sitka Banner" panose="02000505000000020004" pitchFamily="2" charset="0"/>
              </a:defRPr>
            </a:lvl1pPr>
          </a:lstStyle>
          <a:p>
            <a:r>
              <a:rPr lang="es-MX" dirty="0"/>
              <a:t>Los programas de razón variable se encuentran en la vida cotidiana cada vez que se exige una cantidad impredecible de esfuerzo para obtener un reforzador. Por ejemplo, cada vez que un conserje entra en un cuarto durante sus rondas, sabe que será necesario hacer algo de limpieza, pero no sabe con precisión qué tan sucia estará la habitación. Los apostadores que juegan en una máquina tragamonedas también están respondiendo en un programa de razón variable, tienen que jugar en la máquina para ganar; no obstante, nunca saben cuántos juegos producirán la combinación ganadora. Los programas de razón variable también son comunes en los deportes, siempre se requiere un determinado número de golpes para terminar un hoyo en el golf, pero al inicio del juego la mayoría de los jugadores no saben con certeza cuántos golpes necesitarán (</a:t>
            </a:r>
            <a:r>
              <a:rPr lang="es-MX" dirty="0" smtClean="0"/>
              <a:t>Domjan</a:t>
            </a:r>
            <a:r>
              <a:rPr lang="es-MX" dirty="0"/>
              <a:t>, 2010).</a:t>
            </a:r>
          </a:p>
        </p:txBody>
      </p:sp>
      <p:pic>
        <p:nvPicPr>
          <p:cNvPr id="6" name="Picture 4" descr="Manchas png">
            <a:extLst>
              <a:ext uri="{FF2B5EF4-FFF2-40B4-BE49-F238E27FC236}">
                <a16:creationId xmlns:a16="http://schemas.microsoft.com/office/drawing/2014/main" id="{9D71C8CC-0F29-8C3F-826E-BB13BB9838A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093" y="5527875"/>
            <a:ext cx="1236947" cy="123694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Manchas png">
            <a:extLst>
              <a:ext uri="{FF2B5EF4-FFF2-40B4-BE49-F238E27FC236}">
                <a16:creationId xmlns:a16="http://schemas.microsoft.com/office/drawing/2014/main" id="{EAFD4A34-D6AA-C8EB-6E71-9C4B04CD594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9435" y="0"/>
            <a:ext cx="1577731" cy="1577731"/>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El reforzamiento es el principio fundamental de las intervenciones ABA –  abascool | Formación especializada en el tratamiento del Autismo">
            <a:extLst>
              <a:ext uri="{FF2B5EF4-FFF2-40B4-BE49-F238E27FC236}">
                <a16:creationId xmlns:a16="http://schemas.microsoft.com/office/drawing/2014/main" id="{26232A5E-58E9-CEB0-1BB9-263A880C50C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83150" y="5223899"/>
            <a:ext cx="2686931" cy="1494717"/>
          </a:xfrm>
          <a:prstGeom prst="rect">
            <a:avLst/>
          </a:prstGeom>
          <a:noFill/>
          <a:extLst>
            <a:ext uri="{909E8E84-426E-40DD-AFC4-6F175D3DCCD1}">
              <a14:hiddenFill xmlns:a14="http://schemas.microsoft.com/office/drawing/2010/main">
                <a:solidFill>
                  <a:srgbClr val="FFFFFF"/>
                </a:solidFill>
              </a14:hiddenFill>
            </a:ext>
          </a:extLst>
        </p:spPr>
      </p:pic>
      <p:sp>
        <p:nvSpPr>
          <p:cNvPr id="2" name="Rectángulo 1"/>
          <p:cNvSpPr/>
          <p:nvPr/>
        </p:nvSpPr>
        <p:spPr>
          <a:xfrm>
            <a:off x="1408214" y="768860"/>
            <a:ext cx="9204571" cy="830997"/>
          </a:xfrm>
          <a:prstGeom prst="rect">
            <a:avLst/>
          </a:prstGeom>
          <a:noFill/>
        </p:spPr>
        <p:txBody>
          <a:bodyPr wrap="none" lIns="91440" tIns="45720" rIns="91440" bIns="45720">
            <a:spAutoFit/>
          </a:bodyPr>
          <a:lstStyle/>
          <a:p>
            <a:pPr algn="ctr"/>
            <a:r>
              <a:rPr lang="es-ES" sz="4800" b="1" cap="none" spc="0" dirty="0" smtClean="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PROGRAMA DE RAZÓN VARIABLE</a:t>
            </a:r>
            <a:endParaRPr lang="es-ES" sz="48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endParaRPr>
          </a:p>
        </p:txBody>
      </p:sp>
    </p:spTree>
    <p:extLst>
      <p:ext uri="{BB962C8B-B14F-4D97-AF65-F5344CB8AC3E}">
        <p14:creationId xmlns:p14="http://schemas.microsoft.com/office/powerpoint/2010/main" val="17260195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4" descr="Manchas png">
            <a:extLst>
              <a:ext uri="{FF2B5EF4-FFF2-40B4-BE49-F238E27FC236}">
                <a16:creationId xmlns:a16="http://schemas.microsoft.com/office/drawing/2014/main" id="{FAFCDDE0-B1E1-D029-9139-41EB58E4380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665" y="12493"/>
            <a:ext cx="1577731" cy="1577731"/>
          </a:xfrm>
          <a:prstGeom prst="rect">
            <a:avLst/>
          </a:prstGeom>
          <a:noFill/>
          <a:extLst>
            <a:ext uri="{909E8E84-426E-40DD-AFC4-6F175D3DCCD1}">
              <a14:hiddenFill xmlns:a14="http://schemas.microsoft.com/office/drawing/2010/main">
                <a:solidFill>
                  <a:srgbClr val="FFFFFF"/>
                </a:solidFill>
              </a14:hiddenFill>
            </a:ext>
          </a:extLst>
        </p:spPr>
      </p:pic>
      <p:sp>
        <p:nvSpPr>
          <p:cNvPr id="5" name="CuadroTexto 4">
            <a:extLst>
              <a:ext uri="{FF2B5EF4-FFF2-40B4-BE49-F238E27FC236}">
                <a16:creationId xmlns:a16="http://schemas.microsoft.com/office/drawing/2014/main" id="{51A57AEB-04B1-7080-35CB-A06E321D2679}"/>
              </a:ext>
            </a:extLst>
          </p:cNvPr>
          <p:cNvSpPr txBox="1"/>
          <p:nvPr/>
        </p:nvSpPr>
        <p:spPr>
          <a:xfrm>
            <a:off x="1675283" y="1097276"/>
            <a:ext cx="8792307" cy="2169825"/>
          </a:xfrm>
          <a:prstGeom prst="rect">
            <a:avLst/>
          </a:prstGeom>
          <a:noFill/>
        </p:spPr>
        <p:txBody>
          <a:bodyPr wrap="square">
            <a:spAutoFit/>
          </a:bodyPr>
          <a:lstStyle>
            <a:defPPr>
              <a:defRPr lang="en-US"/>
            </a:defPPr>
            <a:lvl1pPr algn="just">
              <a:lnSpc>
                <a:spcPct val="150000"/>
              </a:lnSpc>
              <a:defRPr>
                <a:latin typeface="Sitka Banner" panose="02000505000000020004" pitchFamily="2" charset="0"/>
              </a:defRPr>
            </a:lvl1pPr>
          </a:lstStyle>
          <a:p>
            <a:endParaRPr lang="es-MX" dirty="0"/>
          </a:p>
          <a:p>
            <a:r>
              <a:rPr lang="es-MX" dirty="0"/>
              <a:t>Para </a:t>
            </a:r>
            <a:r>
              <a:rPr lang="es-MX" dirty="0" smtClean="0"/>
              <a:t>Domjan </a:t>
            </a:r>
            <a:r>
              <a:rPr lang="es-MX" dirty="0"/>
              <a:t>(2010), la extinción consiste en eliminar el reforzador utilizado en una conducta previamente reforzada. Para llevar a cabo la extinción es necesario identificar, previamente, el reforzador que mantiene esa conducta y poder manipular esos reforzadores. Se debe tener clara la conducta que se desea reducir o eliminar y los reforzadores más importantes </a:t>
            </a:r>
          </a:p>
        </p:txBody>
      </p:sp>
      <p:pic>
        <p:nvPicPr>
          <p:cNvPr id="8" name="Picture 4" descr="Manchas png">
            <a:extLst>
              <a:ext uri="{FF2B5EF4-FFF2-40B4-BE49-F238E27FC236}">
                <a16:creationId xmlns:a16="http://schemas.microsoft.com/office/drawing/2014/main" id="{41584E3B-1CA9-EECA-61B5-D095599AF68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9543" y="5267776"/>
            <a:ext cx="1577731" cy="1577731"/>
          </a:xfrm>
          <a:prstGeom prst="rect">
            <a:avLst/>
          </a:prstGeom>
          <a:noFill/>
          <a:extLst>
            <a:ext uri="{909E8E84-426E-40DD-AFC4-6F175D3DCCD1}">
              <a14:hiddenFill xmlns:a14="http://schemas.microsoft.com/office/drawing/2010/main">
                <a:solidFill>
                  <a:srgbClr val="FFFFFF"/>
                </a:solidFill>
              </a14:hiddenFill>
            </a:ext>
          </a:extLst>
        </p:spPr>
      </p:pic>
      <p:pic>
        <p:nvPicPr>
          <p:cNvPr id="5122" name="Picture 2" descr="Extinción de la Conducta Condicionada: Concepto y Teorías">
            <a:extLst>
              <a:ext uri="{FF2B5EF4-FFF2-40B4-BE49-F238E27FC236}">
                <a16:creationId xmlns:a16="http://schemas.microsoft.com/office/drawing/2014/main" id="{E31A08FF-418F-C9DE-93E5-4885D91D080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35930" y="3659200"/>
            <a:ext cx="5071014" cy="2743335"/>
          </a:xfrm>
          <a:prstGeom prst="rect">
            <a:avLst/>
          </a:prstGeom>
          <a:noFill/>
          <a:extLst>
            <a:ext uri="{909E8E84-426E-40DD-AFC4-6F175D3DCCD1}">
              <a14:hiddenFill xmlns:a14="http://schemas.microsoft.com/office/drawing/2010/main">
                <a:solidFill>
                  <a:srgbClr val="FFFFFF"/>
                </a:solidFill>
              </a14:hiddenFill>
            </a:ext>
          </a:extLst>
        </p:spPr>
      </p:pic>
      <p:sp>
        <p:nvSpPr>
          <p:cNvPr id="2" name="Rectángulo 1"/>
          <p:cNvSpPr/>
          <p:nvPr/>
        </p:nvSpPr>
        <p:spPr>
          <a:xfrm>
            <a:off x="1925334" y="435429"/>
            <a:ext cx="8292206" cy="923330"/>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s-ES" sz="5400" b="1" cap="none" spc="0" dirty="0" smtClean="0">
                <a:ln/>
                <a:solidFill>
                  <a:schemeClr val="accent3"/>
                </a:solidFill>
                <a:effectLst/>
              </a:rPr>
              <a:t>PROGRAMA DE EXTINCIÓN</a:t>
            </a:r>
            <a:endParaRPr lang="es-ES" sz="5400" b="1" cap="none" spc="0" dirty="0">
              <a:ln/>
              <a:solidFill>
                <a:schemeClr val="accent3"/>
              </a:solidFill>
              <a:effectLst/>
            </a:endParaRPr>
          </a:p>
        </p:txBody>
      </p:sp>
    </p:spTree>
    <p:extLst>
      <p:ext uri="{BB962C8B-B14F-4D97-AF65-F5344CB8AC3E}">
        <p14:creationId xmlns:p14="http://schemas.microsoft.com/office/powerpoint/2010/main" val="15185522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88F97E15-ED9D-5603-5F80-51EB8C6DD2E2}"/>
              </a:ext>
            </a:extLst>
          </p:cNvPr>
          <p:cNvSpPr txBox="1"/>
          <p:nvPr/>
        </p:nvSpPr>
        <p:spPr>
          <a:xfrm>
            <a:off x="857712" y="2064922"/>
            <a:ext cx="9713344" cy="3831818"/>
          </a:xfrm>
          <a:prstGeom prst="rect">
            <a:avLst/>
          </a:prstGeom>
          <a:noFill/>
        </p:spPr>
        <p:txBody>
          <a:bodyPr wrap="square">
            <a:spAutoFit/>
          </a:bodyPr>
          <a:lstStyle>
            <a:defPPr>
              <a:defRPr lang="en-US"/>
            </a:defPPr>
            <a:lvl1pPr algn="just">
              <a:lnSpc>
                <a:spcPct val="150000"/>
              </a:lnSpc>
              <a:defRPr>
                <a:latin typeface="Sitka Banner" panose="02000505000000020004" pitchFamily="2" charset="0"/>
              </a:defRPr>
            </a:lvl1pPr>
          </a:lstStyle>
          <a:p>
            <a:r>
              <a:rPr lang="es-MX" dirty="0"/>
              <a:t>Según </a:t>
            </a:r>
            <a:r>
              <a:rPr lang="es-MX" dirty="0" smtClean="0"/>
              <a:t>Domjan </a:t>
            </a:r>
            <a:r>
              <a:rPr lang="es-MX" dirty="0"/>
              <a:t>(2010) existen características importantes en los programas de extinción:</a:t>
            </a:r>
          </a:p>
          <a:p>
            <a:endParaRPr lang="es-MX" dirty="0"/>
          </a:p>
          <a:p>
            <a:r>
              <a:rPr lang="es-MX" dirty="0"/>
              <a:t> Incremento de la tasa de aparición de la conducta y variaciones en la conducta. </a:t>
            </a:r>
          </a:p>
          <a:p>
            <a:r>
              <a:rPr lang="es-MX" dirty="0"/>
              <a:t> Una reducción progresiva en la conducta que puede llegar a ser eliminada completamente. </a:t>
            </a:r>
          </a:p>
          <a:p>
            <a:r>
              <a:rPr lang="es-MX" dirty="0"/>
              <a:t> Aparición de la conducta extinguida de forma espontánea. Pero, manteniendo la extinción, la conducta volverá a desaparecer rápidamente, siendo menos probable, cada vez, su aparición. </a:t>
            </a:r>
          </a:p>
          <a:p>
            <a:r>
              <a:rPr lang="es-MX" dirty="0"/>
              <a:t> La reducción de la conducta dependerá en gran medida del programa de reforzamiento. </a:t>
            </a:r>
          </a:p>
          <a:p>
            <a:r>
              <a:rPr lang="es-MX" dirty="0"/>
              <a:t> El uso de este tipo de reforzador puede dar lugar a la aparición de conductas emocionales negativas u agresivas. </a:t>
            </a:r>
          </a:p>
        </p:txBody>
      </p:sp>
      <p:pic>
        <p:nvPicPr>
          <p:cNvPr id="6" name="Picture 4" descr="Manchas png">
            <a:extLst>
              <a:ext uri="{FF2B5EF4-FFF2-40B4-BE49-F238E27FC236}">
                <a16:creationId xmlns:a16="http://schemas.microsoft.com/office/drawing/2014/main" id="{362E71D6-C858-72D5-D84B-B8383789521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97362" y="487191"/>
            <a:ext cx="1577731" cy="1577731"/>
          </a:xfrm>
          <a:prstGeom prst="rect">
            <a:avLst/>
          </a:prstGeom>
          <a:noFill/>
          <a:extLst>
            <a:ext uri="{909E8E84-426E-40DD-AFC4-6F175D3DCCD1}">
              <a14:hiddenFill xmlns:a14="http://schemas.microsoft.com/office/drawing/2010/main">
                <a:solidFill>
                  <a:srgbClr val="FFFFFF"/>
                </a:solidFill>
              </a14:hiddenFill>
            </a:ext>
          </a:extLst>
        </p:spPr>
      </p:pic>
      <p:sp>
        <p:nvSpPr>
          <p:cNvPr id="2" name="Rectángulo 1"/>
          <p:cNvSpPr/>
          <p:nvPr/>
        </p:nvSpPr>
        <p:spPr>
          <a:xfrm>
            <a:off x="-102944" y="952892"/>
            <a:ext cx="9482075" cy="646331"/>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s-ES" sz="3600" b="1" cap="none" spc="0" dirty="0" smtClean="0">
                <a:ln/>
                <a:solidFill>
                  <a:schemeClr val="accent3"/>
                </a:solidFill>
                <a:effectLst/>
              </a:rPr>
              <a:t>CARACTERÍSTICAS DE LA EXTINCIÓN</a:t>
            </a:r>
            <a:endParaRPr lang="es-ES" sz="3600" b="1" cap="none" spc="0" dirty="0">
              <a:ln/>
              <a:solidFill>
                <a:schemeClr val="accent3"/>
              </a:solidFill>
              <a:effectLst/>
            </a:endParaRPr>
          </a:p>
        </p:txBody>
      </p:sp>
    </p:spTree>
    <p:extLst>
      <p:ext uri="{BB962C8B-B14F-4D97-AF65-F5344CB8AC3E}">
        <p14:creationId xmlns:p14="http://schemas.microsoft.com/office/powerpoint/2010/main" val="20540542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F080ADED-9765-6F80-B1FD-4EEF57329DF1}"/>
              </a:ext>
            </a:extLst>
          </p:cNvPr>
          <p:cNvSpPr txBox="1"/>
          <p:nvPr/>
        </p:nvSpPr>
        <p:spPr>
          <a:xfrm>
            <a:off x="916750" y="1738962"/>
            <a:ext cx="9657111" cy="3831818"/>
          </a:xfrm>
          <a:prstGeom prst="rect">
            <a:avLst/>
          </a:prstGeom>
          <a:noFill/>
        </p:spPr>
        <p:txBody>
          <a:bodyPr wrap="square">
            <a:spAutoFit/>
          </a:bodyPr>
          <a:lstStyle/>
          <a:p>
            <a:pPr algn="just">
              <a:lnSpc>
                <a:spcPct val="150000"/>
              </a:lnSpc>
            </a:pPr>
            <a:r>
              <a:rPr lang="es-MX" dirty="0">
                <a:latin typeface="Sitka Banner" panose="02000505000000020004" pitchFamily="2" charset="0"/>
              </a:rPr>
              <a:t>La situación de elección más sencilla es una que contiene dos alternativas de </a:t>
            </a:r>
            <a:r>
              <a:rPr lang="es-MX" dirty="0" smtClean="0">
                <a:latin typeface="Sitka Banner" panose="02000505000000020004" pitchFamily="2" charset="0"/>
              </a:rPr>
              <a:t>respuesta</a:t>
            </a:r>
            <a:r>
              <a:rPr lang="es-MX" dirty="0">
                <a:latin typeface="Sitka Banner" panose="02000505000000020004" pitchFamily="2" charset="0"/>
              </a:rPr>
              <a:t>,</a:t>
            </a:r>
            <a:r>
              <a:rPr lang="es-MX" dirty="0" smtClean="0">
                <a:latin typeface="Sitka Banner" panose="02000505000000020004" pitchFamily="2" charset="0"/>
              </a:rPr>
              <a:t> cada </a:t>
            </a:r>
            <a:r>
              <a:rPr lang="es-MX" dirty="0">
                <a:latin typeface="Sitka Banner" panose="02000505000000020004" pitchFamily="2" charset="0"/>
              </a:rPr>
              <a:t>una de las cuales es seguida por un reforzador de acuerdo con </a:t>
            </a:r>
            <a:r>
              <a:rPr lang="es-MX" dirty="0" smtClean="0">
                <a:latin typeface="Sitka Banner" panose="02000505000000020004" pitchFamily="2" charset="0"/>
              </a:rPr>
              <a:t>su propio </a:t>
            </a:r>
            <a:r>
              <a:rPr lang="es-MX" dirty="0">
                <a:latin typeface="Sitka Banner" panose="02000505000000020004" pitchFamily="2" charset="0"/>
              </a:rPr>
              <a:t>programa de reforzamiento. </a:t>
            </a:r>
          </a:p>
          <a:p>
            <a:pPr algn="just">
              <a:lnSpc>
                <a:spcPct val="150000"/>
              </a:lnSpc>
            </a:pPr>
            <a:r>
              <a:rPr lang="es-MX" dirty="0" smtClean="0">
                <a:latin typeface="Sitka Banner" panose="02000505000000020004" pitchFamily="2" charset="0"/>
              </a:rPr>
              <a:t>Numerosos </a:t>
            </a:r>
            <a:r>
              <a:rPr lang="es-MX" dirty="0">
                <a:latin typeface="Sitka Banner" panose="02000505000000020004" pitchFamily="2" charset="0"/>
              </a:rPr>
              <a:t>estudios de elección se han efectuado en cajas de Skinner, </a:t>
            </a:r>
            <a:r>
              <a:rPr lang="es-MX" dirty="0" smtClean="0">
                <a:latin typeface="Sitka Banner" panose="02000505000000020004" pitchFamily="2" charset="0"/>
              </a:rPr>
              <a:t>equipadas con </a:t>
            </a:r>
            <a:r>
              <a:rPr lang="es-MX" dirty="0">
                <a:latin typeface="Sitka Banner" panose="02000505000000020004" pitchFamily="2" charset="0"/>
              </a:rPr>
              <a:t>dos teclas de respuesta en que podría picotear una </a:t>
            </a:r>
            <a:r>
              <a:rPr lang="es-MX" dirty="0" smtClean="0">
                <a:latin typeface="Sitka Banner" panose="02000505000000020004" pitchFamily="2" charset="0"/>
              </a:rPr>
              <a:t>paloma, en </a:t>
            </a:r>
            <a:r>
              <a:rPr lang="es-MX" dirty="0">
                <a:latin typeface="Sitka Banner" panose="02000505000000020004" pitchFamily="2" charset="0"/>
              </a:rPr>
              <a:t>el </a:t>
            </a:r>
            <a:r>
              <a:rPr lang="es-MX" dirty="0" smtClean="0">
                <a:latin typeface="Sitka Banner" panose="02000505000000020004" pitchFamily="2" charset="0"/>
              </a:rPr>
              <a:t>experimento típico</a:t>
            </a:r>
            <a:r>
              <a:rPr lang="es-MX" dirty="0">
                <a:latin typeface="Sitka Banner" panose="02000505000000020004" pitchFamily="2" charset="0"/>
              </a:rPr>
              <a:t>, la respuesta en cada tecla es reforzada con algún programa de </a:t>
            </a:r>
            <a:r>
              <a:rPr lang="es-MX" dirty="0" smtClean="0">
                <a:latin typeface="Sitka Banner" panose="02000505000000020004" pitchFamily="2" charset="0"/>
              </a:rPr>
              <a:t>reforzamiento, los </a:t>
            </a:r>
            <a:r>
              <a:rPr lang="es-MX" dirty="0">
                <a:latin typeface="Sitka Banner" panose="02000505000000020004" pitchFamily="2" charset="0"/>
              </a:rPr>
              <a:t>dos programas están en efecto al mismo tiempo (de manera </a:t>
            </a:r>
            <a:r>
              <a:rPr lang="es-MX" dirty="0" smtClean="0">
                <a:latin typeface="Sitka Banner" panose="02000505000000020004" pitchFamily="2" charset="0"/>
              </a:rPr>
              <a:t>concurrente) y </a:t>
            </a:r>
            <a:r>
              <a:rPr lang="es-MX" dirty="0">
                <a:latin typeface="Sitka Banner" panose="02000505000000020004" pitchFamily="2" charset="0"/>
              </a:rPr>
              <a:t>el sujeto tiene la libertad para cambiar de una tecla de respuestas a la otra. </a:t>
            </a:r>
            <a:r>
              <a:rPr lang="es-MX" dirty="0" smtClean="0">
                <a:latin typeface="Sitka Banner" panose="02000505000000020004" pitchFamily="2" charset="0"/>
              </a:rPr>
              <a:t>Este tipo </a:t>
            </a:r>
            <a:r>
              <a:rPr lang="es-MX" dirty="0">
                <a:latin typeface="Sitka Banner" panose="02000505000000020004" pitchFamily="2" charset="0"/>
              </a:rPr>
              <a:t>de procedimiento se conoce como programa concurrente. Los programas </a:t>
            </a:r>
            <a:r>
              <a:rPr lang="es-MX" dirty="0" smtClean="0">
                <a:latin typeface="Sitka Banner" panose="02000505000000020004" pitchFamily="2" charset="0"/>
              </a:rPr>
              <a:t> concurrentes permiten </a:t>
            </a:r>
            <a:r>
              <a:rPr lang="es-MX" dirty="0">
                <a:latin typeface="Sitka Banner" panose="02000505000000020004" pitchFamily="2" charset="0"/>
              </a:rPr>
              <a:t>la medición continua de la elección, pues el organismo tiene </a:t>
            </a:r>
            <a:r>
              <a:rPr lang="es-MX" dirty="0" smtClean="0">
                <a:latin typeface="Sitka Banner" panose="02000505000000020004" pitchFamily="2" charset="0"/>
              </a:rPr>
              <a:t>la libertad </a:t>
            </a:r>
            <a:r>
              <a:rPr lang="es-MX" dirty="0">
                <a:latin typeface="Sitka Banner" panose="02000505000000020004" pitchFamily="2" charset="0"/>
              </a:rPr>
              <a:t>para cambiar entre las alternativas de respuesta en cualquier </a:t>
            </a:r>
            <a:r>
              <a:rPr lang="es-MX" dirty="0" smtClean="0">
                <a:latin typeface="Sitka Banner" panose="02000505000000020004" pitchFamily="2" charset="0"/>
              </a:rPr>
              <a:t>momento (</a:t>
            </a:r>
            <a:r>
              <a:rPr lang="es-MX" dirty="0" smtClean="0">
                <a:latin typeface="Sitka Banner" panose="02000505000000020004" pitchFamily="2" charset="0"/>
              </a:rPr>
              <a:t>Domjan</a:t>
            </a:r>
            <a:r>
              <a:rPr lang="es-MX" dirty="0" smtClean="0">
                <a:latin typeface="Sitka Banner" panose="02000505000000020004" pitchFamily="2" charset="0"/>
              </a:rPr>
              <a:t>, 2010).</a:t>
            </a:r>
          </a:p>
        </p:txBody>
      </p:sp>
      <p:pic>
        <p:nvPicPr>
          <p:cNvPr id="6" name="Picture 4" descr="Manchas png">
            <a:extLst>
              <a:ext uri="{FF2B5EF4-FFF2-40B4-BE49-F238E27FC236}">
                <a16:creationId xmlns:a16="http://schemas.microsoft.com/office/drawing/2014/main" id="{9B864529-A4C6-8D9F-5D6B-3E96520A9D9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32" y="-179266"/>
            <a:ext cx="1577731" cy="1577731"/>
          </a:xfrm>
          <a:prstGeom prst="rect">
            <a:avLst/>
          </a:prstGeom>
          <a:noFill/>
          <a:extLst>
            <a:ext uri="{909E8E84-426E-40DD-AFC4-6F175D3DCCD1}">
              <a14:hiddenFill xmlns:a14="http://schemas.microsoft.com/office/drawing/2010/main">
                <a:solidFill>
                  <a:srgbClr val="FFFFFF"/>
                </a:solidFill>
              </a14:hiddenFill>
            </a:ext>
          </a:extLst>
        </p:spPr>
      </p:pic>
      <p:sp>
        <p:nvSpPr>
          <p:cNvPr id="4" name="Rectángulo 3"/>
          <p:cNvSpPr/>
          <p:nvPr/>
        </p:nvSpPr>
        <p:spPr>
          <a:xfrm>
            <a:off x="1617177" y="825027"/>
            <a:ext cx="8700394" cy="769441"/>
          </a:xfrm>
          <a:prstGeom prst="rect">
            <a:avLst/>
          </a:prstGeom>
          <a:noFill/>
        </p:spPr>
        <p:txBody>
          <a:bodyPr wrap="none" lIns="91440" tIns="45720" rIns="91440" bIns="45720">
            <a:spAutoFit/>
          </a:bodyPr>
          <a:lstStyle/>
          <a:p>
            <a:pPr algn="ctr"/>
            <a:r>
              <a:rPr lang="es-ES" sz="4400" b="1" cap="none" spc="0" dirty="0" smtClean="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PROGRAMA DE CONDUCTA SIMPLE</a:t>
            </a:r>
            <a:endParaRPr lang="es-ES" sz="44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endParaRPr>
          </a:p>
        </p:txBody>
      </p:sp>
    </p:spTree>
    <p:extLst>
      <p:ext uri="{BB962C8B-B14F-4D97-AF65-F5344CB8AC3E}">
        <p14:creationId xmlns:p14="http://schemas.microsoft.com/office/powerpoint/2010/main" val="13437870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6B8A298A-7220-5573-0DCD-4DB9E1673B0A}"/>
              </a:ext>
            </a:extLst>
          </p:cNvPr>
          <p:cNvSpPr txBox="1"/>
          <p:nvPr/>
        </p:nvSpPr>
        <p:spPr>
          <a:xfrm>
            <a:off x="881601" y="1938427"/>
            <a:ext cx="10347262" cy="2585323"/>
          </a:xfrm>
          <a:prstGeom prst="rect">
            <a:avLst/>
          </a:prstGeom>
          <a:noFill/>
        </p:spPr>
        <p:txBody>
          <a:bodyPr wrap="square">
            <a:spAutoFit/>
          </a:bodyPr>
          <a:lstStyle>
            <a:defPPr>
              <a:defRPr lang="en-US"/>
            </a:defPPr>
            <a:lvl1pPr algn="just">
              <a:lnSpc>
                <a:spcPct val="150000"/>
              </a:lnSpc>
              <a:defRPr>
                <a:latin typeface="Sitka Banner" panose="02000505000000020004" pitchFamily="2" charset="0"/>
              </a:defRPr>
            </a:lvl1pPr>
          </a:lstStyle>
          <a:p>
            <a:r>
              <a:rPr lang="es-MX" dirty="0"/>
              <a:t>En un programa estándar de reforzamiento concurrente se dispone al mismo tiempo de dos (o más) alternativas de respuesta, pudiéndose cambiar, en cualquier momento, de una a la otra, por ejemplo, en una cena en la que cada invitado contribuye con un platillo usted puede elegir un platillo u otro, y si no le gusta lo que está comiendo, puede cambiarlo por otro en cualquier momento. También puede visitar una taquilla u otra y hacer una nueva elección en cualquier momento. Eso no sucede si elige entrar a una sala de un complejo de cines, una vez que pagó su boleto y empezó a ver la película no puede cambiar de opinión y ver otra en cualquier momento (</a:t>
            </a:r>
            <a:r>
              <a:rPr lang="es-MX" dirty="0" smtClean="0"/>
              <a:t>Domjan</a:t>
            </a:r>
            <a:r>
              <a:rPr lang="es-MX" dirty="0"/>
              <a:t>, 2010).</a:t>
            </a:r>
          </a:p>
        </p:txBody>
      </p:sp>
      <p:pic>
        <p:nvPicPr>
          <p:cNvPr id="6" name="Picture 4" descr="Manchas png">
            <a:extLst>
              <a:ext uri="{FF2B5EF4-FFF2-40B4-BE49-F238E27FC236}">
                <a16:creationId xmlns:a16="http://schemas.microsoft.com/office/drawing/2014/main" id="{F24F8711-54E6-F313-659C-2E6024A7618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990" y="182113"/>
            <a:ext cx="1138687" cy="113868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Manchas png">
            <a:extLst>
              <a:ext uri="{FF2B5EF4-FFF2-40B4-BE49-F238E27FC236}">
                <a16:creationId xmlns:a16="http://schemas.microsoft.com/office/drawing/2014/main" id="{D040B8AE-EBD6-4533-A3B8-29E0E0FB4BA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551" y="5135509"/>
            <a:ext cx="1271946" cy="1271946"/>
          </a:xfrm>
          <a:prstGeom prst="rect">
            <a:avLst/>
          </a:prstGeom>
          <a:noFill/>
          <a:extLst>
            <a:ext uri="{909E8E84-426E-40DD-AFC4-6F175D3DCCD1}">
              <a14:hiddenFill xmlns:a14="http://schemas.microsoft.com/office/drawing/2010/main">
                <a:solidFill>
                  <a:srgbClr val="FFFFFF"/>
                </a:solidFill>
              </a14:hiddenFill>
            </a:ext>
          </a:extLst>
        </p:spPr>
      </p:pic>
      <p:sp>
        <p:nvSpPr>
          <p:cNvPr id="4" name="Rectángulo 3"/>
          <p:cNvSpPr/>
          <p:nvPr/>
        </p:nvSpPr>
        <p:spPr>
          <a:xfrm>
            <a:off x="1246677" y="710623"/>
            <a:ext cx="9799990" cy="769441"/>
          </a:xfrm>
          <a:prstGeom prst="rect">
            <a:avLst/>
          </a:prstGeom>
          <a:noFill/>
        </p:spPr>
        <p:txBody>
          <a:bodyPr wrap="none" lIns="91440" tIns="45720" rIns="91440" bIns="45720">
            <a:spAutoFit/>
          </a:bodyPr>
          <a:lstStyle/>
          <a:p>
            <a:pPr algn="ctr"/>
            <a:r>
              <a:rPr lang="es-ES" sz="4400" b="1" cap="none" spc="0" dirty="0" smtClean="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PROGRAMA DE CONDUCTA COMPLEJA </a:t>
            </a:r>
            <a:endParaRPr lang="es-ES" sz="44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endParaRPr>
          </a:p>
        </p:txBody>
      </p:sp>
    </p:spTree>
    <p:extLst>
      <p:ext uri="{BB962C8B-B14F-4D97-AF65-F5344CB8AC3E}">
        <p14:creationId xmlns:p14="http://schemas.microsoft.com/office/powerpoint/2010/main" val="80923032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78</TotalTime>
  <Words>1075</Words>
  <Application>Microsoft Office PowerPoint</Application>
  <PresentationFormat>Panorámica</PresentationFormat>
  <Paragraphs>36</Paragraphs>
  <Slides>11</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11</vt:i4>
      </vt:variant>
    </vt:vector>
  </HeadingPairs>
  <TitlesOfParts>
    <vt:vector size="19" baseType="lpstr">
      <vt:lpstr>Arial</vt:lpstr>
      <vt:lpstr>Calibri</vt:lpstr>
      <vt:lpstr>Sitka Banner</vt:lpstr>
      <vt:lpstr>Times New Roman</vt:lpstr>
      <vt:lpstr>Tw Cen MT</vt:lpstr>
      <vt:lpstr>Tw Cen MT Condensed</vt:lpstr>
      <vt:lpstr>Wingdings 3</vt:lpstr>
      <vt:lpstr>Integral</vt:lpstr>
      <vt:lpstr>Presentación de PowerPoint</vt:lpstr>
      <vt:lpstr>Presentación de PowerPoint</vt:lpstr>
      <vt:lpstr>PROGRAMAS SIMPLES DE REFORZAMIENTO INTERMITENTE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PROGRAMAS DE REFORZAMIENTO,EXTINCION,CONDUCTA DE ELECCION SIMPLE Y COMPLEJA.</dc:title>
  <dc:creator>Microsoft Office User</dc:creator>
  <cp:lastModifiedBy>Less</cp:lastModifiedBy>
  <cp:revision>8</cp:revision>
  <dcterms:created xsi:type="dcterms:W3CDTF">2022-06-12T20:29:51Z</dcterms:created>
  <dcterms:modified xsi:type="dcterms:W3CDTF">2022-11-06T20:48:03Z</dcterms:modified>
</cp:coreProperties>
</file>