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5" r:id="rId7"/>
    <p:sldId id="266" r:id="rId8"/>
    <p:sldId id="267" r:id="rId9"/>
    <p:sldId id="269" r:id="rId10"/>
    <p:sldId id="270" r:id="rId11"/>
    <p:sldId id="273" r:id="rId12"/>
    <p:sldId id="271" r:id="rId1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6BE605C9-A561-445A-AA0D-A231FF520B92}" type="datetimeFigureOut">
              <a:rPr lang="es-MX" smtClean="0"/>
              <a:t>22/07/2021</a:t>
            </a:fld>
            <a:endParaRPr lang="es-MX"/>
          </a:p>
        </p:txBody>
      </p:sp>
      <p:sp>
        <p:nvSpPr>
          <p:cNvPr id="19" name="18 Marcador de pie de página"/>
          <p:cNvSpPr>
            <a:spLocks noGrp="1"/>
          </p:cNvSpPr>
          <p:nvPr>
            <p:ph type="ftr" sz="quarter" idx="11"/>
          </p:nvPr>
        </p:nvSpPr>
        <p:spPr/>
        <p:txBody>
          <a:bodyPr/>
          <a:lstStyle/>
          <a:p>
            <a:endParaRPr lang="es-MX"/>
          </a:p>
        </p:txBody>
      </p:sp>
      <p:sp>
        <p:nvSpPr>
          <p:cNvPr id="27" name="26 Marcador de número de diapositiva"/>
          <p:cNvSpPr>
            <a:spLocks noGrp="1"/>
          </p:cNvSpPr>
          <p:nvPr>
            <p:ph type="sldNum" sz="quarter" idx="12"/>
          </p:nvPr>
        </p:nvSpPr>
        <p:spPr/>
        <p:txBody>
          <a:bodyPr/>
          <a:lstStyle/>
          <a:p>
            <a:fld id="{7F7BF78D-66DE-4073-8773-92F8FE98AC93}" type="slidenum">
              <a:rPr lang="es-MX" smtClean="0"/>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BE605C9-A561-445A-AA0D-A231FF520B92}" type="datetimeFigureOut">
              <a:rPr lang="es-MX" smtClean="0"/>
              <a:t>22/07/2021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F7BF78D-66DE-4073-8773-92F8FE98AC93}"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BE605C9-A561-445A-AA0D-A231FF520B92}" type="datetimeFigureOut">
              <a:rPr lang="es-MX" smtClean="0"/>
              <a:t>22/07/2021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F7BF78D-66DE-4073-8773-92F8FE98AC93}"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BE605C9-A561-445A-AA0D-A231FF520B92}" type="datetimeFigureOut">
              <a:rPr lang="es-MX" smtClean="0"/>
              <a:t>22/07/2021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F7BF78D-66DE-4073-8773-92F8FE98AC93}"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6BE605C9-A561-445A-AA0D-A231FF520B92}" type="datetimeFigureOut">
              <a:rPr lang="es-MX" smtClean="0"/>
              <a:t>22/07/2021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F7BF78D-66DE-4073-8773-92F8FE98AC93}" type="slidenum">
              <a:rPr lang="es-MX" smtClean="0"/>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6BE605C9-A561-445A-AA0D-A231FF520B92}" type="datetimeFigureOut">
              <a:rPr lang="es-MX" smtClean="0"/>
              <a:t>22/07/2021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F7BF78D-66DE-4073-8773-92F8FE98AC93}" type="slidenum">
              <a:rPr lang="es-MX" smtClean="0"/>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6BE605C9-A561-445A-AA0D-A231FF520B92}" type="datetimeFigureOut">
              <a:rPr lang="es-MX" smtClean="0"/>
              <a:t>22/07/2021</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7F7BF78D-66DE-4073-8773-92F8FE98AC93}"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6BE605C9-A561-445A-AA0D-A231FF520B92}" type="datetimeFigureOut">
              <a:rPr lang="es-MX" smtClean="0"/>
              <a:t>22/07/2021</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7F7BF78D-66DE-4073-8773-92F8FE98AC93}"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BE605C9-A561-445A-AA0D-A231FF520B92}" type="datetimeFigureOut">
              <a:rPr lang="es-MX" smtClean="0"/>
              <a:t>22/07/2021</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7F7BF78D-66DE-4073-8773-92F8FE98AC93}"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6BE605C9-A561-445A-AA0D-A231FF520B92}" type="datetimeFigureOut">
              <a:rPr lang="es-MX" smtClean="0"/>
              <a:t>22/07/2021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F7BF78D-66DE-4073-8773-92F8FE98AC93}"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6BE605C9-A561-445A-AA0D-A231FF520B92}" type="datetimeFigureOut">
              <a:rPr lang="es-MX" smtClean="0"/>
              <a:t>22/07/2021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a:xfrm>
            <a:off x="8077200" y="6356350"/>
            <a:ext cx="609600" cy="365125"/>
          </a:xfrm>
        </p:spPr>
        <p:txBody>
          <a:bodyPr/>
          <a:lstStyle/>
          <a:p>
            <a:fld id="{7F7BF78D-66DE-4073-8773-92F8FE98AC93}" type="slidenum">
              <a:rPr lang="es-MX" smtClean="0"/>
              <a:t>‹Nº›</a:t>
            </a:fld>
            <a:endParaRPr lang="es-MX"/>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BE605C9-A561-445A-AA0D-A231FF520B92}" type="datetimeFigureOut">
              <a:rPr lang="es-MX" smtClean="0"/>
              <a:t>22/07/2021</a:t>
            </a:fld>
            <a:endParaRPr lang="es-MX"/>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MX"/>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F7BF78D-66DE-4073-8773-92F8FE98AC93}" type="slidenum">
              <a:rPr lang="es-MX" smtClean="0"/>
              <a:t>‹Nº›</a:t>
            </a:fld>
            <a:endParaRPr lang="es-MX"/>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Autofit/>
          </a:bodyPr>
          <a:lstStyle/>
          <a:p>
            <a:pPr algn="ctr"/>
            <a:r>
              <a:rPr lang="es-MX" sz="4000" dirty="0" smtClean="0">
                <a:latin typeface="Century Gothic" pitchFamily="34" charset="0"/>
              </a:rPr>
              <a:t>INSTITUTO POLITECNICO NACIONAL.</a:t>
            </a:r>
            <a:br>
              <a:rPr lang="es-MX" sz="4000" dirty="0" smtClean="0">
                <a:latin typeface="Century Gothic" pitchFamily="34" charset="0"/>
              </a:rPr>
            </a:br>
            <a:r>
              <a:rPr lang="es-MX" sz="4000" dirty="0" smtClean="0">
                <a:latin typeface="Century Gothic" pitchFamily="34" charset="0"/>
              </a:rPr>
              <a:t>“CICS-UST”</a:t>
            </a:r>
            <a:br>
              <a:rPr lang="es-MX" sz="4000" dirty="0" smtClean="0">
                <a:latin typeface="Century Gothic" pitchFamily="34" charset="0"/>
              </a:rPr>
            </a:br>
            <a:r>
              <a:rPr lang="es-MX" sz="4000" dirty="0" smtClean="0">
                <a:latin typeface="Century Gothic" pitchFamily="34" charset="0"/>
              </a:rPr>
              <a:t>LIC. PSICOLOGIA.</a:t>
            </a:r>
            <a:endParaRPr lang="es-MX" sz="4000" dirty="0">
              <a:latin typeface="Century Gothic" pitchFamily="34" charset="0"/>
            </a:endParaRPr>
          </a:p>
        </p:txBody>
      </p:sp>
      <p:sp>
        <p:nvSpPr>
          <p:cNvPr id="3" name="2 Subtítulo"/>
          <p:cNvSpPr>
            <a:spLocks noGrp="1"/>
          </p:cNvSpPr>
          <p:nvPr>
            <p:ph type="subTitle" idx="1"/>
          </p:nvPr>
        </p:nvSpPr>
        <p:spPr>
          <a:xfrm>
            <a:off x="533400" y="3228536"/>
            <a:ext cx="7854696" cy="3057984"/>
          </a:xfrm>
        </p:spPr>
        <p:txBody>
          <a:bodyPr>
            <a:normAutofit fontScale="92500" lnSpcReduction="10000"/>
          </a:bodyPr>
          <a:lstStyle/>
          <a:p>
            <a:pPr algn="ctr"/>
            <a:endParaRPr lang="es-MX" dirty="0" smtClean="0">
              <a:latin typeface="Century Gothic" pitchFamily="34" charset="0"/>
            </a:endParaRPr>
          </a:p>
          <a:p>
            <a:pPr algn="ctr"/>
            <a:r>
              <a:rPr lang="es-MX" dirty="0" smtClean="0">
                <a:latin typeface="Century Gothic" pitchFamily="34" charset="0"/>
              </a:rPr>
              <a:t>Tema: Percepción del movimiento y el tiempo.</a:t>
            </a:r>
          </a:p>
          <a:p>
            <a:pPr algn="ctr"/>
            <a:endParaRPr lang="es-MX" dirty="0" smtClean="0">
              <a:latin typeface="Century Gothic" pitchFamily="34" charset="0"/>
            </a:endParaRPr>
          </a:p>
          <a:p>
            <a:pPr algn="ctr"/>
            <a:r>
              <a:rPr lang="es-MX" dirty="0" smtClean="0">
                <a:latin typeface="Century Gothic" pitchFamily="34" charset="0"/>
              </a:rPr>
              <a:t>Maestras: </a:t>
            </a:r>
          </a:p>
          <a:p>
            <a:pPr algn="ctr"/>
            <a:r>
              <a:rPr lang="es-MX" dirty="0" smtClean="0">
                <a:latin typeface="Century Gothic" pitchFamily="34" charset="0"/>
              </a:rPr>
              <a:t>Flores Rodríguez Fernanda.</a:t>
            </a:r>
          </a:p>
          <a:p>
            <a:pPr algn="ctr"/>
            <a:r>
              <a:rPr lang="es-MX" dirty="0" smtClean="0">
                <a:latin typeface="Century Gothic" pitchFamily="34" charset="0"/>
              </a:rPr>
              <a:t>Juárez Hernández Alondra Grisel.</a:t>
            </a:r>
          </a:p>
          <a:p>
            <a:pPr algn="ctr"/>
            <a:r>
              <a:rPr lang="es-MX" dirty="0" smtClean="0">
                <a:latin typeface="Century Gothic" pitchFamily="34" charset="0"/>
              </a:rPr>
              <a:t>Sánchez Velasco Daniela.</a:t>
            </a:r>
            <a:endParaRPr lang="es-MX" dirty="0">
              <a:latin typeface="Century Gothic" pitchFamily="34" charset="0"/>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6248" y="1428736"/>
            <a:ext cx="4543428" cy="4643470"/>
          </a:xfrm>
        </p:spPr>
        <p:txBody>
          <a:bodyPr>
            <a:normAutofit/>
          </a:bodyPr>
          <a:lstStyle/>
          <a:p>
            <a:pPr marL="514350" indent="-514350" algn="just">
              <a:buFont typeface="+mj-lt"/>
              <a:buAutoNum type="arabicPeriod" startAt="12"/>
            </a:pPr>
            <a:r>
              <a:rPr lang="es-MX" sz="2000" b="1" dirty="0" smtClean="0">
                <a:latin typeface="Century Gothic" pitchFamily="34" charset="0"/>
              </a:rPr>
              <a:t>Movimiento </a:t>
            </a:r>
            <a:r>
              <a:rPr lang="es-MX" sz="2000" b="1" dirty="0" smtClean="0">
                <a:latin typeface="Century Gothic" pitchFamily="34" charset="0"/>
              </a:rPr>
              <a:t>de figuras estáticas: </a:t>
            </a:r>
            <a:r>
              <a:rPr lang="es-MX" sz="2000" dirty="0" smtClean="0">
                <a:latin typeface="Century Gothic" pitchFamily="34" charset="0"/>
              </a:rPr>
              <a:t>Con </a:t>
            </a:r>
            <a:r>
              <a:rPr lang="es-MX" sz="2000" dirty="0" smtClean="0">
                <a:latin typeface="Century Gothic" pitchFamily="34" charset="0"/>
              </a:rPr>
              <a:t>frecuencia ocurre que al observar una compleja combinación de espacios blancos alternados con espacios negros, apenas podemos lograr una visión estática. Por ejemplo, un suelo formado por rombos blancos y negros, combinados como en un tablero de ajedrez, nos da la impresión de que se mueve, incluso, a veces, produce cierto mareo.</a:t>
            </a:r>
          </a:p>
          <a:p>
            <a:pPr marL="514350" indent="-514350" algn="just">
              <a:buNone/>
            </a:pPr>
            <a:endParaRPr lang="es-MX" sz="2000" dirty="0" smtClean="0">
              <a:latin typeface="Century Gothic" pitchFamily="34" charset="0"/>
            </a:endParaRPr>
          </a:p>
          <a:p>
            <a:pPr marL="514350" indent="-514350" algn="just">
              <a:buFont typeface="+mj-lt"/>
              <a:buAutoNum type="arabicPeriod" startAt="8"/>
            </a:pPr>
            <a:endParaRPr lang="es-MX" sz="2000" dirty="0">
              <a:latin typeface="Century Gothic" pitchFamily="34" charset="0"/>
            </a:endParaRPr>
          </a:p>
        </p:txBody>
      </p:sp>
      <p:pic>
        <p:nvPicPr>
          <p:cNvPr id="18434" name="Picture 2" descr="Pin en Soy Ajedrez, todo sobre ajedrez"/>
          <p:cNvPicPr>
            <a:picLocks noChangeAspect="1" noChangeArrowheads="1"/>
          </p:cNvPicPr>
          <p:nvPr/>
        </p:nvPicPr>
        <p:blipFill>
          <a:blip r:embed="rId2"/>
          <a:srcRect/>
          <a:stretch>
            <a:fillRect/>
          </a:stretch>
        </p:blipFill>
        <p:spPr bwMode="auto">
          <a:xfrm>
            <a:off x="571472" y="2000240"/>
            <a:ext cx="3714776" cy="3714776"/>
          </a:xfrm>
          <a:prstGeom prst="rect">
            <a:avLst/>
          </a:prstGeom>
          <a:noFill/>
        </p:spPr>
      </p:pic>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642918"/>
            <a:ext cx="8229600" cy="785810"/>
          </a:xfrm>
        </p:spPr>
        <p:txBody>
          <a:bodyPr>
            <a:normAutofit/>
          </a:bodyPr>
          <a:lstStyle/>
          <a:p>
            <a:pPr algn="ctr"/>
            <a:r>
              <a:rPr lang="es-MX" sz="3600" b="1" dirty="0" smtClean="0">
                <a:latin typeface="Century Gothic" pitchFamily="34" charset="0"/>
              </a:rPr>
              <a:t>La percepción del tiempo.</a:t>
            </a:r>
            <a:endParaRPr lang="es-MX" sz="3600" b="1" dirty="0">
              <a:latin typeface="Century Gothic" pitchFamily="34" charset="0"/>
            </a:endParaRPr>
          </a:p>
        </p:txBody>
      </p:sp>
      <p:sp>
        <p:nvSpPr>
          <p:cNvPr id="3" name="2 Marcador de contenido"/>
          <p:cNvSpPr>
            <a:spLocks noGrp="1"/>
          </p:cNvSpPr>
          <p:nvPr>
            <p:ph idx="1"/>
          </p:nvPr>
        </p:nvSpPr>
        <p:spPr/>
        <p:txBody>
          <a:bodyPr>
            <a:normAutofit/>
          </a:bodyPr>
          <a:lstStyle/>
          <a:p>
            <a:pPr algn="just"/>
            <a:r>
              <a:rPr lang="es-MX" sz="2000" dirty="0" smtClean="0">
                <a:latin typeface="Century Gothic" pitchFamily="34" charset="0"/>
              </a:rPr>
              <a:t> Es una experiencia subjetiva, </a:t>
            </a:r>
            <a:r>
              <a:rPr lang="es-MX" sz="2000" dirty="0" smtClean="0">
                <a:latin typeface="Century Gothic" pitchFamily="34" charset="0"/>
              </a:rPr>
              <a:t>es </a:t>
            </a:r>
            <a:r>
              <a:rPr lang="es-MX" sz="2000" dirty="0" smtClean="0">
                <a:latin typeface="Century Gothic" pitchFamily="34" charset="0"/>
              </a:rPr>
              <a:t>la duración experimentada por la persona (</a:t>
            </a:r>
            <a:r>
              <a:rPr lang="es-MX" sz="2000" dirty="0" err="1" smtClean="0">
                <a:latin typeface="Century Gothic" pitchFamily="34" charset="0"/>
              </a:rPr>
              <a:t>protensidad</a:t>
            </a:r>
            <a:r>
              <a:rPr lang="es-MX" sz="2000" dirty="0" smtClean="0">
                <a:latin typeface="Century Gothic" pitchFamily="34" charset="0"/>
              </a:rPr>
              <a:t>), que la distingue de la duración física . </a:t>
            </a:r>
            <a:r>
              <a:rPr lang="es-MX" sz="2000" dirty="0" smtClean="0">
                <a:latin typeface="Century Gothic" pitchFamily="34" charset="0"/>
              </a:rPr>
              <a:t>No </a:t>
            </a:r>
            <a:r>
              <a:rPr lang="es-MX" sz="2000" dirty="0" smtClean="0">
                <a:latin typeface="Century Gothic" pitchFamily="34" charset="0"/>
              </a:rPr>
              <a:t>se apoya en ningún órgano sensorial, es un atributo de las experiencias que viven los sujetos. Es percibido sólo después de un proceso de juicio o estimación.</a:t>
            </a:r>
            <a:endParaRPr lang="es-MX" sz="2000" dirty="0">
              <a:latin typeface="Century Gothic" pitchFamily="34" charset="0"/>
            </a:endParaRPr>
          </a:p>
        </p:txBody>
      </p:sp>
      <p:pic>
        <p:nvPicPr>
          <p:cNvPr id="23554" name="Picture 2" descr="La percepción del tiempo – Reflexiones de un filósofo cotidiano"/>
          <p:cNvPicPr>
            <a:picLocks noChangeAspect="1" noChangeArrowheads="1"/>
          </p:cNvPicPr>
          <p:nvPr/>
        </p:nvPicPr>
        <p:blipFill>
          <a:blip r:embed="rId2"/>
          <a:srcRect/>
          <a:stretch>
            <a:fillRect/>
          </a:stretch>
        </p:blipFill>
        <p:spPr bwMode="auto">
          <a:xfrm>
            <a:off x="3571868" y="3786190"/>
            <a:ext cx="2500310" cy="2658664"/>
          </a:xfrm>
          <a:prstGeom prst="rect">
            <a:avLst/>
          </a:prstGeom>
          <a:noFill/>
        </p:spPr>
      </p:pic>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28662" y="4357694"/>
            <a:ext cx="7286676" cy="2246769"/>
          </a:xfrm>
          <a:prstGeom prst="rect">
            <a:avLst/>
          </a:prstGeom>
        </p:spPr>
        <p:txBody>
          <a:bodyPr wrap="square">
            <a:spAutoFit/>
          </a:bodyPr>
          <a:lstStyle/>
          <a:p>
            <a:pPr algn="just"/>
            <a:r>
              <a:rPr lang="es-MX" sz="2000" dirty="0">
                <a:latin typeface="Century Gothic" pitchFamily="34" charset="0"/>
              </a:rPr>
              <a:t>El tiempo cronológico no es el mismo que el tiempo psicológico, porque no se vive de la misma manera una hora en el dentista que el mismo tiempo pasado con alguien que amamos. </a:t>
            </a:r>
            <a:r>
              <a:rPr lang="es-MX" sz="2000" dirty="0" smtClean="0">
                <a:latin typeface="Century Gothic" pitchFamily="34" charset="0"/>
              </a:rPr>
              <a:t>Unos </a:t>
            </a:r>
            <a:r>
              <a:rPr lang="es-MX" sz="2000" dirty="0">
                <a:latin typeface="Century Gothic" pitchFamily="34" charset="0"/>
              </a:rPr>
              <a:t>pocos minutos pueden parecer una eternidad cuando estamos incómodos y varias horas pueden parecer que pasan volando cuando estamos haciendo algo que nos gusta.</a:t>
            </a:r>
          </a:p>
        </p:txBody>
      </p:sp>
      <p:pic>
        <p:nvPicPr>
          <p:cNvPr id="25602" name="Picture 2" descr="Odontología Imágenes Vectoriales, Ilustraciones Libres de Regalías de  Odontología | Depositphotos® | Dentista, Odontología, Odontologo"/>
          <p:cNvPicPr>
            <a:picLocks noChangeAspect="1" noChangeArrowheads="1"/>
          </p:cNvPicPr>
          <p:nvPr/>
        </p:nvPicPr>
        <p:blipFill>
          <a:blip r:embed="rId2"/>
          <a:srcRect t="10960" r="3749"/>
          <a:stretch>
            <a:fillRect/>
          </a:stretch>
        </p:blipFill>
        <p:spPr bwMode="auto">
          <a:xfrm>
            <a:off x="785787" y="1071546"/>
            <a:ext cx="3786213" cy="3062302"/>
          </a:xfrm>
          <a:prstGeom prst="rect">
            <a:avLst/>
          </a:prstGeom>
          <a:noFill/>
        </p:spPr>
      </p:pic>
      <p:pic>
        <p:nvPicPr>
          <p:cNvPr id="25604" name="Picture 4" descr="44 ideas de Arte lésbico en 2021 | dibujos, arte lésbico, parejas lesbianas"/>
          <p:cNvPicPr>
            <a:picLocks noChangeAspect="1" noChangeArrowheads="1"/>
          </p:cNvPicPr>
          <p:nvPr/>
        </p:nvPicPr>
        <p:blipFill>
          <a:blip r:embed="rId3"/>
          <a:srcRect/>
          <a:stretch>
            <a:fillRect/>
          </a:stretch>
        </p:blipFill>
        <p:spPr bwMode="auto">
          <a:xfrm>
            <a:off x="5000628" y="1142984"/>
            <a:ext cx="2247900" cy="2990850"/>
          </a:xfrm>
          <a:prstGeom prst="rect">
            <a:avLst/>
          </a:prstGeom>
          <a:noFill/>
        </p:spPr>
      </p:pic>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928670"/>
            <a:ext cx="7772400" cy="790952"/>
          </a:xfrm>
        </p:spPr>
        <p:txBody>
          <a:bodyPr/>
          <a:lstStyle/>
          <a:p>
            <a:pPr algn="ctr"/>
            <a:r>
              <a:rPr lang="es-MX" sz="3600" dirty="0" smtClean="0">
                <a:latin typeface="Century Gothic" pitchFamily="34" charset="0"/>
              </a:rPr>
              <a:t>Percepción del </a:t>
            </a:r>
            <a:r>
              <a:rPr lang="es-MX" sz="3600" dirty="0" err="1" smtClean="0">
                <a:latin typeface="Century Gothic" pitchFamily="34" charset="0"/>
              </a:rPr>
              <a:t>movimientlo</a:t>
            </a:r>
            <a:r>
              <a:rPr lang="es-MX" sz="3600" dirty="0" smtClean="0">
                <a:latin typeface="Century Gothic" pitchFamily="34" charset="0"/>
              </a:rPr>
              <a:t>.</a:t>
            </a:r>
            <a:endParaRPr lang="es-MX" sz="3600" dirty="0">
              <a:latin typeface="Century Gothic" pitchFamily="34" charset="0"/>
            </a:endParaRPr>
          </a:p>
        </p:txBody>
      </p:sp>
      <p:sp>
        <p:nvSpPr>
          <p:cNvPr id="3" name="2 Marcador de texto"/>
          <p:cNvSpPr>
            <a:spLocks noGrp="1"/>
          </p:cNvSpPr>
          <p:nvPr>
            <p:ph type="body" idx="1"/>
          </p:nvPr>
        </p:nvSpPr>
        <p:spPr>
          <a:xfrm>
            <a:off x="214282" y="2000240"/>
            <a:ext cx="7215238" cy="2081658"/>
          </a:xfrm>
        </p:spPr>
        <p:txBody>
          <a:bodyPr>
            <a:normAutofit/>
          </a:bodyPr>
          <a:lstStyle/>
          <a:p>
            <a:pPr algn="just"/>
            <a:r>
              <a:rPr lang="es-MX" sz="1800" dirty="0" smtClean="0">
                <a:latin typeface="Century Gothic" pitchFamily="34" charset="0"/>
              </a:rPr>
              <a:t>El cerebro interpreta como movimiento continuo una serie de imágenes que se presentan de manera continuada y a elevada velocidad. Un ejemplo es el experimento de barras de luz donde se presentaron dos estímulos, (</a:t>
            </a:r>
            <a:r>
              <a:rPr lang="es-MX" sz="1800" dirty="0" err="1" smtClean="0">
                <a:latin typeface="Century Gothic" pitchFamily="34" charset="0"/>
              </a:rPr>
              <a:t>Goldstein</a:t>
            </a:r>
            <a:r>
              <a:rPr lang="es-MX" sz="1800" dirty="0" smtClean="0">
                <a:latin typeface="Century Gothic" pitchFamily="34" charset="0"/>
              </a:rPr>
              <a:t>, 1988, p. 315), se experimentó la impresión de un movimiento continuo entre las dos barras, tal como sucede con algunos de los avisos luminosos.</a:t>
            </a:r>
          </a:p>
          <a:p>
            <a:pPr algn="just"/>
            <a:endParaRPr lang="es-MX" sz="1800" dirty="0">
              <a:latin typeface="Century Gothic" pitchFamily="34" charset="0"/>
            </a:endParaRPr>
          </a:p>
        </p:txBody>
      </p:sp>
      <p:pic>
        <p:nvPicPr>
          <p:cNvPr id="8" name="7 Imagen" descr="ilusion-optica-ruedas-mecanicas.gif"/>
          <p:cNvPicPr>
            <a:picLocks noChangeAspect="1"/>
          </p:cNvPicPr>
          <p:nvPr/>
        </p:nvPicPr>
        <p:blipFill>
          <a:blip r:embed="rId2"/>
          <a:stretch>
            <a:fillRect/>
          </a:stretch>
        </p:blipFill>
        <p:spPr>
          <a:xfrm>
            <a:off x="3357553" y="3929066"/>
            <a:ext cx="4638145" cy="2603487"/>
          </a:xfrm>
          <a:prstGeom prst="rect">
            <a:avLst/>
          </a:prstGeom>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928646"/>
            <a:ext cx="4929190" cy="5929354"/>
          </a:xfrm>
        </p:spPr>
        <p:txBody>
          <a:bodyPr>
            <a:normAutofit fontScale="92500"/>
          </a:bodyPr>
          <a:lstStyle/>
          <a:p>
            <a:pPr algn="just"/>
            <a:r>
              <a:rPr lang="es-MX" sz="2000" dirty="0" smtClean="0">
                <a:latin typeface="Century Gothic" pitchFamily="34" charset="0"/>
              </a:rPr>
              <a:t>Algunos tipos de movimiento aparente son</a:t>
            </a:r>
            <a:r>
              <a:rPr lang="es-MX" sz="2000" dirty="0" smtClean="0">
                <a:latin typeface="Century Gothic" pitchFamily="34" charset="0"/>
              </a:rPr>
              <a:t>:</a:t>
            </a:r>
          </a:p>
          <a:p>
            <a:pPr algn="just">
              <a:buNone/>
            </a:pPr>
            <a:endParaRPr lang="es-MX" sz="2000" dirty="0" smtClean="0">
              <a:latin typeface="Century Gothic" pitchFamily="34" charset="0"/>
            </a:endParaRPr>
          </a:p>
          <a:p>
            <a:pPr marL="514350" indent="-514350" algn="just">
              <a:buFont typeface="+mj-lt"/>
              <a:buAutoNum type="arabicPeriod"/>
            </a:pPr>
            <a:r>
              <a:rPr lang="es-MX" sz="2000" b="1" dirty="0" smtClean="0">
                <a:latin typeface="Century Gothic" pitchFamily="34" charset="0"/>
              </a:rPr>
              <a:t>Movimiento estroboscópico: </a:t>
            </a:r>
            <a:r>
              <a:rPr lang="es-MX" sz="2000" dirty="0" smtClean="0">
                <a:latin typeface="Century Gothic" pitchFamily="34" charset="0"/>
              </a:rPr>
              <a:t>Es un </a:t>
            </a:r>
            <a:r>
              <a:rPr lang="es-MX" sz="2000" dirty="0" smtClean="0">
                <a:latin typeface="Century Gothic" pitchFamily="34" charset="0"/>
              </a:rPr>
              <a:t>efecto óptico que produce el movimiento ilusorio necesario para la proyección cinematográfica. Descubierto por Sigmund Exner, posteriormente Max </a:t>
            </a:r>
            <a:r>
              <a:rPr lang="es-MX" sz="2000" dirty="0" smtClean="0">
                <a:latin typeface="Century Gothic" pitchFamily="34" charset="0"/>
              </a:rPr>
              <a:t>Wertheimer</a:t>
            </a:r>
            <a:r>
              <a:rPr lang="es-MX" sz="2000" dirty="0" smtClean="0">
                <a:latin typeface="Century Gothic" pitchFamily="34" charset="0"/>
              </a:rPr>
              <a:t>.</a:t>
            </a:r>
          </a:p>
          <a:p>
            <a:pPr marL="514350" indent="-514350" algn="just">
              <a:buFont typeface="+mj-lt"/>
              <a:buAutoNum type="arabicPeriod"/>
            </a:pPr>
            <a:r>
              <a:rPr lang="es-MX" sz="2000" b="1" dirty="0" smtClean="0">
                <a:latin typeface="Century Gothic" pitchFamily="34" charset="0"/>
              </a:rPr>
              <a:t>Ilusión </a:t>
            </a:r>
            <a:r>
              <a:rPr lang="es-MX" sz="2000" b="1" dirty="0" smtClean="0">
                <a:latin typeface="Century Gothic" pitchFamily="34" charset="0"/>
              </a:rPr>
              <a:t>de </a:t>
            </a:r>
            <a:r>
              <a:rPr lang="es-MX" sz="2000" b="1" dirty="0" smtClean="0">
                <a:latin typeface="Century Gothic" pitchFamily="34" charset="0"/>
              </a:rPr>
              <a:t>cascada: </a:t>
            </a:r>
            <a:r>
              <a:rPr lang="es-MX" sz="2000" dirty="0" smtClean="0">
                <a:latin typeface="Century Gothic" pitchFamily="34" charset="0"/>
              </a:rPr>
              <a:t>Cosiste en observar </a:t>
            </a:r>
            <a:r>
              <a:rPr lang="es-MX" sz="2000" dirty="0" smtClean="0">
                <a:latin typeface="Century Gothic" pitchFamily="34" charset="0"/>
              </a:rPr>
              <a:t>una cascada fijando la vista en un punto estacionario como una roca o una rama que sobresalgan del agua, durante un minuto o más y, a continuación se dirige la mirada hacia el paisaje que la rodea o cualquier objeto inmóvil, se percibe un movimiento en dirección hacia </a:t>
            </a:r>
            <a:r>
              <a:rPr lang="es-MX" sz="2000" dirty="0" smtClean="0">
                <a:latin typeface="Century Gothic" pitchFamily="34" charset="0"/>
              </a:rPr>
              <a:t>arriba.</a:t>
            </a:r>
            <a:endParaRPr lang="es-MX" sz="2000" dirty="0" smtClean="0">
              <a:latin typeface="Century Gothic" pitchFamily="34" charset="0"/>
            </a:endParaRPr>
          </a:p>
        </p:txBody>
      </p:sp>
      <p:pic>
        <p:nvPicPr>
          <p:cNvPr id="16386" name="Picture 2" descr="Cascada de fuego &amp;quot;Yosemite&amp;quot; - Nuestroclima"/>
          <p:cNvPicPr>
            <a:picLocks noChangeAspect="1" noChangeArrowheads="1"/>
          </p:cNvPicPr>
          <p:nvPr/>
        </p:nvPicPr>
        <p:blipFill>
          <a:blip r:embed="rId2"/>
          <a:srcRect/>
          <a:stretch>
            <a:fillRect/>
          </a:stretch>
        </p:blipFill>
        <p:spPr bwMode="auto">
          <a:xfrm>
            <a:off x="5357818" y="3500438"/>
            <a:ext cx="3338068" cy="2500330"/>
          </a:xfrm>
          <a:prstGeom prst="rect">
            <a:avLst/>
          </a:prstGeom>
          <a:noFill/>
        </p:spPr>
      </p:pic>
      <p:pic>
        <p:nvPicPr>
          <p:cNvPr id="16388" name="Picture 4" descr="CiencioTec: Efecto estroboscópico y aliasing"/>
          <p:cNvPicPr>
            <a:picLocks noChangeAspect="1" noChangeArrowheads="1"/>
          </p:cNvPicPr>
          <p:nvPr/>
        </p:nvPicPr>
        <p:blipFill>
          <a:blip r:embed="rId3"/>
          <a:srcRect/>
          <a:stretch>
            <a:fillRect/>
          </a:stretch>
        </p:blipFill>
        <p:spPr bwMode="auto">
          <a:xfrm>
            <a:off x="5000628" y="1142984"/>
            <a:ext cx="3860394" cy="2028821"/>
          </a:xfrm>
          <a:prstGeom prst="rect">
            <a:avLst/>
          </a:prstGeom>
          <a:noFill/>
        </p:spPr>
      </p:pic>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1357298"/>
            <a:ext cx="4929222" cy="4389120"/>
          </a:xfrm>
        </p:spPr>
        <p:txBody>
          <a:bodyPr>
            <a:normAutofit/>
          </a:bodyPr>
          <a:lstStyle/>
          <a:p>
            <a:pPr marL="514350" indent="-514350" algn="just">
              <a:buFont typeface="+mj-lt"/>
              <a:buAutoNum type="arabicPeriod" startAt="3"/>
            </a:pPr>
            <a:r>
              <a:rPr lang="es-MX" sz="2000" b="1" dirty="0" smtClean="0">
                <a:latin typeface="Century Gothic" pitchFamily="34" charset="0"/>
              </a:rPr>
              <a:t>Efecto </a:t>
            </a:r>
            <a:r>
              <a:rPr lang="es-MX" sz="2000" b="1" dirty="0" smtClean="0">
                <a:latin typeface="Century Gothic" pitchFamily="34" charset="0"/>
              </a:rPr>
              <a:t>de </a:t>
            </a:r>
            <a:r>
              <a:rPr lang="es-MX" sz="2000" b="1" dirty="0" smtClean="0">
                <a:latin typeface="Century Gothic" pitchFamily="34" charset="0"/>
              </a:rPr>
              <a:t>espiral: </a:t>
            </a:r>
            <a:r>
              <a:rPr lang="es-MX" sz="2000" dirty="0" smtClean="0">
                <a:latin typeface="Century Gothic" pitchFamily="34" charset="0"/>
              </a:rPr>
              <a:t>Es </a:t>
            </a:r>
            <a:r>
              <a:rPr lang="es-MX" sz="2000" dirty="0" smtClean="0">
                <a:latin typeface="Century Gothic" pitchFamily="34" charset="0"/>
              </a:rPr>
              <a:t>consecuencia del efecto de Coriolis que, al aplicar fuerzas, causa que los objetos se muevan hacia la derecha en el hemisferio norte y hacia la izquierda en el hemisferio sur respecto a la dirección del viento.</a:t>
            </a:r>
          </a:p>
          <a:p>
            <a:pPr marL="514350" indent="-514350" algn="just">
              <a:buFont typeface="+mj-lt"/>
              <a:buAutoNum type="arabicPeriod" startAt="3"/>
            </a:pPr>
            <a:r>
              <a:rPr lang="es-MX" sz="2000" b="1" dirty="0" smtClean="0">
                <a:latin typeface="Century Gothic" pitchFamily="34" charset="0"/>
              </a:rPr>
              <a:t>Movimiento inducido: </a:t>
            </a:r>
            <a:r>
              <a:rPr lang="es-MX" sz="2000" dirty="0" smtClean="0">
                <a:latin typeface="Century Gothic" pitchFamily="34" charset="0"/>
              </a:rPr>
              <a:t>Consiste </a:t>
            </a:r>
            <a:r>
              <a:rPr lang="es-MX" sz="2000" dirty="0" smtClean="0">
                <a:latin typeface="Century Gothic" pitchFamily="34" charset="0"/>
              </a:rPr>
              <a:t>en percibir movimiento de un objeto, figura o escena inmóvil, al moverse el fondo.</a:t>
            </a:r>
            <a:endParaRPr lang="es-MX" sz="2000" dirty="0">
              <a:latin typeface="Century Gothic" pitchFamily="34" charset="0"/>
            </a:endParaRPr>
          </a:p>
        </p:txBody>
      </p:sp>
      <p:pic>
        <p:nvPicPr>
          <p:cNvPr id="15362" name="Picture 2" descr="Nuestro Cerebro No es de Fiar"/>
          <p:cNvPicPr>
            <a:picLocks noChangeAspect="1" noChangeArrowheads="1"/>
          </p:cNvPicPr>
          <p:nvPr/>
        </p:nvPicPr>
        <p:blipFill>
          <a:blip r:embed="rId2"/>
          <a:srcRect/>
          <a:stretch>
            <a:fillRect/>
          </a:stretch>
        </p:blipFill>
        <p:spPr bwMode="auto">
          <a:xfrm>
            <a:off x="5429256" y="3786190"/>
            <a:ext cx="3446325" cy="2505071"/>
          </a:xfrm>
          <a:prstGeom prst="rect">
            <a:avLst/>
          </a:prstGeom>
          <a:noFill/>
        </p:spPr>
      </p:pic>
      <p:pic>
        <p:nvPicPr>
          <p:cNvPr id="15364" name="Picture 4" descr="La ilusión óptica que te hace ver este cuadro de Van Gogh en movimiento |  Verne EL PAÍS"/>
          <p:cNvPicPr>
            <a:picLocks noChangeAspect="1" noChangeArrowheads="1"/>
          </p:cNvPicPr>
          <p:nvPr/>
        </p:nvPicPr>
        <p:blipFill>
          <a:blip r:embed="rId3" cstate="print"/>
          <a:srcRect/>
          <a:stretch>
            <a:fillRect/>
          </a:stretch>
        </p:blipFill>
        <p:spPr bwMode="auto">
          <a:xfrm>
            <a:off x="5572132" y="1214422"/>
            <a:ext cx="2967559" cy="2071655"/>
          </a:xfrm>
          <a:prstGeom prst="rect">
            <a:avLst/>
          </a:prstGeom>
          <a:noFill/>
        </p:spPr>
      </p:pic>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57300" y="4643446"/>
            <a:ext cx="7686700" cy="1993586"/>
          </a:xfrm>
        </p:spPr>
        <p:txBody>
          <a:bodyPr>
            <a:normAutofit/>
          </a:bodyPr>
          <a:lstStyle/>
          <a:p>
            <a:pPr marL="514350" indent="-514350" algn="just">
              <a:buFont typeface="+mj-lt"/>
              <a:buAutoNum type="arabicPeriod" startAt="5"/>
            </a:pPr>
            <a:r>
              <a:rPr lang="es-MX" sz="2000" b="1" dirty="0" smtClean="0">
                <a:latin typeface="Century Gothic" pitchFamily="34" charset="0"/>
              </a:rPr>
              <a:t>Movimiento real: </a:t>
            </a:r>
            <a:r>
              <a:rPr lang="es-MX" sz="2000" dirty="0" smtClean="0">
                <a:latin typeface="Century Gothic" pitchFamily="34" charset="0"/>
              </a:rPr>
              <a:t>Este tiene </a:t>
            </a:r>
            <a:r>
              <a:rPr lang="es-MX" sz="2000" dirty="0" smtClean="0">
                <a:latin typeface="Century Gothic" pitchFamily="34" charset="0"/>
              </a:rPr>
              <a:t>lugar cuando los objetos se desplazan por el espacio. Nuestra percepción del movimiento depende de la velocidad del estímulo y del entorno en el que se mueve. El contexto en el que ocurre el movimiento afecta a su percepción.</a:t>
            </a:r>
            <a:endParaRPr lang="es-MX" sz="2000" dirty="0">
              <a:latin typeface="Century Gothic" pitchFamily="34" charset="0"/>
            </a:endParaRPr>
          </a:p>
        </p:txBody>
      </p:sp>
      <p:pic>
        <p:nvPicPr>
          <p:cNvPr id="17410" name="Picture 2" descr="Introducción al Movimiento en Dos Dimensiones"/>
          <p:cNvPicPr>
            <a:picLocks noChangeAspect="1" noChangeArrowheads="1"/>
          </p:cNvPicPr>
          <p:nvPr/>
        </p:nvPicPr>
        <p:blipFill>
          <a:blip r:embed="rId2"/>
          <a:srcRect b="26934"/>
          <a:stretch>
            <a:fillRect/>
          </a:stretch>
        </p:blipFill>
        <p:spPr bwMode="auto">
          <a:xfrm>
            <a:off x="1071538" y="1098452"/>
            <a:ext cx="7215238" cy="2830614"/>
          </a:xfrm>
          <a:prstGeom prst="rect">
            <a:avLst/>
          </a:prstGeom>
          <a:noFill/>
        </p:spPr>
      </p:pic>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357686" y="928670"/>
            <a:ext cx="4500594" cy="5643602"/>
          </a:xfrm>
        </p:spPr>
        <p:txBody>
          <a:bodyPr>
            <a:normAutofit lnSpcReduction="10000"/>
          </a:bodyPr>
          <a:lstStyle/>
          <a:p>
            <a:pPr marL="514350" indent="-514350" algn="just">
              <a:buFont typeface="+mj-lt"/>
              <a:buAutoNum type="arabicPeriod" startAt="6"/>
            </a:pPr>
            <a:r>
              <a:rPr lang="es-MX" sz="2000" b="1" dirty="0" smtClean="0">
                <a:latin typeface="Century Gothic" pitchFamily="34" charset="0"/>
              </a:rPr>
              <a:t>Movimiento </a:t>
            </a:r>
            <a:r>
              <a:rPr lang="es-MX" sz="2000" b="1" dirty="0" smtClean="0">
                <a:latin typeface="Century Gothic" pitchFamily="34" charset="0"/>
              </a:rPr>
              <a:t>alfa: </a:t>
            </a:r>
            <a:r>
              <a:rPr lang="es-MX" sz="2000" dirty="0" smtClean="0">
                <a:latin typeface="Century Gothic" pitchFamily="34" charset="0"/>
              </a:rPr>
              <a:t>El </a:t>
            </a:r>
            <a:r>
              <a:rPr lang="es-MX" sz="2000" dirty="0" smtClean="0">
                <a:latin typeface="Century Gothic" pitchFamily="34" charset="0"/>
              </a:rPr>
              <a:t>observador percibe un cambio de tamaño del objeto, al presentarle en rápida sucesión las partes componentes. Así, la caricatura de un rostro suele parecer de mayor tamaño cuando se muestran los rasgos en rápida sucesión que cuando se muestra toda la imagen estática. </a:t>
            </a:r>
            <a:endParaRPr lang="es-MX" sz="2000" dirty="0" smtClean="0">
              <a:latin typeface="Century Gothic" pitchFamily="34" charset="0"/>
            </a:endParaRPr>
          </a:p>
          <a:p>
            <a:pPr marL="514350" indent="-514350" algn="just">
              <a:buFont typeface="+mj-lt"/>
              <a:buAutoNum type="arabicPeriod" startAt="6"/>
            </a:pPr>
            <a:r>
              <a:rPr lang="es-MX" sz="2000" b="1" dirty="0" smtClean="0">
                <a:latin typeface="Century Gothic" pitchFamily="34" charset="0"/>
              </a:rPr>
              <a:t>Movimiento </a:t>
            </a:r>
            <a:r>
              <a:rPr lang="es-MX" sz="2000" b="1" dirty="0" smtClean="0">
                <a:latin typeface="Century Gothic" pitchFamily="34" charset="0"/>
              </a:rPr>
              <a:t>gamma: </a:t>
            </a:r>
            <a:r>
              <a:rPr lang="es-MX" sz="2000" dirty="0" smtClean="0">
                <a:latin typeface="Century Gothic" pitchFamily="34" charset="0"/>
              </a:rPr>
              <a:t>Así </a:t>
            </a:r>
            <a:r>
              <a:rPr lang="es-MX" sz="2000" dirty="0" smtClean="0">
                <a:latin typeface="Century Gothic" pitchFamily="34" charset="0"/>
              </a:rPr>
              <a:t>llamado por </a:t>
            </a:r>
            <a:r>
              <a:rPr lang="es-MX" sz="2000" dirty="0" err="1" smtClean="0">
                <a:latin typeface="Century Gothic" pitchFamily="34" charset="0"/>
              </a:rPr>
              <a:t>Koffka</a:t>
            </a:r>
            <a:r>
              <a:rPr lang="es-MX" sz="2000" dirty="0" smtClean="0">
                <a:latin typeface="Century Gothic" pitchFamily="34" charset="0"/>
              </a:rPr>
              <a:t>, consiste en percibir una apariencia de contracción-expansión del objeto al aumentar o disminuir, respectivamente, la iluminación del objeto de forma súbita. </a:t>
            </a:r>
          </a:p>
          <a:p>
            <a:pPr marL="514350" indent="-514350" algn="just">
              <a:buFont typeface="+mj-lt"/>
              <a:buAutoNum type="arabicPeriod" startAt="6"/>
            </a:pPr>
            <a:endParaRPr lang="es-MX" sz="2000" dirty="0" smtClean="0">
              <a:latin typeface="Century Gothic" pitchFamily="34" charset="0"/>
            </a:endParaRPr>
          </a:p>
          <a:p>
            <a:pPr marL="514350" indent="-514350" algn="just">
              <a:buFont typeface="+mj-lt"/>
              <a:buAutoNum type="arabicPeriod" startAt="6"/>
            </a:pPr>
            <a:endParaRPr lang="es-MX" sz="2000" dirty="0">
              <a:latin typeface="Century Gothic" pitchFamily="34" charset="0"/>
            </a:endParaRPr>
          </a:p>
        </p:txBody>
      </p:sp>
      <p:pic>
        <p:nvPicPr>
          <p:cNvPr id="22530" name="Picture 2" descr="Kurt Koffka: biografía de este psicólogo Gestalt"/>
          <p:cNvPicPr>
            <a:picLocks noChangeAspect="1" noChangeArrowheads="1"/>
          </p:cNvPicPr>
          <p:nvPr/>
        </p:nvPicPr>
        <p:blipFill>
          <a:blip r:embed="rId2"/>
          <a:srcRect/>
          <a:stretch>
            <a:fillRect/>
          </a:stretch>
        </p:blipFill>
        <p:spPr bwMode="auto">
          <a:xfrm>
            <a:off x="928662" y="1643050"/>
            <a:ext cx="2857500" cy="3810000"/>
          </a:xfrm>
          <a:prstGeom prst="rect">
            <a:avLst/>
          </a:prstGeom>
          <a:noFill/>
        </p:spPr>
      </p:pic>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928670"/>
            <a:ext cx="4214842" cy="5357850"/>
          </a:xfrm>
        </p:spPr>
        <p:txBody>
          <a:bodyPr>
            <a:normAutofit/>
          </a:bodyPr>
          <a:lstStyle/>
          <a:p>
            <a:pPr marL="514350" indent="-514350" algn="just">
              <a:buFont typeface="+mj-lt"/>
              <a:buAutoNum type="arabicPeriod" startAt="8"/>
            </a:pPr>
            <a:r>
              <a:rPr lang="es-MX" sz="2000" b="1" dirty="0" smtClean="0">
                <a:latin typeface="Century Gothic" pitchFamily="34" charset="0"/>
              </a:rPr>
              <a:t>Movimiento </a:t>
            </a:r>
            <a:r>
              <a:rPr lang="es-MX" sz="2000" b="1" dirty="0" smtClean="0">
                <a:latin typeface="Century Gothic" pitchFamily="34" charset="0"/>
              </a:rPr>
              <a:t>delta: </a:t>
            </a:r>
            <a:r>
              <a:rPr lang="es-MX" sz="2000" dirty="0" smtClean="0">
                <a:latin typeface="Century Gothic" pitchFamily="34" charset="0"/>
              </a:rPr>
              <a:t>El </a:t>
            </a:r>
            <a:r>
              <a:rPr lang="es-MX" sz="2000" dirty="0" smtClean="0">
                <a:latin typeface="Century Gothic" pitchFamily="34" charset="0"/>
              </a:rPr>
              <a:t>observador percibe una inversión del sentido del movimiento cuando el segundo estímulo tiene mayor intensidad luminosa que el primero. </a:t>
            </a:r>
            <a:endParaRPr lang="es-MX" sz="2000" dirty="0" smtClean="0">
              <a:latin typeface="Century Gothic" pitchFamily="34" charset="0"/>
            </a:endParaRPr>
          </a:p>
          <a:p>
            <a:pPr marL="514350" indent="-514350" algn="just">
              <a:buFont typeface="+mj-lt"/>
              <a:buAutoNum type="arabicPeriod" startAt="8"/>
            </a:pPr>
            <a:r>
              <a:rPr lang="es-MX" sz="2000" b="1" dirty="0" smtClean="0">
                <a:latin typeface="Century Gothic" pitchFamily="34" charset="0"/>
              </a:rPr>
              <a:t>Movimiento </a:t>
            </a:r>
            <a:r>
              <a:rPr lang="es-MX" sz="2000" b="1" dirty="0" smtClean="0">
                <a:latin typeface="Century Gothic" pitchFamily="34" charset="0"/>
              </a:rPr>
              <a:t>de </a:t>
            </a:r>
            <a:r>
              <a:rPr lang="es-MX" sz="2000" b="1" dirty="0" err="1" smtClean="0">
                <a:latin typeface="Century Gothic" pitchFamily="34" charset="0"/>
              </a:rPr>
              <a:t>Bow</a:t>
            </a:r>
            <a:r>
              <a:rPr lang="es-MX" sz="2000" b="1" dirty="0" smtClean="0">
                <a:latin typeface="Century Gothic" pitchFamily="34" charset="0"/>
              </a:rPr>
              <a:t>: </a:t>
            </a:r>
            <a:r>
              <a:rPr lang="es-MX" sz="2000" dirty="0" smtClean="0">
                <a:latin typeface="Century Gothic" pitchFamily="34" charset="0"/>
              </a:rPr>
              <a:t>Ocurre </a:t>
            </a:r>
            <a:r>
              <a:rPr lang="es-MX" sz="2000" dirty="0" smtClean="0">
                <a:latin typeface="Century Gothic" pitchFamily="34" charset="0"/>
              </a:rPr>
              <a:t>cuando entre el primer y segundo estímulo se introduce un obstáculo. El observador, aquí, no percibe un desplazamiento en línea recta, sino que tiene la impresión de que bordea por detrás al estímulo.</a:t>
            </a:r>
          </a:p>
          <a:p>
            <a:pPr marL="514350" indent="-514350" algn="just">
              <a:buFont typeface="+mj-lt"/>
              <a:buAutoNum type="arabicPeriod" startAt="8"/>
            </a:pPr>
            <a:endParaRPr lang="es-MX" sz="2000" dirty="0" smtClean="0">
              <a:latin typeface="Century Gothic" pitchFamily="34" charset="0"/>
            </a:endParaRPr>
          </a:p>
          <a:p>
            <a:pPr marL="514350" indent="-514350" algn="just">
              <a:buFont typeface="+mj-lt"/>
              <a:buAutoNum type="arabicPeriod" startAt="8"/>
            </a:pPr>
            <a:endParaRPr lang="es-MX" sz="2000" dirty="0">
              <a:latin typeface="Century Gothic" pitchFamily="34" charset="0"/>
            </a:endParaRPr>
          </a:p>
        </p:txBody>
      </p:sp>
      <p:pic>
        <p:nvPicPr>
          <p:cNvPr id="21506" name="Picture 2" descr="18 ilusiones ópticas sin movimiento | Acertijos y Adivinanzas"/>
          <p:cNvPicPr>
            <a:picLocks noChangeAspect="1" noChangeArrowheads="1"/>
          </p:cNvPicPr>
          <p:nvPr/>
        </p:nvPicPr>
        <p:blipFill>
          <a:blip r:embed="rId2"/>
          <a:srcRect/>
          <a:stretch>
            <a:fillRect/>
          </a:stretch>
        </p:blipFill>
        <p:spPr bwMode="auto">
          <a:xfrm>
            <a:off x="5072066" y="357166"/>
            <a:ext cx="2952722" cy="2952722"/>
          </a:xfrm>
          <a:prstGeom prst="rect">
            <a:avLst/>
          </a:prstGeom>
          <a:noFill/>
        </p:spPr>
      </p:pic>
      <p:pic>
        <p:nvPicPr>
          <p:cNvPr id="21508" name="Picture 4" descr="Gestalt - ILUSION DE MOVIMIENTO. (Ilusiones ópticas - Psicología de l…"/>
          <p:cNvPicPr>
            <a:picLocks noChangeAspect="1" noChangeArrowheads="1"/>
          </p:cNvPicPr>
          <p:nvPr/>
        </p:nvPicPr>
        <p:blipFill>
          <a:blip r:embed="rId3"/>
          <a:srcRect l="18809" t="10960" r="17711" b="6054"/>
          <a:stretch>
            <a:fillRect/>
          </a:stretch>
        </p:blipFill>
        <p:spPr bwMode="auto">
          <a:xfrm>
            <a:off x="5072066" y="3643314"/>
            <a:ext cx="3286148" cy="2857496"/>
          </a:xfrm>
          <a:prstGeom prst="rect">
            <a:avLst/>
          </a:prstGeom>
          <a:noFill/>
        </p:spPr>
      </p:pic>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857232"/>
            <a:ext cx="8358246" cy="3571900"/>
          </a:xfrm>
        </p:spPr>
        <p:txBody>
          <a:bodyPr>
            <a:normAutofit/>
          </a:bodyPr>
          <a:lstStyle/>
          <a:p>
            <a:pPr marL="514350" indent="-514350" algn="just">
              <a:buFont typeface="+mj-lt"/>
              <a:buAutoNum type="arabicPeriod" startAt="10"/>
            </a:pPr>
            <a:r>
              <a:rPr lang="es-MX" sz="2000" b="1" dirty="0" smtClean="0">
                <a:latin typeface="Century Gothic" pitchFamily="34" charset="0"/>
              </a:rPr>
              <a:t>Movimiento </a:t>
            </a:r>
            <a:r>
              <a:rPr lang="es-MX" sz="2000" b="1" dirty="0" smtClean="0">
                <a:latin typeface="Century Gothic" pitchFamily="34" charset="0"/>
              </a:rPr>
              <a:t>autocinético: </a:t>
            </a:r>
            <a:r>
              <a:rPr lang="es-MX" sz="2000" dirty="0" smtClean="0">
                <a:latin typeface="Century Gothic" pitchFamily="34" charset="0"/>
              </a:rPr>
              <a:t>Consiste </a:t>
            </a:r>
            <a:r>
              <a:rPr lang="es-MX" sz="2000" dirty="0" smtClean="0">
                <a:latin typeface="Century Gothic" pitchFamily="34" charset="0"/>
              </a:rPr>
              <a:t>en percibir movimiento de un punto luminoso estático, al suprimir todas las claves de profundidad o marcos de referencia. Por ejemplo, la lumbre de un cigarro, observada en un cuarto oscuro, nos permitiría experimentar este tipo de movimiento aparente. No se dispone de una explicación. Esta ilusión de movimiento es muy sensible a los efectos de la sugestión </a:t>
            </a:r>
            <a:r>
              <a:rPr lang="es-MX" sz="2000" dirty="0" smtClean="0">
                <a:latin typeface="Century Gothic" pitchFamily="34" charset="0"/>
              </a:rPr>
              <a:t>(cundo se cree que la luna camina o nos persigue).</a:t>
            </a:r>
            <a:endParaRPr lang="es-MX" sz="2000" dirty="0" smtClean="0">
              <a:latin typeface="Century Gothic" pitchFamily="34" charset="0"/>
            </a:endParaRPr>
          </a:p>
          <a:p>
            <a:pPr marL="514350" indent="-514350" algn="just">
              <a:buNone/>
            </a:pPr>
            <a:endParaRPr lang="es-MX" sz="2000" dirty="0" smtClean="0">
              <a:latin typeface="Century Gothic" pitchFamily="34" charset="0"/>
            </a:endParaRPr>
          </a:p>
          <a:p>
            <a:pPr marL="514350" indent="-514350" algn="just">
              <a:buFont typeface="+mj-lt"/>
              <a:buAutoNum type="arabicPeriod" startAt="8"/>
            </a:pPr>
            <a:endParaRPr lang="es-MX" sz="2000" dirty="0">
              <a:latin typeface="Century Gothic" pitchFamily="34" charset="0"/>
            </a:endParaRPr>
          </a:p>
        </p:txBody>
      </p:sp>
      <p:sp>
        <p:nvSpPr>
          <p:cNvPr id="20482" name="AutoShape 2" descr="Percepción visual del movimient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20486" name="Picture 6" descr="Timelapse de movimiento de la Luna llena entre las nubes (x8) - YouTube"/>
          <p:cNvPicPr>
            <a:picLocks noChangeAspect="1" noChangeArrowheads="1"/>
          </p:cNvPicPr>
          <p:nvPr/>
        </p:nvPicPr>
        <p:blipFill>
          <a:blip r:embed="rId2"/>
          <a:srcRect/>
          <a:stretch>
            <a:fillRect/>
          </a:stretch>
        </p:blipFill>
        <p:spPr bwMode="auto">
          <a:xfrm>
            <a:off x="3286116" y="3786190"/>
            <a:ext cx="5079951" cy="2857473"/>
          </a:xfrm>
          <a:prstGeom prst="rect">
            <a:avLst/>
          </a:prstGeom>
          <a:noFill/>
        </p:spPr>
      </p:pic>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00100" y="4000504"/>
            <a:ext cx="7686700" cy="2428892"/>
          </a:xfrm>
        </p:spPr>
        <p:txBody>
          <a:bodyPr>
            <a:normAutofit/>
          </a:bodyPr>
          <a:lstStyle/>
          <a:p>
            <a:pPr marL="514350" indent="-514350" algn="just">
              <a:buFont typeface="+mj-lt"/>
              <a:buAutoNum type="arabicPeriod" startAt="11"/>
            </a:pPr>
            <a:r>
              <a:rPr lang="es-MX" sz="2000" b="1" dirty="0" smtClean="0">
                <a:latin typeface="Century Gothic" pitchFamily="34" charset="0"/>
              </a:rPr>
              <a:t>Movimiento </a:t>
            </a:r>
            <a:r>
              <a:rPr lang="es-MX" sz="2000" b="1" dirty="0" smtClean="0">
                <a:latin typeface="Century Gothic" pitchFamily="34" charset="0"/>
              </a:rPr>
              <a:t>inducido: </a:t>
            </a:r>
            <a:r>
              <a:rPr lang="es-MX" sz="2000" dirty="0" smtClean="0">
                <a:latin typeface="Century Gothic" pitchFamily="34" charset="0"/>
              </a:rPr>
              <a:t>Consiste </a:t>
            </a:r>
            <a:r>
              <a:rPr lang="es-MX" sz="2000" dirty="0" smtClean="0">
                <a:latin typeface="Century Gothic" pitchFamily="34" charset="0"/>
              </a:rPr>
              <a:t>en percibir movimiento de un objeto, figura o escena inmóvil, al moverse el fondo. Este truco se utiliza en el cine, por ejemplo, moviendo el fondo sobre el que se sitúa una imagen parcial de un objeto estático (vehículo, caballo, etc.), dando la impresión de que este último se desplaza. </a:t>
            </a:r>
          </a:p>
          <a:p>
            <a:pPr marL="514350" indent="-514350" algn="just">
              <a:buFont typeface="+mj-lt"/>
              <a:buAutoNum type="arabicPeriod" startAt="11"/>
            </a:pPr>
            <a:endParaRPr lang="es-MX" sz="2000" dirty="0" smtClean="0">
              <a:latin typeface="Century Gothic" pitchFamily="34" charset="0"/>
            </a:endParaRPr>
          </a:p>
          <a:p>
            <a:pPr marL="514350" indent="-514350" algn="just">
              <a:buNone/>
            </a:pPr>
            <a:endParaRPr lang="es-MX" sz="2000" dirty="0" smtClean="0">
              <a:latin typeface="Century Gothic" pitchFamily="34" charset="0"/>
            </a:endParaRPr>
          </a:p>
          <a:p>
            <a:pPr marL="514350" indent="-514350" algn="just">
              <a:buFont typeface="+mj-lt"/>
              <a:buAutoNum type="arabicPeriod" startAt="8"/>
            </a:pPr>
            <a:endParaRPr lang="es-MX" sz="2000" dirty="0">
              <a:latin typeface="Century Gothic" pitchFamily="34" charset="0"/>
            </a:endParaRPr>
          </a:p>
        </p:txBody>
      </p:sp>
      <p:pic>
        <p:nvPicPr>
          <p:cNvPr id="19458" name="Picture 2" descr="Nuestro Cerebro No es de Fiar"/>
          <p:cNvPicPr>
            <a:picLocks noChangeAspect="1" noChangeArrowheads="1" noCrop="1"/>
          </p:cNvPicPr>
          <p:nvPr/>
        </p:nvPicPr>
        <p:blipFill>
          <a:blip r:embed="rId2"/>
          <a:srcRect/>
          <a:stretch>
            <a:fillRect/>
          </a:stretch>
        </p:blipFill>
        <p:spPr bwMode="auto">
          <a:xfrm>
            <a:off x="2714612" y="1142984"/>
            <a:ext cx="4286280" cy="2521341"/>
          </a:xfrm>
          <a:prstGeom prst="rect">
            <a:avLst/>
          </a:prstGeom>
          <a:noFill/>
        </p:spPr>
      </p:pic>
    </p:spTree>
  </p:cSld>
  <p:clrMapOvr>
    <a:masterClrMapping/>
  </p:clrMapOvr>
  <p:transition>
    <p:dissolv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131</TotalTime>
  <Words>624</Words>
  <Application>Microsoft Office PowerPoint</Application>
  <PresentationFormat>Presentación en pantalla (4:3)</PresentationFormat>
  <Paragraphs>28</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Flujo</vt:lpstr>
      <vt:lpstr>INSTITUTO POLITECNICO NACIONAL. “CICS-UST” LIC. PSICOLOGIA.</vt:lpstr>
      <vt:lpstr>Percepción del movimientlo.</vt:lpstr>
      <vt:lpstr>Diapositiva 3</vt:lpstr>
      <vt:lpstr>Diapositiva 4</vt:lpstr>
      <vt:lpstr>Diapositiva 5</vt:lpstr>
      <vt:lpstr>Diapositiva 6</vt:lpstr>
      <vt:lpstr>Diapositiva 7</vt:lpstr>
      <vt:lpstr>Diapositiva 8</vt:lpstr>
      <vt:lpstr>Diapositiva 9</vt:lpstr>
      <vt:lpstr>Diapositiva 10</vt:lpstr>
      <vt:lpstr>La percepción del tiempo.</vt:lpstr>
      <vt:lpstr>Diapositiva 12</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alondra juarez</dc:creator>
  <cp:lastModifiedBy>alondra juarez</cp:lastModifiedBy>
  <cp:revision>14</cp:revision>
  <dcterms:created xsi:type="dcterms:W3CDTF">2021-07-23T04:34:02Z</dcterms:created>
  <dcterms:modified xsi:type="dcterms:W3CDTF">2021-07-23T06:45:26Z</dcterms:modified>
</cp:coreProperties>
</file>