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Old Standard TT" panose="020B0604020202020204" charset="0"/>
      <p:regular r:id="rId11"/>
      <p:bold r:id="rId12"/>
      <p:italic r:id="rId13"/>
    </p:embeddedFont>
    <p:embeddedFont>
      <p:font typeface="Montserrat"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f87997393_0_7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f87997393_0_7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f87997393_0_7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f87997393_0_7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f87997393_0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f87997393_0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46f88908c6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46f88908c6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46f88908c6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46f88908c6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46f88908c6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46f88908c6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46f88908c6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46f88908c6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46f88908c6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46f88908c6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OC">
  <p:cSld name="SECTION_HEADER_1">
    <p:spTree>
      <p:nvGrpSpPr>
        <p:cNvPr id="1" name="Shape 55"/>
        <p:cNvGrpSpPr/>
        <p:nvPr/>
      </p:nvGrpSpPr>
      <p:grpSpPr>
        <a:xfrm>
          <a:off x="0" y="0"/>
          <a:ext cx="0" cy="0"/>
          <a:chOff x="0" y="0"/>
          <a:chExt cx="0" cy="0"/>
        </a:xfrm>
      </p:grpSpPr>
      <p:grpSp>
        <p:nvGrpSpPr>
          <p:cNvPr id="56" name="Google Shape;56;p13"/>
          <p:cNvGrpSpPr/>
          <p:nvPr/>
        </p:nvGrpSpPr>
        <p:grpSpPr>
          <a:xfrm>
            <a:off x="4406400" y="0"/>
            <a:ext cx="4737600" cy="5143065"/>
            <a:chOff x="4406400" y="0"/>
            <a:chExt cx="4737600" cy="5143065"/>
          </a:xfrm>
        </p:grpSpPr>
        <p:sp>
          <p:nvSpPr>
            <p:cNvPr id="57" name="Google Shape;57;p1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
        <p:nvSpPr>
          <p:cNvPr id="76" name="Google Shape;76;p1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_alt3">
  <p:cSld name="TITLE_AND_BODY_1">
    <p:spTree>
      <p:nvGrpSpPr>
        <p:cNvPr id="1" name="Shape 77"/>
        <p:cNvGrpSpPr/>
        <p:nvPr/>
      </p:nvGrpSpPr>
      <p:grpSpPr>
        <a:xfrm>
          <a:off x="0" y="0"/>
          <a:ext cx="0" cy="0"/>
          <a:chOff x="0" y="0"/>
          <a:chExt cx="0" cy="0"/>
        </a:xfrm>
      </p:grpSpPr>
      <p:pic>
        <p:nvPicPr>
          <p:cNvPr id="78" name="Google Shape;78;p14" descr="offset_comp_343059.jpg"/>
          <p:cNvPicPr preferRelativeResize="0"/>
          <p:nvPr/>
        </p:nvPicPr>
        <p:blipFill rotWithShape="1">
          <a:blip r:embed="rId2">
            <a:alphaModFix amt="80000"/>
          </a:blip>
          <a:srcRect l="30474" t="11955" r="30474" b="25870"/>
          <a:stretch/>
        </p:blipFill>
        <p:spPr>
          <a:xfrm rot="-5400000">
            <a:off x="113630" y="-105700"/>
            <a:ext cx="5142300" cy="5364300"/>
          </a:xfrm>
          <a:prstGeom prst="diagStripe">
            <a:avLst>
              <a:gd name="adj" fmla="val 50343"/>
            </a:avLst>
          </a:prstGeom>
          <a:noFill/>
          <a:ln>
            <a:noFill/>
          </a:ln>
        </p:spPr>
      </p:pic>
      <p:sp>
        <p:nvSpPr>
          <p:cNvPr id="79" name="Google Shape;79;p1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0" name="Google Shape;80;p14"/>
          <p:cNvSpPr txBox="1">
            <a:spLocks noGrp="1"/>
          </p:cNvSpPr>
          <p:nvPr>
            <p:ph type="body" idx="1"/>
          </p:nvPr>
        </p:nvSpPr>
        <p:spPr>
          <a:xfrm>
            <a:off x="4018025" y="1567550"/>
            <a:ext cx="4318500" cy="17667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2"/>
              </a:buClr>
              <a:buSzPts val="1800"/>
              <a:buChar char="●"/>
              <a:defRPr>
                <a:solidFill>
                  <a:schemeClr val="dk2"/>
                </a:solidFill>
              </a:defRPr>
            </a:lvl1pPr>
            <a:lvl2pPr marL="914400" lvl="1" indent="-317500" rtl="0">
              <a:spcBef>
                <a:spcPts val="0"/>
              </a:spcBef>
              <a:spcAft>
                <a:spcPts val="0"/>
              </a:spcAft>
              <a:buClr>
                <a:schemeClr val="dk2"/>
              </a:buClr>
              <a:buSzPts val="1400"/>
              <a:buChar char="○"/>
              <a:defRPr>
                <a:solidFill>
                  <a:schemeClr val="dk2"/>
                </a:solidFill>
              </a:defRPr>
            </a:lvl2pPr>
            <a:lvl3pPr marL="1371600" lvl="2" indent="-317500" rtl="0">
              <a:spcBef>
                <a:spcPts val="0"/>
              </a:spcBef>
              <a:spcAft>
                <a:spcPts val="0"/>
              </a:spcAft>
              <a:buClr>
                <a:schemeClr val="dk2"/>
              </a:buClr>
              <a:buSzPts val="1400"/>
              <a:buChar char="■"/>
              <a:defRPr>
                <a:solidFill>
                  <a:schemeClr val="dk2"/>
                </a:solidFill>
              </a:defRPr>
            </a:lvl3pPr>
            <a:lvl4pPr marL="1828800" lvl="3" indent="-317500" rtl="0">
              <a:spcBef>
                <a:spcPts val="0"/>
              </a:spcBef>
              <a:spcAft>
                <a:spcPts val="0"/>
              </a:spcAft>
              <a:buClr>
                <a:schemeClr val="dk2"/>
              </a:buClr>
              <a:buSzPts val="1400"/>
              <a:buChar char="●"/>
              <a:defRPr>
                <a:solidFill>
                  <a:schemeClr val="dk2"/>
                </a:solidFill>
              </a:defRPr>
            </a:lvl4pPr>
            <a:lvl5pPr marL="2286000" lvl="4" indent="-317500" rtl="0">
              <a:spcBef>
                <a:spcPts val="0"/>
              </a:spcBef>
              <a:spcAft>
                <a:spcPts val="0"/>
              </a:spcAft>
              <a:buClr>
                <a:schemeClr val="dk2"/>
              </a:buClr>
              <a:buSzPts val="1400"/>
              <a:buChar char="○"/>
              <a:defRPr>
                <a:solidFill>
                  <a:schemeClr val="dk2"/>
                </a:solidFill>
              </a:defRPr>
            </a:lvl5pPr>
            <a:lvl6pPr marL="2743200" lvl="5" indent="-317500" rtl="0">
              <a:spcBef>
                <a:spcPts val="0"/>
              </a:spcBef>
              <a:spcAft>
                <a:spcPts val="0"/>
              </a:spcAft>
              <a:buClr>
                <a:schemeClr val="dk2"/>
              </a:buClr>
              <a:buSzPts val="1400"/>
              <a:buChar char="■"/>
              <a:defRPr>
                <a:solidFill>
                  <a:schemeClr val="dk2"/>
                </a:solidFill>
              </a:defRPr>
            </a:lvl6pPr>
            <a:lvl7pPr marL="3200400" lvl="6" indent="-317500" rtl="0">
              <a:spcBef>
                <a:spcPts val="0"/>
              </a:spcBef>
              <a:spcAft>
                <a:spcPts val="0"/>
              </a:spcAft>
              <a:buClr>
                <a:schemeClr val="dk2"/>
              </a:buClr>
              <a:buSzPts val="1400"/>
              <a:buChar char="●"/>
              <a:defRPr>
                <a:solidFill>
                  <a:schemeClr val="dk2"/>
                </a:solidFill>
              </a:defRPr>
            </a:lvl7pPr>
            <a:lvl8pPr marL="3657600" lvl="7" indent="-317500" rtl="0">
              <a:spcBef>
                <a:spcPts val="0"/>
              </a:spcBef>
              <a:spcAft>
                <a:spcPts val="0"/>
              </a:spcAft>
              <a:buClr>
                <a:schemeClr val="dk2"/>
              </a:buClr>
              <a:buSzPts val="1400"/>
              <a:buChar char="○"/>
              <a:defRPr>
                <a:solidFill>
                  <a:schemeClr val="dk2"/>
                </a:solidFill>
              </a:defRPr>
            </a:lvl8pPr>
            <a:lvl9pPr marL="4114800" lvl="8" indent="-317500" rtl="0">
              <a:spcBef>
                <a:spcPts val="0"/>
              </a:spcBef>
              <a:spcAft>
                <a:spcPts val="0"/>
              </a:spcAft>
              <a:buClr>
                <a:schemeClr val="dk2"/>
              </a:buClr>
              <a:buSzPts val="1400"/>
              <a:buChar char="■"/>
              <a:defRPr>
                <a:solidFill>
                  <a:schemeClr val="dk2"/>
                </a:solidFill>
              </a:defRPr>
            </a:lvl9pPr>
          </a:lstStyle>
          <a:p>
            <a:endParaRPr/>
          </a:p>
        </p:txBody>
      </p:sp>
      <p:sp>
        <p:nvSpPr>
          <p:cNvPr id="81" name="Google Shape;81;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
        <p:nvSpPr>
          <p:cNvPr id="82" name="Google Shape;82;p14">
            <a:hlinkClick r:id="rId3" action="ppaction://hlinksldjump"/>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4">
            <a:hlinkClick r:id="rId3" action="ppaction://hlinksldjump"/>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a:hlinkClick r:id="rId3" action="ppaction://hlinksldjump"/>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4">
            <a:hlinkClick r:id="rId3" action="ppaction://hlinksldjump"/>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86;p14"/>
          <p:cNvGrpSpPr/>
          <p:nvPr/>
        </p:nvGrpSpPr>
        <p:grpSpPr>
          <a:xfrm>
            <a:off x="0" y="381001"/>
            <a:ext cx="1037850" cy="1016287"/>
            <a:chOff x="0" y="381001"/>
            <a:chExt cx="1037850" cy="1016287"/>
          </a:xfrm>
        </p:grpSpPr>
        <p:sp>
          <p:nvSpPr>
            <p:cNvPr id="87" name="Google Shape;87;p1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_alt1">
  <p:cSld name="TITLE_AND_BODY_2">
    <p:spTree>
      <p:nvGrpSpPr>
        <p:cNvPr id="1" name="Shape 89"/>
        <p:cNvGrpSpPr/>
        <p:nvPr/>
      </p:nvGrpSpPr>
      <p:grpSpPr>
        <a:xfrm>
          <a:off x="0" y="0"/>
          <a:ext cx="0" cy="0"/>
          <a:chOff x="0" y="0"/>
          <a:chExt cx="0" cy="0"/>
        </a:xfrm>
      </p:grpSpPr>
      <p:sp>
        <p:nvSpPr>
          <p:cNvPr id="90" name="Google Shape;90;p15"/>
          <p:cNvSpPr txBox="1">
            <a:spLocks noGrp="1"/>
          </p:cNvSpPr>
          <p:nvPr>
            <p:ph type="title"/>
          </p:nvPr>
        </p:nvSpPr>
        <p:spPr>
          <a:xfrm>
            <a:off x="361071" y="1924852"/>
            <a:ext cx="2304900" cy="1797300"/>
          </a:xfrm>
          <a:prstGeom prst="rect">
            <a:avLst/>
          </a:prstGeom>
        </p:spPr>
        <p:txBody>
          <a:bodyPr spcFirstLastPara="1" wrap="square" lIns="91425" tIns="91425" rIns="91425" bIns="91425" anchor="t" anchorCtr="0">
            <a:norm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91" name="Google Shape;91;p15"/>
          <p:cNvSpPr/>
          <p:nvPr/>
        </p:nvSpPr>
        <p:spPr>
          <a:xfrm>
            <a:off x="4564200" y="0"/>
            <a:ext cx="45798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txBox="1">
            <a:spLocks noGrp="1"/>
          </p:cNvSpPr>
          <p:nvPr>
            <p:ph type="body" idx="1"/>
          </p:nvPr>
        </p:nvSpPr>
        <p:spPr>
          <a:xfrm>
            <a:off x="6451271" y="1924850"/>
            <a:ext cx="2304900" cy="1797300"/>
          </a:xfrm>
          <a:prstGeom prst="rect">
            <a:avLst/>
          </a:prstGeom>
        </p:spPr>
        <p:txBody>
          <a:bodyPr spcFirstLastPara="1" wrap="square" lIns="91425" tIns="91425" rIns="91425" bIns="91425" anchor="t" anchorCtr="0">
            <a:normAutofit/>
          </a:bodyPr>
          <a:lstStyle>
            <a:lvl1pPr marL="457200" lvl="0" indent="-298450" rtl="0">
              <a:spcBef>
                <a:spcPts val="0"/>
              </a:spcBef>
              <a:spcAft>
                <a:spcPts val="0"/>
              </a:spcAft>
              <a:buClr>
                <a:schemeClr val="dk1"/>
              </a:buClr>
              <a:buSzPts val="1100"/>
              <a:buChar char="●"/>
              <a:defRPr sz="11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93" name="Google Shape;93;p15">
            <a:hlinkClick r:id="rId2" action="ppaction://hlinksldjump"/>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a:hlinkClick r:id="rId2" action="ppaction://hlinksldjump"/>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a:hlinkClick r:id="rId2" action="ppaction://hlinksldjump"/>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a:hlinkClick r:id="rId2" action="ppaction://hlinksldjump"/>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97;p15"/>
          <p:cNvGrpSpPr/>
          <p:nvPr/>
        </p:nvGrpSpPr>
        <p:grpSpPr>
          <a:xfrm>
            <a:off x="0" y="381001"/>
            <a:ext cx="1037850" cy="1016287"/>
            <a:chOff x="0" y="381001"/>
            <a:chExt cx="1037850" cy="1016287"/>
          </a:xfrm>
        </p:grpSpPr>
        <p:sp>
          <p:nvSpPr>
            <p:cNvPr id="98" name="Google Shape;98;p1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15"/>
          <p:cNvSpPr txBox="1">
            <a:spLocks noGrp="1"/>
          </p:cNvSpPr>
          <p:nvPr>
            <p:ph type="title" idx="2"/>
          </p:nvPr>
        </p:nvSpPr>
        <p:spPr>
          <a:xfrm>
            <a:off x="1297500" y="459490"/>
            <a:ext cx="3005700" cy="510900"/>
          </a:xfrm>
          <a:prstGeom prst="rect">
            <a:avLst/>
          </a:prstGeom>
        </p:spPr>
        <p:txBody>
          <a:bodyPr spcFirstLastPara="1" wrap="square" lIns="91425" tIns="91425" rIns="91425" bIns="91425" anchor="t" anchorCtr="0">
            <a:normAutofit/>
          </a:bodyPr>
          <a:lstStyle>
            <a:lvl1pPr lvl="0" rtl="0">
              <a:spcBef>
                <a:spcPts val="0"/>
              </a:spcBef>
              <a:spcAft>
                <a:spcPts val="0"/>
              </a:spcAft>
              <a:buSzPts val="1000"/>
              <a:buNone/>
              <a:defRPr sz="1000"/>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a:endParaRPr/>
          </a:p>
        </p:txBody>
      </p:sp>
      <p:sp>
        <p:nvSpPr>
          <p:cNvPr id="101" name="Google Shape;101;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_alt2">
  <p:cSld name="TITLE_AND_BODY_2_1">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02850" y="1708619"/>
            <a:ext cx="3333300" cy="1470900"/>
          </a:xfrm>
          <a:prstGeom prst="rect">
            <a:avLst/>
          </a:prstGeom>
        </p:spPr>
        <p:txBody>
          <a:bodyPr spcFirstLastPara="1" wrap="square" lIns="91425" tIns="91425" rIns="91425" bIns="91425" anchor="t" anchorCtr="0">
            <a:norm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04" name="Google Shape;104;p16"/>
          <p:cNvSpPr/>
          <p:nvPr/>
        </p:nvSpPr>
        <p:spPr>
          <a:xfrm>
            <a:off x="0" y="3486600"/>
            <a:ext cx="9144000" cy="1656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6">
            <a:hlinkClick r:id="rId2" action="ppaction://hlinksldjump"/>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6">
            <a:hlinkClick r:id="rId2" action="ppaction://hlinksldjump"/>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6">
            <a:hlinkClick r:id="rId2" action="ppaction://hlinksldjump"/>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6">
            <a:hlinkClick r:id="rId2" action="ppaction://hlinksldjump"/>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 name="Google Shape;109;p16"/>
          <p:cNvGrpSpPr/>
          <p:nvPr/>
        </p:nvGrpSpPr>
        <p:grpSpPr>
          <a:xfrm>
            <a:off x="0" y="381001"/>
            <a:ext cx="1037850" cy="1016287"/>
            <a:chOff x="0" y="381001"/>
            <a:chExt cx="1037850" cy="1016287"/>
          </a:xfrm>
        </p:grpSpPr>
        <p:sp>
          <p:nvSpPr>
            <p:cNvPr id="110" name="Google Shape;110;p1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Google Shape;112;p16"/>
          <p:cNvSpPr txBox="1">
            <a:spLocks noGrp="1"/>
          </p:cNvSpPr>
          <p:nvPr>
            <p:ph type="title" idx="2"/>
          </p:nvPr>
        </p:nvSpPr>
        <p:spPr>
          <a:xfrm>
            <a:off x="1297500" y="459490"/>
            <a:ext cx="3005700" cy="510900"/>
          </a:xfrm>
          <a:prstGeom prst="rect">
            <a:avLst/>
          </a:prstGeom>
        </p:spPr>
        <p:txBody>
          <a:bodyPr spcFirstLastPara="1" wrap="square" lIns="91425" tIns="91425" rIns="91425" bIns="91425" anchor="t" anchorCtr="0">
            <a:normAutofit/>
          </a:bodyPr>
          <a:lstStyle>
            <a:lvl1pPr lvl="0" rtl="0">
              <a:spcBef>
                <a:spcPts val="0"/>
              </a:spcBef>
              <a:spcAft>
                <a:spcPts val="0"/>
              </a:spcAft>
              <a:buSzPts val="1000"/>
              <a:buNone/>
              <a:defRPr sz="1000"/>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a:endParaRPr/>
          </a:p>
        </p:txBody>
      </p:sp>
      <p:sp>
        <p:nvSpPr>
          <p:cNvPr id="113" name="Google Shape;113;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
        <p:nvSpPr>
          <p:cNvPr id="114" name="Google Shape;114;p16"/>
          <p:cNvSpPr txBox="1">
            <a:spLocks noGrp="1"/>
          </p:cNvSpPr>
          <p:nvPr>
            <p:ph type="body" idx="1"/>
          </p:nvPr>
        </p:nvSpPr>
        <p:spPr>
          <a:xfrm>
            <a:off x="702850" y="3625275"/>
            <a:ext cx="3333300" cy="765300"/>
          </a:xfrm>
          <a:prstGeom prst="rect">
            <a:avLst/>
          </a:prstGeom>
        </p:spPr>
        <p:txBody>
          <a:bodyPr spcFirstLastPara="1" wrap="square" lIns="91425" tIns="91425" rIns="91425" bIns="91425" anchor="t" anchorCtr="0">
            <a:normAutofit/>
          </a:bodyPr>
          <a:lstStyle>
            <a:lvl1pPr marL="457200" lvl="0" indent="-298450" rtl="0">
              <a:spcBef>
                <a:spcPts val="0"/>
              </a:spcBef>
              <a:spcAft>
                <a:spcPts val="0"/>
              </a:spcAft>
              <a:buClr>
                <a:schemeClr val="dk1"/>
              </a:buClr>
              <a:buSzPts val="1100"/>
              <a:buChar char="●"/>
              <a:defRPr sz="11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0"/>
              </a:spcBef>
              <a:spcAft>
                <a:spcPts val="0"/>
              </a:spcAft>
              <a:buClr>
                <a:schemeClr val="accent1"/>
              </a:buClr>
              <a:buSzPts val="1400"/>
              <a:buChar char="○"/>
              <a:defRPr>
                <a:solidFill>
                  <a:schemeClr val="accent1"/>
                </a:solidFill>
              </a:defRPr>
            </a:lvl2pPr>
            <a:lvl3pPr marL="1371600" lvl="2" indent="-317500">
              <a:spcBef>
                <a:spcPts val="0"/>
              </a:spcBef>
              <a:spcAft>
                <a:spcPts val="0"/>
              </a:spcAft>
              <a:buClr>
                <a:schemeClr val="accent1"/>
              </a:buClr>
              <a:buSzPts val="1400"/>
              <a:buChar char="■"/>
              <a:defRPr>
                <a:solidFill>
                  <a:schemeClr val="accent1"/>
                </a:solidFill>
              </a:defRPr>
            </a:lvl3pPr>
            <a:lvl4pPr marL="1828800" lvl="3" indent="-317500">
              <a:spcBef>
                <a:spcPts val="0"/>
              </a:spcBef>
              <a:spcAft>
                <a:spcPts val="0"/>
              </a:spcAft>
              <a:buClr>
                <a:schemeClr val="accent1"/>
              </a:buClr>
              <a:buSzPts val="1400"/>
              <a:buChar char="●"/>
              <a:defRPr>
                <a:solidFill>
                  <a:schemeClr val="accent1"/>
                </a:solidFill>
              </a:defRPr>
            </a:lvl4pPr>
            <a:lvl5pPr marL="2286000" lvl="4" indent="-317500">
              <a:spcBef>
                <a:spcPts val="0"/>
              </a:spcBef>
              <a:spcAft>
                <a:spcPts val="0"/>
              </a:spcAft>
              <a:buClr>
                <a:schemeClr val="accent1"/>
              </a:buClr>
              <a:buSzPts val="1400"/>
              <a:buChar char="○"/>
              <a:defRPr>
                <a:solidFill>
                  <a:schemeClr val="accent1"/>
                </a:solidFill>
              </a:defRPr>
            </a:lvl5pPr>
            <a:lvl6pPr marL="2743200" lvl="5" indent="-317500">
              <a:spcBef>
                <a:spcPts val="0"/>
              </a:spcBef>
              <a:spcAft>
                <a:spcPts val="0"/>
              </a:spcAft>
              <a:buClr>
                <a:schemeClr val="accent1"/>
              </a:buClr>
              <a:buSzPts val="1400"/>
              <a:buChar char="■"/>
              <a:defRPr>
                <a:solidFill>
                  <a:schemeClr val="accent1"/>
                </a:solidFill>
              </a:defRPr>
            </a:lvl6pPr>
            <a:lvl7pPr marL="3200400" lvl="6" indent="-317500">
              <a:spcBef>
                <a:spcPts val="0"/>
              </a:spcBef>
              <a:spcAft>
                <a:spcPts val="0"/>
              </a:spcAft>
              <a:buClr>
                <a:schemeClr val="accent1"/>
              </a:buClr>
              <a:buSzPts val="1400"/>
              <a:buChar char="●"/>
              <a:defRPr>
                <a:solidFill>
                  <a:schemeClr val="accent1"/>
                </a:solidFill>
              </a:defRPr>
            </a:lvl7pPr>
            <a:lvl8pPr marL="3657600" lvl="7" indent="-317500">
              <a:spcBef>
                <a:spcPts val="0"/>
              </a:spcBef>
              <a:spcAft>
                <a:spcPts val="0"/>
              </a:spcAft>
              <a:buClr>
                <a:schemeClr val="accent1"/>
              </a:buClr>
              <a:buSzPts val="1400"/>
              <a:buChar char="○"/>
              <a:defRPr>
                <a:solidFill>
                  <a:schemeClr val="accent1"/>
                </a:solidFill>
              </a:defRPr>
            </a:lvl8pPr>
            <a:lvl9pPr marL="4114800" lvl="8" indent="-317500">
              <a:spcBef>
                <a:spcPts val="0"/>
              </a:spcBef>
              <a:spcAft>
                <a:spcPts val="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7"/>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s" sz="3800"/>
              <a:t>LOS APORTES DE LA PSICOLOGÍA ORGANIZACIONAL.</a:t>
            </a:r>
            <a:endParaRPr sz="3800"/>
          </a:p>
          <a:p>
            <a:pPr marL="0" lvl="0" indent="0" algn="l" rtl="0">
              <a:spcBef>
                <a:spcPts val="0"/>
              </a:spcBef>
              <a:spcAft>
                <a:spcPts val="0"/>
              </a:spcAft>
              <a:buNone/>
            </a:pPr>
            <a:endParaRPr sz="3800"/>
          </a:p>
        </p:txBody>
      </p:sp>
      <p:sp>
        <p:nvSpPr>
          <p:cNvPr id="120" name="Google Shape;120;p17"/>
          <p:cNvSpPr txBox="1">
            <a:spLocks noGrp="1"/>
          </p:cNvSpPr>
          <p:nvPr>
            <p:ph type="subTitle" idx="1"/>
          </p:nvPr>
        </p:nvSpPr>
        <p:spPr>
          <a:xfrm>
            <a:off x="5083950" y="3924925"/>
            <a:ext cx="3989400" cy="506100"/>
          </a:xfrm>
          <a:prstGeom prst="rect">
            <a:avLst/>
          </a:prstGeom>
        </p:spPr>
        <p:txBody>
          <a:bodyPr spcFirstLastPara="1" wrap="square" lIns="91425" tIns="91425" rIns="91425" bIns="91425" anchor="t" anchorCtr="0">
            <a:normAutofit fontScale="32500" lnSpcReduction="20000"/>
          </a:bodyPr>
          <a:lstStyle/>
          <a:p>
            <a:pPr marL="0" lvl="0" indent="0" algn="l" rtl="0">
              <a:lnSpc>
                <a:spcPct val="115000"/>
              </a:lnSpc>
              <a:spcBef>
                <a:spcPts val="0"/>
              </a:spcBef>
              <a:spcAft>
                <a:spcPts val="1600"/>
              </a:spcAft>
              <a:buNone/>
            </a:pPr>
            <a:r>
              <a:rPr lang="es"/>
              <a:t>Elaborado por: Sara Pérez Monzón</a:t>
            </a:r>
            <a:endParaRPr/>
          </a:p>
        </p:txBody>
      </p:sp>
      <p:pic>
        <p:nvPicPr>
          <p:cNvPr id="121" name="Google Shape;121;p17"/>
          <p:cNvPicPr preferRelativeResize="0"/>
          <p:nvPr/>
        </p:nvPicPr>
        <p:blipFill>
          <a:blip r:embed="rId3">
            <a:alphaModFix/>
          </a:blip>
          <a:stretch>
            <a:fillRect/>
          </a:stretch>
        </p:blipFill>
        <p:spPr>
          <a:xfrm>
            <a:off x="1308601" y="2889825"/>
            <a:ext cx="3263401" cy="2173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B212C"/>
        </a:solidFill>
        <a:effectLst/>
      </p:bgPr>
    </p:bg>
    <p:spTree>
      <p:nvGrpSpPr>
        <p:cNvPr id="1" name="Shape 125"/>
        <p:cNvGrpSpPr/>
        <p:nvPr/>
      </p:nvGrpSpPr>
      <p:grpSpPr>
        <a:xfrm>
          <a:off x="0" y="0"/>
          <a:ext cx="0" cy="0"/>
          <a:chOff x="0" y="0"/>
          <a:chExt cx="0" cy="0"/>
        </a:xfrm>
      </p:grpSpPr>
      <p:sp>
        <p:nvSpPr>
          <p:cNvPr id="126" name="Google Shape;126;p18"/>
          <p:cNvSpPr txBox="1"/>
          <p:nvPr/>
        </p:nvSpPr>
        <p:spPr>
          <a:xfrm>
            <a:off x="510300" y="420850"/>
            <a:ext cx="6123900" cy="190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sz="2400">
                <a:solidFill>
                  <a:srgbClr val="FFFFFF"/>
                </a:solidFill>
                <a:latin typeface="Montserrat"/>
                <a:ea typeface="Montserrat"/>
                <a:cs typeface="Montserrat"/>
                <a:sym typeface="Montserrat"/>
              </a:rPr>
              <a:t>La psicología organizacional es una rama que busca evaluar y analizar el desempeño de la empresa y de sus miembros (</a:t>
            </a:r>
            <a:r>
              <a:rPr lang="es" sz="2400">
                <a:solidFill>
                  <a:schemeClr val="lt1"/>
                </a:solidFill>
                <a:latin typeface="Montserrat"/>
                <a:ea typeface="Montserrat"/>
                <a:cs typeface="Montserrat"/>
                <a:sym typeface="Montserrat"/>
              </a:rPr>
              <a:t>Benjamín, 2009</a:t>
            </a:r>
            <a:r>
              <a:rPr lang="es" sz="2400">
                <a:solidFill>
                  <a:srgbClr val="FFFFFF"/>
                </a:solidFill>
                <a:latin typeface="Montserrat"/>
                <a:ea typeface="Montserrat"/>
                <a:cs typeface="Montserrat"/>
                <a:sym typeface="Montserrat"/>
              </a:rPr>
              <a:t>)</a:t>
            </a:r>
            <a:endParaRPr sz="2400">
              <a:solidFill>
                <a:srgbClr val="FFFFFF"/>
              </a:solidFill>
              <a:latin typeface="Montserrat"/>
              <a:ea typeface="Montserrat"/>
              <a:cs typeface="Montserrat"/>
              <a:sym typeface="Montserrat"/>
            </a:endParaRPr>
          </a:p>
          <a:p>
            <a:pPr marL="0" lvl="0" indent="0" algn="l" rtl="0">
              <a:spcBef>
                <a:spcPts val="0"/>
              </a:spcBef>
              <a:spcAft>
                <a:spcPts val="0"/>
              </a:spcAft>
              <a:buNone/>
            </a:pPr>
            <a:endParaRPr sz="2400">
              <a:solidFill>
                <a:srgbClr val="FFFFFF"/>
              </a:solidFill>
              <a:latin typeface="Montserrat"/>
              <a:ea typeface="Montserrat"/>
              <a:cs typeface="Montserrat"/>
              <a:sym typeface="Montserrat"/>
            </a:endParaRPr>
          </a:p>
        </p:txBody>
      </p:sp>
      <p:pic>
        <p:nvPicPr>
          <p:cNvPr id="127" name="Google Shape;127;p18"/>
          <p:cNvPicPr preferRelativeResize="0"/>
          <p:nvPr/>
        </p:nvPicPr>
        <p:blipFill>
          <a:blip r:embed="rId3">
            <a:alphaModFix/>
          </a:blip>
          <a:stretch>
            <a:fillRect/>
          </a:stretch>
        </p:blipFill>
        <p:spPr>
          <a:xfrm>
            <a:off x="1410950" y="2395275"/>
            <a:ext cx="3704906" cy="25152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B212C"/>
        </a:solidFill>
        <a:effectLst/>
      </p:bgPr>
    </p:bg>
    <p:spTree>
      <p:nvGrpSpPr>
        <p:cNvPr id="1" name="Shape 131"/>
        <p:cNvGrpSpPr/>
        <p:nvPr/>
      </p:nvGrpSpPr>
      <p:grpSpPr>
        <a:xfrm>
          <a:off x="0" y="0"/>
          <a:ext cx="0" cy="0"/>
          <a:chOff x="0" y="0"/>
          <a:chExt cx="0" cy="0"/>
        </a:xfrm>
      </p:grpSpPr>
      <p:sp>
        <p:nvSpPr>
          <p:cNvPr id="133" name="Google Shape;133;p19"/>
          <p:cNvSpPr txBox="1">
            <a:spLocks noGrp="1"/>
          </p:cNvSpPr>
          <p:nvPr>
            <p:ph type="body" idx="1"/>
          </p:nvPr>
        </p:nvSpPr>
        <p:spPr>
          <a:xfrm>
            <a:off x="1263000" y="445025"/>
            <a:ext cx="6618000" cy="33972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es">
                <a:solidFill>
                  <a:srgbClr val="FFFFFF"/>
                </a:solidFill>
                <a:latin typeface="Montserrat"/>
                <a:ea typeface="Montserrat"/>
                <a:cs typeface="Montserrat"/>
                <a:sym typeface="Montserrat"/>
              </a:rPr>
              <a:t>Estudia el comportamiento humano dentro de la compañía, considerando la cultura e identidad de la institución, el clima, la motivación, el liderazgo, la toma de decisiones, la comunicación interna y externa, la productividad y la satisfacción laboral.</a:t>
            </a:r>
            <a:endParaRPr>
              <a:solidFill>
                <a:srgbClr val="FFFFFF"/>
              </a:solidFill>
              <a:latin typeface="Montserrat"/>
              <a:ea typeface="Montserrat"/>
              <a:cs typeface="Montserrat"/>
              <a:sym typeface="Montserrat"/>
            </a:endParaRPr>
          </a:p>
          <a:p>
            <a:pPr marL="0" lvl="0" indent="0" algn="l" rtl="0">
              <a:spcBef>
                <a:spcPts val="1200"/>
              </a:spcBef>
              <a:spcAft>
                <a:spcPts val="0"/>
              </a:spcAft>
              <a:buNone/>
            </a:pPr>
            <a:endParaRPr>
              <a:solidFill>
                <a:srgbClr val="FFFFFF"/>
              </a:solidFill>
              <a:latin typeface="Montserrat"/>
              <a:ea typeface="Montserrat"/>
              <a:cs typeface="Montserrat"/>
              <a:sym typeface="Montserrat"/>
            </a:endParaRPr>
          </a:p>
          <a:p>
            <a:pPr marL="0" lvl="0" indent="0" algn="l" rtl="0">
              <a:spcBef>
                <a:spcPts val="1200"/>
              </a:spcBef>
              <a:spcAft>
                <a:spcPts val="0"/>
              </a:spcAft>
              <a:buNone/>
            </a:pPr>
            <a:endParaRPr>
              <a:solidFill>
                <a:srgbClr val="FFFFFF"/>
              </a:solidFill>
              <a:latin typeface="Montserrat"/>
              <a:ea typeface="Montserrat"/>
              <a:cs typeface="Montserrat"/>
              <a:sym typeface="Montserrat"/>
            </a:endParaRPr>
          </a:p>
          <a:p>
            <a:pPr marL="0" lvl="0" indent="0" algn="l" rtl="0">
              <a:spcBef>
                <a:spcPts val="1200"/>
              </a:spcBef>
              <a:spcAft>
                <a:spcPts val="1200"/>
              </a:spcAft>
              <a:buNone/>
            </a:pPr>
            <a:endParaRPr>
              <a:latin typeface="Montserrat"/>
              <a:ea typeface="Montserrat"/>
              <a:cs typeface="Montserrat"/>
              <a:sym typeface="Montserrat"/>
            </a:endParaRPr>
          </a:p>
        </p:txBody>
      </p:sp>
      <p:pic>
        <p:nvPicPr>
          <p:cNvPr id="134" name="Google Shape;134;p19"/>
          <p:cNvPicPr preferRelativeResize="0"/>
          <p:nvPr/>
        </p:nvPicPr>
        <p:blipFill>
          <a:blip r:embed="rId3">
            <a:alphaModFix/>
          </a:blip>
          <a:stretch>
            <a:fillRect/>
          </a:stretch>
        </p:blipFill>
        <p:spPr>
          <a:xfrm>
            <a:off x="2051013" y="2209300"/>
            <a:ext cx="5041975" cy="2434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212C"/>
        </a:solidFill>
        <a:effectLst/>
      </p:bgPr>
    </p:bg>
    <p:spTree>
      <p:nvGrpSpPr>
        <p:cNvPr id="1" name="Shape 138"/>
        <p:cNvGrpSpPr/>
        <p:nvPr/>
      </p:nvGrpSpPr>
      <p:grpSpPr>
        <a:xfrm>
          <a:off x="0" y="0"/>
          <a:ext cx="0" cy="0"/>
          <a:chOff x="0" y="0"/>
          <a:chExt cx="0" cy="0"/>
        </a:xfrm>
      </p:grpSpPr>
      <p:sp>
        <p:nvSpPr>
          <p:cNvPr id="139" name="Google Shape;139;p20"/>
          <p:cNvSpPr txBox="1">
            <a:spLocks noGrp="1"/>
          </p:cNvSpPr>
          <p:nvPr>
            <p:ph type="body" idx="1"/>
          </p:nvPr>
        </p:nvSpPr>
        <p:spPr>
          <a:xfrm>
            <a:off x="1263000" y="445025"/>
            <a:ext cx="6618000" cy="33972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es">
                <a:solidFill>
                  <a:srgbClr val="FFFFFF"/>
                </a:solidFill>
                <a:latin typeface="Montserrat"/>
                <a:ea typeface="Montserrat"/>
                <a:cs typeface="Montserrat"/>
                <a:sym typeface="Montserrat"/>
              </a:rPr>
              <a:t>La psicología organizacional contribuye a mejorar las relaciones sociales entre todos los miembros de una institución, lo que lleva a mejorar el clima laboral y al aumento del rendimiento.</a:t>
            </a:r>
            <a:endParaRPr>
              <a:solidFill>
                <a:srgbClr val="FFFFFF"/>
              </a:solidFill>
              <a:latin typeface="Montserrat"/>
              <a:ea typeface="Montserrat"/>
              <a:cs typeface="Montserrat"/>
              <a:sym typeface="Montserrat"/>
            </a:endParaRPr>
          </a:p>
          <a:p>
            <a:pPr marL="0" lvl="0" indent="0" algn="just" rtl="0">
              <a:spcBef>
                <a:spcPts val="1200"/>
              </a:spcBef>
              <a:spcAft>
                <a:spcPts val="0"/>
              </a:spcAft>
              <a:buNone/>
            </a:pPr>
            <a:endParaRPr>
              <a:solidFill>
                <a:srgbClr val="FFFFFF"/>
              </a:solidFill>
              <a:latin typeface="Montserrat"/>
              <a:ea typeface="Montserrat"/>
              <a:cs typeface="Montserrat"/>
              <a:sym typeface="Montserrat"/>
            </a:endParaRPr>
          </a:p>
          <a:p>
            <a:pPr marL="0" lvl="0" indent="0" algn="l" rtl="0">
              <a:spcBef>
                <a:spcPts val="1200"/>
              </a:spcBef>
              <a:spcAft>
                <a:spcPts val="0"/>
              </a:spcAft>
              <a:buNone/>
            </a:pPr>
            <a:endParaRPr>
              <a:solidFill>
                <a:srgbClr val="FFFFFF"/>
              </a:solidFill>
              <a:latin typeface="Montserrat"/>
              <a:ea typeface="Montserrat"/>
              <a:cs typeface="Montserrat"/>
              <a:sym typeface="Montserrat"/>
            </a:endParaRPr>
          </a:p>
          <a:p>
            <a:pPr marL="0" lvl="0" indent="0" algn="l" rtl="0">
              <a:spcBef>
                <a:spcPts val="1200"/>
              </a:spcBef>
              <a:spcAft>
                <a:spcPts val="0"/>
              </a:spcAft>
              <a:buNone/>
            </a:pPr>
            <a:endParaRPr>
              <a:solidFill>
                <a:srgbClr val="FFFFFF"/>
              </a:solidFill>
              <a:latin typeface="Montserrat"/>
              <a:ea typeface="Montserrat"/>
              <a:cs typeface="Montserrat"/>
              <a:sym typeface="Montserrat"/>
            </a:endParaRPr>
          </a:p>
          <a:p>
            <a:pPr marL="0" lvl="0" indent="0" algn="l" rtl="0">
              <a:spcBef>
                <a:spcPts val="1200"/>
              </a:spcBef>
              <a:spcAft>
                <a:spcPts val="1200"/>
              </a:spcAft>
              <a:buNone/>
            </a:pPr>
            <a:endParaRPr>
              <a:latin typeface="Montserrat"/>
              <a:ea typeface="Montserrat"/>
              <a:cs typeface="Montserrat"/>
              <a:sym typeface="Montserrat"/>
            </a:endParaRPr>
          </a:p>
        </p:txBody>
      </p:sp>
      <p:pic>
        <p:nvPicPr>
          <p:cNvPr id="140" name="Google Shape;140;p20"/>
          <p:cNvPicPr preferRelativeResize="0"/>
          <p:nvPr/>
        </p:nvPicPr>
        <p:blipFill>
          <a:blip r:embed="rId3">
            <a:alphaModFix/>
          </a:blip>
          <a:stretch>
            <a:fillRect/>
          </a:stretch>
        </p:blipFill>
        <p:spPr>
          <a:xfrm>
            <a:off x="2533123" y="1880125"/>
            <a:ext cx="4077751" cy="28080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212C"/>
        </a:solidFill>
        <a:effectLst/>
      </p:bgPr>
    </p:bg>
    <p:spTree>
      <p:nvGrpSpPr>
        <p:cNvPr id="1" name="Shape 144"/>
        <p:cNvGrpSpPr/>
        <p:nvPr/>
      </p:nvGrpSpPr>
      <p:grpSpPr>
        <a:xfrm>
          <a:off x="0" y="0"/>
          <a:ext cx="0" cy="0"/>
          <a:chOff x="0" y="0"/>
          <a:chExt cx="0" cy="0"/>
        </a:xfrm>
      </p:grpSpPr>
      <p:sp>
        <p:nvSpPr>
          <p:cNvPr id="145" name="Google Shape;145;p21"/>
          <p:cNvSpPr txBox="1">
            <a:spLocks noGrp="1"/>
          </p:cNvSpPr>
          <p:nvPr>
            <p:ph type="body" idx="1"/>
          </p:nvPr>
        </p:nvSpPr>
        <p:spPr>
          <a:xfrm>
            <a:off x="1263000" y="953650"/>
            <a:ext cx="6618000" cy="3397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2700">
                <a:solidFill>
                  <a:srgbClr val="FFFFFF"/>
                </a:solidFill>
                <a:latin typeface="Montserrat"/>
                <a:ea typeface="Montserrat"/>
                <a:cs typeface="Montserrat"/>
                <a:sym typeface="Montserrat"/>
              </a:rPr>
              <a:t>Es el ambiente que se desarrolla entre los empleados dentro de una empresa u oficina </a:t>
            </a:r>
            <a:r>
              <a:rPr lang="es" sz="2700">
                <a:solidFill>
                  <a:schemeClr val="lt1"/>
                </a:solidFill>
                <a:latin typeface="Montserrat"/>
                <a:ea typeface="Montserrat"/>
                <a:cs typeface="Montserrat"/>
                <a:sym typeface="Montserrat"/>
              </a:rPr>
              <a:t>(Benjamín, 2009)</a:t>
            </a:r>
            <a:r>
              <a:rPr lang="es" sz="2700">
                <a:solidFill>
                  <a:srgbClr val="FFFFFF"/>
                </a:solidFill>
                <a:latin typeface="Montserrat"/>
                <a:ea typeface="Montserrat"/>
                <a:cs typeface="Montserrat"/>
                <a:sym typeface="Montserrat"/>
              </a:rPr>
              <a:t>.</a:t>
            </a:r>
            <a:endParaRPr sz="2700">
              <a:solidFill>
                <a:srgbClr val="FFFFFF"/>
              </a:solidFill>
              <a:latin typeface="Montserrat"/>
              <a:ea typeface="Montserrat"/>
              <a:cs typeface="Montserrat"/>
              <a:sym typeface="Montserrat"/>
            </a:endParaRPr>
          </a:p>
          <a:p>
            <a:pPr marL="0" lvl="0" indent="0" algn="just" rtl="0">
              <a:spcBef>
                <a:spcPts val="1200"/>
              </a:spcBef>
              <a:spcAft>
                <a:spcPts val="0"/>
              </a:spcAft>
              <a:buNone/>
            </a:pPr>
            <a:endParaRPr sz="2700">
              <a:solidFill>
                <a:srgbClr val="FFFFFF"/>
              </a:solidFill>
              <a:latin typeface="Montserrat"/>
              <a:ea typeface="Montserrat"/>
              <a:cs typeface="Montserrat"/>
              <a:sym typeface="Montserrat"/>
            </a:endParaRPr>
          </a:p>
          <a:p>
            <a:pPr marL="0" lvl="0" indent="0" algn="just" rtl="0">
              <a:spcBef>
                <a:spcPts val="1200"/>
              </a:spcBef>
              <a:spcAft>
                <a:spcPts val="0"/>
              </a:spcAft>
              <a:buNone/>
            </a:pPr>
            <a:endParaRPr sz="2700">
              <a:solidFill>
                <a:srgbClr val="FFFFFF"/>
              </a:solidFill>
              <a:latin typeface="Montserrat"/>
              <a:ea typeface="Montserrat"/>
              <a:cs typeface="Montserrat"/>
              <a:sym typeface="Montserrat"/>
            </a:endParaRPr>
          </a:p>
          <a:p>
            <a:pPr marL="0" lvl="0" indent="0" algn="l" rtl="0">
              <a:spcBef>
                <a:spcPts val="1200"/>
              </a:spcBef>
              <a:spcAft>
                <a:spcPts val="0"/>
              </a:spcAft>
              <a:buNone/>
            </a:pPr>
            <a:endParaRPr sz="2700">
              <a:solidFill>
                <a:srgbClr val="FFFFFF"/>
              </a:solidFill>
              <a:latin typeface="Montserrat"/>
              <a:ea typeface="Montserrat"/>
              <a:cs typeface="Montserrat"/>
              <a:sym typeface="Montserrat"/>
            </a:endParaRPr>
          </a:p>
          <a:p>
            <a:pPr marL="0" lvl="0" indent="0" algn="l" rtl="0">
              <a:spcBef>
                <a:spcPts val="1200"/>
              </a:spcBef>
              <a:spcAft>
                <a:spcPts val="0"/>
              </a:spcAft>
              <a:buNone/>
            </a:pPr>
            <a:endParaRPr sz="2700">
              <a:solidFill>
                <a:srgbClr val="FFFFFF"/>
              </a:solidFill>
              <a:latin typeface="Montserrat"/>
              <a:ea typeface="Montserrat"/>
              <a:cs typeface="Montserrat"/>
              <a:sym typeface="Montserrat"/>
            </a:endParaRPr>
          </a:p>
          <a:p>
            <a:pPr marL="0" lvl="0" indent="0" algn="l" rtl="0">
              <a:spcBef>
                <a:spcPts val="1200"/>
              </a:spcBef>
              <a:spcAft>
                <a:spcPts val="1200"/>
              </a:spcAft>
              <a:buNone/>
            </a:pPr>
            <a:endParaRPr sz="2700">
              <a:latin typeface="Montserrat"/>
              <a:ea typeface="Montserrat"/>
              <a:cs typeface="Montserrat"/>
              <a:sym typeface="Montserrat"/>
            </a:endParaRPr>
          </a:p>
        </p:txBody>
      </p:sp>
      <p:sp>
        <p:nvSpPr>
          <p:cNvPr id="146" name="Google Shape;146;p21"/>
          <p:cNvSpPr txBox="1">
            <a:spLocks noGrp="1"/>
          </p:cNvSpPr>
          <p:nvPr>
            <p:ph type="ctrTitle" idx="4294967295"/>
          </p:nvPr>
        </p:nvSpPr>
        <p:spPr>
          <a:xfrm>
            <a:off x="512700" y="134050"/>
            <a:ext cx="8118600" cy="819600"/>
          </a:xfrm>
          <a:prstGeom prst="rect">
            <a:avLst/>
          </a:prstGeom>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es" sz="3800">
                <a:solidFill>
                  <a:schemeClr val="lt1"/>
                </a:solidFill>
              </a:rPr>
              <a:t>CLIMA LABORAL</a:t>
            </a:r>
            <a:endParaRPr sz="3800">
              <a:solidFill>
                <a:schemeClr val="lt1"/>
              </a:solidFill>
            </a:endParaRPr>
          </a:p>
          <a:p>
            <a:pPr marL="0" lvl="0" indent="0" algn="ctr" rtl="0">
              <a:spcBef>
                <a:spcPts val="0"/>
              </a:spcBef>
              <a:spcAft>
                <a:spcPts val="0"/>
              </a:spcAft>
              <a:buNone/>
            </a:pPr>
            <a:endParaRPr sz="3800"/>
          </a:p>
        </p:txBody>
      </p:sp>
      <p:pic>
        <p:nvPicPr>
          <p:cNvPr id="147" name="Google Shape;147;p21"/>
          <p:cNvPicPr preferRelativeResize="0"/>
          <p:nvPr/>
        </p:nvPicPr>
        <p:blipFill>
          <a:blip r:embed="rId3">
            <a:alphaModFix/>
          </a:blip>
          <a:stretch>
            <a:fillRect/>
          </a:stretch>
        </p:blipFill>
        <p:spPr>
          <a:xfrm>
            <a:off x="664074" y="2398475"/>
            <a:ext cx="2493300" cy="2570425"/>
          </a:xfrm>
          <a:prstGeom prst="rect">
            <a:avLst/>
          </a:prstGeom>
          <a:noFill/>
          <a:ln>
            <a:noFill/>
          </a:ln>
        </p:spPr>
      </p:pic>
      <p:pic>
        <p:nvPicPr>
          <p:cNvPr id="148" name="Google Shape;148;p21"/>
          <p:cNvPicPr preferRelativeResize="0"/>
          <p:nvPr/>
        </p:nvPicPr>
        <p:blipFill>
          <a:blip r:embed="rId4">
            <a:alphaModFix/>
          </a:blip>
          <a:stretch>
            <a:fillRect/>
          </a:stretch>
        </p:blipFill>
        <p:spPr>
          <a:xfrm>
            <a:off x="5349619" y="2518513"/>
            <a:ext cx="2928925" cy="198119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B212C"/>
        </a:solidFill>
        <a:effectLst/>
      </p:bgPr>
    </p:bg>
    <p:spTree>
      <p:nvGrpSpPr>
        <p:cNvPr id="1" name="Shape 152"/>
        <p:cNvGrpSpPr/>
        <p:nvPr/>
      </p:nvGrpSpPr>
      <p:grpSpPr>
        <a:xfrm>
          <a:off x="0" y="0"/>
          <a:ext cx="0" cy="0"/>
          <a:chOff x="0" y="0"/>
          <a:chExt cx="0" cy="0"/>
        </a:xfrm>
      </p:grpSpPr>
      <p:sp>
        <p:nvSpPr>
          <p:cNvPr id="153" name="Google Shape;153;p22"/>
          <p:cNvSpPr txBox="1">
            <a:spLocks noGrp="1"/>
          </p:cNvSpPr>
          <p:nvPr>
            <p:ph type="body" idx="1"/>
          </p:nvPr>
        </p:nvSpPr>
        <p:spPr>
          <a:xfrm>
            <a:off x="906750" y="322450"/>
            <a:ext cx="7330500" cy="33972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s" sz="3200">
                <a:solidFill>
                  <a:srgbClr val="FFFFFF"/>
                </a:solidFill>
                <a:latin typeface="Montserrat"/>
                <a:ea typeface="Montserrat"/>
                <a:cs typeface="Montserrat"/>
                <a:sym typeface="Montserrat"/>
              </a:rPr>
              <a:t>El clima laboral influye significativamente en los sentimientos de los empleados. Cuando una empresa se caracteriza por tener un ambiente de trabajo positivo, es decir, que fomenta la participación de los trabajadores, el compañerismo y la cultura organizacional, puede asegurar el logro de los objetivos.</a:t>
            </a:r>
            <a:endParaRPr sz="3200">
              <a:solidFill>
                <a:srgbClr val="FFFFFF"/>
              </a:solidFill>
              <a:latin typeface="Montserrat"/>
              <a:ea typeface="Montserrat"/>
              <a:cs typeface="Montserrat"/>
              <a:sym typeface="Montserrat"/>
            </a:endParaRPr>
          </a:p>
          <a:p>
            <a:pPr marL="0" lvl="0" indent="0" algn="just" rtl="0">
              <a:spcBef>
                <a:spcPts val="1200"/>
              </a:spcBef>
              <a:spcAft>
                <a:spcPts val="0"/>
              </a:spcAft>
              <a:buNone/>
            </a:pPr>
            <a:endParaRPr sz="3200">
              <a:solidFill>
                <a:srgbClr val="FFFFFF"/>
              </a:solidFill>
              <a:latin typeface="Montserrat"/>
              <a:ea typeface="Montserrat"/>
              <a:cs typeface="Montserrat"/>
              <a:sym typeface="Montserrat"/>
            </a:endParaRPr>
          </a:p>
          <a:p>
            <a:pPr marL="0" lvl="0" indent="0" algn="just" rtl="0">
              <a:spcBef>
                <a:spcPts val="1200"/>
              </a:spcBef>
              <a:spcAft>
                <a:spcPts val="0"/>
              </a:spcAft>
              <a:buNone/>
            </a:pPr>
            <a:endParaRPr>
              <a:solidFill>
                <a:srgbClr val="FFFFFF"/>
              </a:solidFill>
              <a:latin typeface="Montserrat"/>
              <a:ea typeface="Montserrat"/>
              <a:cs typeface="Montserrat"/>
              <a:sym typeface="Montserrat"/>
            </a:endParaRPr>
          </a:p>
          <a:p>
            <a:pPr marL="0" lvl="0" indent="0" algn="just" rtl="0">
              <a:spcBef>
                <a:spcPts val="1200"/>
              </a:spcBef>
              <a:spcAft>
                <a:spcPts val="0"/>
              </a:spcAft>
              <a:buNone/>
            </a:pPr>
            <a:endParaRPr>
              <a:solidFill>
                <a:srgbClr val="FFFFFF"/>
              </a:solidFill>
              <a:latin typeface="Montserrat"/>
              <a:ea typeface="Montserrat"/>
              <a:cs typeface="Montserrat"/>
              <a:sym typeface="Montserrat"/>
            </a:endParaRPr>
          </a:p>
          <a:p>
            <a:pPr marL="0" lvl="0" indent="0" algn="l" rtl="0">
              <a:spcBef>
                <a:spcPts val="1200"/>
              </a:spcBef>
              <a:spcAft>
                <a:spcPts val="0"/>
              </a:spcAft>
              <a:buNone/>
            </a:pPr>
            <a:endParaRPr>
              <a:solidFill>
                <a:srgbClr val="FFFFFF"/>
              </a:solidFill>
              <a:latin typeface="Montserrat"/>
              <a:ea typeface="Montserrat"/>
              <a:cs typeface="Montserrat"/>
              <a:sym typeface="Montserrat"/>
            </a:endParaRPr>
          </a:p>
          <a:p>
            <a:pPr marL="0" lvl="0" indent="0" algn="l" rtl="0">
              <a:spcBef>
                <a:spcPts val="1200"/>
              </a:spcBef>
              <a:spcAft>
                <a:spcPts val="0"/>
              </a:spcAft>
              <a:buNone/>
            </a:pPr>
            <a:endParaRPr>
              <a:solidFill>
                <a:srgbClr val="FFFFFF"/>
              </a:solidFill>
              <a:latin typeface="Montserrat"/>
              <a:ea typeface="Montserrat"/>
              <a:cs typeface="Montserrat"/>
              <a:sym typeface="Montserrat"/>
            </a:endParaRPr>
          </a:p>
          <a:p>
            <a:pPr marL="0" lvl="0" indent="0" algn="l" rtl="0">
              <a:spcBef>
                <a:spcPts val="1200"/>
              </a:spcBef>
              <a:spcAft>
                <a:spcPts val="1200"/>
              </a:spcAft>
              <a:buNone/>
            </a:pPr>
            <a:endParaRPr>
              <a:latin typeface="Montserrat"/>
              <a:ea typeface="Montserrat"/>
              <a:cs typeface="Montserrat"/>
              <a:sym typeface="Montserrat"/>
            </a:endParaRPr>
          </a:p>
        </p:txBody>
      </p:sp>
      <p:pic>
        <p:nvPicPr>
          <p:cNvPr id="154" name="Google Shape;154;p22"/>
          <p:cNvPicPr preferRelativeResize="0"/>
          <p:nvPr/>
        </p:nvPicPr>
        <p:blipFill>
          <a:blip r:embed="rId3">
            <a:alphaModFix/>
          </a:blip>
          <a:stretch>
            <a:fillRect/>
          </a:stretch>
        </p:blipFill>
        <p:spPr>
          <a:xfrm>
            <a:off x="249382" y="3472194"/>
            <a:ext cx="2252073" cy="1202918"/>
          </a:xfrm>
          <a:prstGeom prst="rect">
            <a:avLst/>
          </a:prstGeom>
          <a:noFill/>
          <a:ln>
            <a:noFill/>
          </a:ln>
        </p:spPr>
      </p:pic>
      <p:pic>
        <p:nvPicPr>
          <p:cNvPr id="155" name="Google Shape;155;p22"/>
          <p:cNvPicPr preferRelativeResize="0"/>
          <p:nvPr/>
        </p:nvPicPr>
        <p:blipFill>
          <a:blip r:embed="rId4">
            <a:alphaModFix/>
          </a:blip>
          <a:stretch>
            <a:fillRect/>
          </a:stretch>
        </p:blipFill>
        <p:spPr>
          <a:xfrm>
            <a:off x="6463146" y="3700499"/>
            <a:ext cx="2202024" cy="118628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B212C"/>
        </a:solidFill>
        <a:effectLst/>
      </p:bgPr>
    </p:bg>
    <p:spTree>
      <p:nvGrpSpPr>
        <p:cNvPr id="1" name="Shape 159"/>
        <p:cNvGrpSpPr/>
        <p:nvPr/>
      </p:nvGrpSpPr>
      <p:grpSpPr>
        <a:xfrm>
          <a:off x="0" y="0"/>
          <a:ext cx="0" cy="0"/>
          <a:chOff x="0" y="0"/>
          <a:chExt cx="0" cy="0"/>
        </a:xfrm>
      </p:grpSpPr>
      <p:sp>
        <p:nvSpPr>
          <p:cNvPr id="160" name="Google Shape;160;p23"/>
          <p:cNvSpPr txBox="1">
            <a:spLocks noGrp="1"/>
          </p:cNvSpPr>
          <p:nvPr>
            <p:ph type="body" idx="1"/>
          </p:nvPr>
        </p:nvSpPr>
        <p:spPr>
          <a:xfrm>
            <a:off x="906750" y="3317200"/>
            <a:ext cx="7330500" cy="1369800"/>
          </a:xfrm>
          <a:prstGeom prst="rect">
            <a:avLst/>
          </a:prstGeom>
        </p:spPr>
        <p:txBody>
          <a:bodyPr spcFirstLastPara="1" wrap="square" lIns="91425" tIns="91425" rIns="91425" bIns="91425" anchor="t" anchorCtr="0">
            <a:normAutofit fontScale="55000" lnSpcReduction="20000"/>
          </a:bodyPr>
          <a:lstStyle/>
          <a:p>
            <a:pPr marL="0" lvl="0" indent="0" algn="ctr" rtl="0">
              <a:spcBef>
                <a:spcPts val="0"/>
              </a:spcBef>
              <a:spcAft>
                <a:spcPts val="1200"/>
              </a:spcAft>
              <a:buNone/>
            </a:pPr>
            <a:r>
              <a:rPr lang="es" sz="3600" dirty="0">
                <a:solidFill>
                  <a:srgbClr val="FFFFFF"/>
                </a:solidFill>
                <a:latin typeface="Montserrat"/>
                <a:ea typeface="Montserrat"/>
                <a:cs typeface="Montserrat"/>
                <a:sym typeface="Montserrat"/>
              </a:rPr>
              <a:t>Mediante la aplicación de técnicas </a:t>
            </a:r>
            <a:r>
              <a:rPr lang="es" sz="3600" dirty="0" smtClean="0">
                <a:solidFill>
                  <a:srgbClr val="FFFFFF"/>
                </a:solidFill>
                <a:latin typeface="Montserrat"/>
                <a:ea typeface="Montserrat"/>
                <a:cs typeface="Montserrat"/>
                <a:sym typeface="Montserrat"/>
              </a:rPr>
              <a:t>psicológicas </a:t>
            </a:r>
            <a:r>
              <a:rPr lang="es" sz="3600" dirty="0">
                <a:solidFill>
                  <a:srgbClr val="FFFFFF"/>
                </a:solidFill>
                <a:latin typeface="Montserrat"/>
                <a:ea typeface="Montserrat"/>
                <a:cs typeface="Montserrat"/>
                <a:sym typeface="Montserrat"/>
              </a:rPr>
              <a:t>se puede mejorar la estabilidad y emocionalidad de cada individuo, y la productividad de sus funciones</a:t>
            </a:r>
            <a:endParaRPr dirty="0">
              <a:latin typeface="Montserrat"/>
              <a:ea typeface="Montserrat"/>
              <a:cs typeface="Montserrat"/>
              <a:sym typeface="Montserrat"/>
            </a:endParaRPr>
          </a:p>
        </p:txBody>
      </p:sp>
      <p:pic>
        <p:nvPicPr>
          <p:cNvPr id="161" name="Google Shape;161;p23"/>
          <p:cNvPicPr preferRelativeResize="0"/>
          <p:nvPr/>
        </p:nvPicPr>
        <p:blipFill>
          <a:blip r:embed="rId3">
            <a:alphaModFix/>
          </a:blip>
          <a:stretch>
            <a:fillRect/>
          </a:stretch>
        </p:blipFill>
        <p:spPr>
          <a:xfrm>
            <a:off x="2730675" y="192675"/>
            <a:ext cx="3682638" cy="301239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ctrTitle"/>
          </p:nvPr>
        </p:nvSpPr>
        <p:spPr>
          <a:xfrm>
            <a:off x="512700" y="187750"/>
            <a:ext cx="8118600" cy="1522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s" sz="3800"/>
              <a:t>REFERENCIAS</a:t>
            </a:r>
            <a:endParaRPr sz="3800"/>
          </a:p>
          <a:p>
            <a:pPr marL="0" lvl="0" indent="0" algn="l" rtl="0">
              <a:spcBef>
                <a:spcPts val="0"/>
              </a:spcBef>
              <a:spcAft>
                <a:spcPts val="0"/>
              </a:spcAft>
              <a:buNone/>
            </a:pPr>
            <a:endParaRPr sz="3800"/>
          </a:p>
        </p:txBody>
      </p:sp>
      <p:sp>
        <p:nvSpPr>
          <p:cNvPr id="167" name="Google Shape;167;p24"/>
          <p:cNvSpPr txBox="1">
            <a:spLocks noGrp="1"/>
          </p:cNvSpPr>
          <p:nvPr>
            <p:ph type="subTitle" idx="1"/>
          </p:nvPr>
        </p:nvSpPr>
        <p:spPr>
          <a:xfrm>
            <a:off x="1054919" y="2035697"/>
            <a:ext cx="6317700" cy="2172000"/>
          </a:xfrm>
          <a:prstGeom prst="rect">
            <a:avLst/>
          </a:prstGeom>
        </p:spPr>
        <p:txBody>
          <a:bodyPr spcFirstLastPara="1" wrap="square" lIns="91425" tIns="91425" rIns="91425" bIns="91425" anchor="t" anchorCtr="0">
            <a:normAutofit fontScale="62500" lnSpcReduction="20000"/>
          </a:bodyPr>
          <a:lstStyle/>
          <a:p>
            <a:pPr lvl="0" indent="-385762" algn="just">
              <a:lnSpc>
                <a:spcPct val="115000"/>
              </a:lnSpc>
              <a:buClr>
                <a:schemeClr val="lt1"/>
              </a:buClr>
              <a:buSzPct val="100000"/>
              <a:buFont typeface="Montserrat"/>
              <a:buChar char="➔"/>
            </a:pPr>
            <a:r>
              <a:rPr lang="es-ES" sz="4500" dirty="0">
                <a:solidFill>
                  <a:schemeClr val="lt1"/>
                </a:solidFill>
                <a:latin typeface="Montserrat"/>
                <a:ea typeface="Montserrat"/>
                <a:cs typeface="Montserrat"/>
                <a:sym typeface="Montserrat"/>
              </a:rPr>
              <a:t>Benjamín, E. (2009). Organización de las empresas. México: Mc Graw Hill. ISBN: 287 págs.,  978-970-10-6935-6</a:t>
            </a:r>
          </a:p>
          <a:p>
            <a:pPr marL="0" lvl="0" indent="0" algn="l" rtl="0">
              <a:lnSpc>
                <a:spcPct val="115000"/>
              </a:lnSpc>
              <a:spcBef>
                <a:spcPts val="0"/>
              </a:spcBef>
              <a:spcAft>
                <a:spcPts val="1600"/>
              </a:spcAft>
              <a:buNone/>
            </a:pPr>
            <a:endParaRPr dirty="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235</Words>
  <Application>Microsoft Office PowerPoint</Application>
  <PresentationFormat>Presentación en pantalla (16:9)</PresentationFormat>
  <Paragraphs>21</Paragraphs>
  <Slides>8</Slides>
  <Notes>8</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Old Standard TT</vt:lpstr>
      <vt:lpstr>Montserrat</vt:lpstr>
      <vt:lpstr>Paperback</vt:lpstr>
      <vt:lpstr>LOS APORTES DE LA PSICOLOGÍA ORGANIZACIONAL. </vt:lpstr>
      <vt:lpstr>Presentación de PowerPoint</vt:lpstr>
      <vt:lpstr>Presentación de PowerPoint</vt:lpstr>
      <vt:lpstr>Presentación de PowerPoint</vt:lpstr>
      <vt:lpstr>CLIMA LABORAL </vt:lpstr>
      <vt:lpstr>Presentación de PowerPoint</vt:lpstr>
      <vt:lpstr>Presentación de PowerPoint</vt:lpstr>
      <vt:lpstr>REFERENCIAS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APORTES DE LA PSICOLOGÍA ORGANIZACIONAL. </dc:title>
  <cp:lastModifiedBy>USUARIO</cp:lastModifiedBy>
  <cp:revision>1</cp:revision>
  <dcterms:modified xsi:type="dcterms:W3CDTF">2022-08-25T21:25:58Z</dcterms:modified>
</cp:coreProperties>
</file>