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153"/>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ACADC2C2-FED4-8446-879A-7D8745E66F02}"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176698931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CADC2C2-FED4-8446-879A-7D8745E66F02}"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439079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CADC2C2-FED4-8446-879A-7D8745E66F02}"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829933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CADC2C2-FED4-8446-879A-7D8745E66F02}"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584573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ACADC2C2-FED4-8446-879A-7D8745E66F02}"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344727405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ACADC2C2-FED4-8446-879A-7D8745E66F02}" type="datetimeFigureOut">
              <a:rPr lang="es-MX" smtClean="0"/>
              <a:t>06/11/2022</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2622497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ACADC2C2-FED4-8446-879A-7D8745E66F02}"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34B33F6-AF76-9749-94C2-D5070799FF6B}"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4187993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CADC2C2-FED4-8446-879A-7D8745E66F02}"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3850950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ADC2C2-FED4-8446-879A-7D8745E66F02}"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630973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CADC2C2-FED4-8446-879A-7D8745E66F02}" type="datetimeFigureOut">
              <a:rPr lang="es-MX" smtClean="0"/>
              <a:t>06/11/2022</a:t>
            </a:fld>
            <a:endParaRPr lang="es-MX"/>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s-MX"/>
          </a:p>
        </p:txBody>
      </p:sp>
      <p:sp>
        <p:nvSpPr>
          <p:cNvPr id="7" name="Slide Number Placeholder 6"/>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2208571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ACADC2C2-FED4-8446-879A-7D8745E66F02}" type="datetimeFigureOut">
              <a:rPr lang="es-MX" smtClean="0"/>
              <a:t>06/11/2022</a:t>
            </a:fld>
            <a:endParaRPr lang="es-MX"/>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s-MX"/>
          </a:p>
        </p:txBody>
      </p:sp>
      <p:sp>
        <p:nvSpPr>
          <p:cNvPr id="7" name="Slide Number Placeholder 6"/>
          <p:cNvSpPr>
            <a:spLocks noGrp="1"/>
          </p:cNvSpPr>
          <p:nvPr>
            <p:ph type="sldNum" sz="quarter" idx="12"/>
          </p:nvPr>
        </p:nvSpPr>
        <p:spPr/>
        <p:txBody>
          <a:bodyPr/>
          <a:lstStyle/>
          <a:p>
            <a:fld id="{934B33F6-AF76-9749-94C2-D5070799FF6B}" type="slidenum">
              <a:rPr lang="es-MX" smtClean="0"/>
              <a:t>‹Nº›</a:t>
            </a:fld>
            <a:endParaRPr lang="es-MX"/>
          </a:p>
        </p:txBody>
      </p:sp>
    </p:spTree>
    <p:extLst>
      <p:ext uri="{BB962C8B-B14F-4D97-AF65-F5344CB8AC3E}">
        <p14:creationId xmlns:p14="http://schemas.microsoft.com/office/powerpoint/2010/main" val="4045823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ACADC2C2-FED4-8446-879A-7D8745E66F02}" type="datetimeFigureOut">
              <a:rPr lang="es-MX" smtClean="0"/>
              <a:t>06/11/2022</a:t>
            </a:fld>
            <a:endParaRPr lang="es-MX"/>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s-MX"/>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34B33F6-AF76-9749-94C2-D5070799FF6B}" type="slidenum">
              <a:rPr lang="es-MX" smtClean="0"/>
              <a:t>‹Nº›</a:t>
            </a:fld>
            <a:endParaRPr lang="es-MX"/>
          </a:p>
        </p:txBody>
      </p:sp>
    </p:spTree>
    <p:extLst>
      <p:ext uri="{BB962C8B-B14F-4D97-AF65-F5344CB8AC3E}">
        <p14:creationId xmlns:p14="http://schemas.microsoft.com/office/powerpoint/2010/main" val="13135090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dialnet.unirioja.es/descarga/articulo/6223451.pdf" TargetMode="External"/><Relationship Id="rId2" Type="http://schemas.openxmlformats.org/officeDocument/2006/relationships/hyperlink" Target="https://www.terapia-cognitiva.mx/pdf_files/psicologa-cognitiva/clase6/Piaget%20Asimilacion%20y%20Acomodacion.pdf" TargetMode="External"/><Relationship Id="rId1" Type="http://schemas.openxmlformats.org/officeDocument/2006/relationships/slideLayout" Target="../slideLayouts/slideLayout2.xml"/><Relationship Id="rId4" Type="http://schemas.openxmlformats.org/officeDocument/2006/relationships/hyperlink" Target="https://www.redalyc.org/pdf/356/35630903.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iagetflix.com/" TargetMode="Externa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8F43F6-570D-7D45-94CD-4621CD71BD2A}"/>
              </a:ext>
            </a:extLst>
          </p:cNvPr>
          <p:cNvSpPr>
            <a:spLocks noGrp="1"/>
          </p:cNvSpPr>
          <p:nvPr>
            <p:ph type="ctrTitle"/>
          </p:nvPr>
        </p:nvSpPr>
        <p:spPr/>
        <p:txBody>
          <a:bodyPr>
            <a:normAutofit/>
          </a:bodyPr>
          <a:lstStyle/>
          <a:p>
            <a:r>
              <a:rPr lang="es-MX" sz="4800" i="1" u="sng" dirty="0">
                <a:latin typeface="American Typewriter" panose="02090604020004020304" pitchFamily="18" charset="77"/>
              </a:rPr>
              <a:t>GENÉTICO - COGNITIVO</a:t>
            </a:r>
          </a:p>
        </p:txBody>
      </p:sp>
      <p:sp>
        <p:nvSpPr>
          <p:cNvPr id="3" name="Subtítulo 2">
            <a:extLst>
              <a:ext uri="{FF2B5EF4-FFF2-40B4-BE49-F238E27FC236}">
                <a16:creationId xmlns:a16="http://schemas.microsoft.com/office/drawing/2014/main" id="{63193EFE-59AA-6BCE-FDF5-60F49B2110DC}"/>
              </a:ext>
            </a:extLst>
          </p:cNvPr>
          <p:cNvSpPr>
            <a:spLocks noGrp="1"/>
          </p:cNvSpPr>
          <p:nvPr>
            <p:ph type="subTitle" idx="1"/>
          </p:nvPr>
        </p:nvSpPr>
        <p:spPr>
          <a:xfrm>
            <a:off x="2934345" y="4296273"/>
            <a:ext cx="6801612" cy="1239894"/>
          </a:xfrm>
        </p:spPr>
        <p:txBody>
          <a:bodyPr>
            <a:normAutofit/>
          </a:bodyPr>
          <a:lstStyle/>
          <a:p>
            <a:r>
              <a:rPr lang="es-MX" sz="4000" i="1" u="sng" dirty="0">
                <a:latin typeface="American Typewriter" panose="02090604020004020304" pitchFamily="18" charset="77"/>
              </a:rPr>
              <a:t>PIAGET</a:t>
            </a:r>
          </a:p>
        </p:txBody>
      </p:sp>
    </p:spTree>
    <p:extLst>
      <p:ext uri="{BB962C8B-B14F-4D97-AF65-F5344CB8AC3E}">
        <p14:creationId xmlns:p14="http://schemas.microsoft.com/office/powerpoint/2010/main" val="3676627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9CCF03-0C2A-07D3-9706-F9AB84DD2CF4}"/>
              </a:ext>
            </a:extLst>
          </p:cNvPr>
          <p:cNvSpPr>
            <a:spLocks noGrp="1"/>
          </p:cNvSpPr>
          <p:nvPr>
            <p:ph type="title"/>
          </p:nvPr>
        </p:nvSpPr>
        <p:spPr>
          <a:xfrm>
            <a:off x="2231136" y="378905"/>
            <a:ext cx="7729728" cy="1188720"/>
          </a:xfrm>
        </p:spPr>
        <p:txBody>
          <a:bodyPr>
            <a:normAutofit/>
          </a:bodyPr>
          <a:lstStyle/>
          <a:p>
            <a:r>
              <a:rPr lang="es-MX" sz="4000" dirty="0"/>
              <a:t>equilibrio</a:t>
            </a:r>
          </a:p>
        </p:txBody>
      </p:sp>
      <p:sp>
        <p:nvSpPr>
          <p:cNvPr id="5" name="CuadroTexto 4">
            <a:extLst>
              <a:ext uri="{FF2B5EF4-FFF2-40B4-BE49-F238E27FC236}">
                <a16:creationId xmlns:a16="http://schemas.microsoft.com/office/drawing/2014/main" id="{C1817A2C-8E3C-7DD3-6D7E-93326F3C2B9A}"/>
              </a:ext>
            </a:extLst>
          </p:cNvPr>
          <p:cNvSpPr txBox="1"/>
          <p:nvPr/>
        </p:nvSpPr>
        <p:spPr>
          <a:xfrm>
            <a:off x="902491" y="1754157"/>
            <a:ext cx="10387013" cy="2585323"/>
          </a:xfrm>
          <a:prstGeom prst="rect">
            <a:avLst/>
          </a:prstGeom>
          <a:noFill/>
        </p:spPr>
        <p:txBody>
          <a:bodyPr wrap="square">
            <a:spAutoFit/>
          </a:bodyPr>
          <a:lstStyle/>
          <a:p>
            <a:pPr algn="just">
              <a:lnSpc>
                <a:spcPct val="150000"/>
              </a:lnSpc>
            </a:pPr>
            <a:r>
              <a:rPr lang="es-MX" dirty="0">
                <a:effectLst/>
                <a:latin typeface="Tw Cen MT" panose="020B0602020104020603" pitchFamily="34" charset="0"/>
                <a:cs typeface="Calibri" panose="020F0502020204030204" pitchFamily="34" charset="0"/>
              </a:rPr>
              <a:t>El desarrollo cognitivo comienza cuando el niño va realizando un </a:t>
            </a:r>
            <a:r>
              <a:rPr lang="es-MX" b="1" dirty="0">
                <a:effectLst/>
                <a:latin typeface="Tw Cen MT" panose="020B0602020104020603" pitchFamily="34" charset="0"/>
                <a:cs typeface="Calibri" panose="020F0502020204030204" pitchFamily="34" charset="0"/>
              </a:rPr>
              <a:t>equilibrio interno </a:t>
            </a:r>
            <a:r>
              <a:rPr lang="es-MX" dirty="0">
                <a:effectLst/>
                <a:latin typeface="Tw Cen MT" panose="020B0602020104020603" pitchFamily="34" charset="0"/>
                <a:cs typeface="Calibri" panose="020F0502020204030204" pitchFamily="34" charset="0"/>
              </a:rPr>
              <a:t>entre la acomodación y el medio que lo rodea, y la asimilación de esta misma realidad a sus estructuras; es decir, el niño, al irse relacionando con su medio ambiente, irá incorporando las experiencias a su propia actividad y las reajusta con las experiencias obtenidas; para que este proceso se lleve a cabo debe de presentarse el mecanismo del equilibrio, el cual es el balance que surge entre el medio externo y las estructuras internas de pensamiento </a:t>
            </a:r>
          </a:p>
          <a:p>
            <a:pPr algn="just">
              <a:lnSpc>
                <a:spcPct val="150000"/>
              </a:lnSpc>
            </a:pPr>
            <a:r>
              <a:rPr lang="es-MX" dirty="0">
                <a:latin typeface="Tw Cen MT" panose="020B0602020104020603" pitchFamily="34" charset="0"/>
                <a:cs typeface="Calibri" panose="020F0502020204030204" pitchFamily="34" charset="0"/>
              </a:rPr>
              <a:t>( Andrade y Martínez, 2003). </a:t>
            </a:r>
            <a:endParaRPr lang="es-MX" dirty="0">
              <a:effectLst/>
              <a:latin typeface="Tw Cen MT" panose="020B0602020104020603" pitchFamily="34" charset="0"/>
              <a:cs typeface="Calibri" panose="020F0502020204030204" pitchFamily="34" charset="0"/>
            </a:endParaRPr>
          </a:p>
        </p:txBody>
      </p:sp>
      <p:pic>
        <p:nvPicPr>
          <p:cNvPr id="6" name="Imagen 5">
            <a:extLst>
              <a:ext uri="{FF2B5EF4-FFF2-40B4-BE49-F238E27FC236}">
                <a16:creationId xmlns:a16="http://schemas.microsoft.com/office/drawing/2014/main" id="{999C0BDA-E355-9DEC-BF8E-F37DC38888E7}"/>
              </a:ext>
            </a:extLst>
          </p:cNvPr>
          <p:cNvPicPr>
            <a:picLocks noChangeAspect="1"/>
          </p:cNvPicPr>
          <p:nvPr/>
        </p:nvPicPr>
        <p:blipFill>
          <a:blip r:embed="rId2"/>
          <a:stretch>
            <a:fillRect/>
          </a:stretch>
        </p:blipFill>
        <p:spPr>
          <a:xfrm>
            <a:off x="419100" y="-91311"/>
            <a:ext cx="3048000" cy="2032000"/>
          </a:xfrm>
          <a:prstGeom prst="rect">
            <a:avLst/>
          </a:prstGeom>
        </p:spPr>
      </p:pic>
      <p:pic>
        <p:nvPicPr>
          <p:cNvPr id="10242" name="Picture 2" descr="Teoría del aprendizaje de Jean Piaget – Ciberpsique">
            <a:extLst>
              <a:ext uri="{FF2B5EF4-FFF2-40B4-BE49-F238E27FC236}">
                <a16:creationId xmlns:a16="http://schemas.microsoft.com/office/drawing/2014/main" id="{5A903CF8-31FA-F8BE-7DAA-AF6419BEB4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7686" y="4315747"/>
            <a:ext cx="3320212" cy="21539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7464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10DE2994-F633-8924-ED16-D23998E9FE25}"/>
              </a:ext>
            </a:extLst>
          </p:cNvPr>
          <p:cNvPicPr>
            <a:picLocks noChangeAspect="1"/>
          </p:cNvPicPr>
          <p:nvPr/>
        </p:nvPicPr>
        <p:blipFill>
          <a:blip r:embed="rId2"/>
          <a:stretch>
            <a:fillRect/>
          </a:stretch>
        </p:blipFill>
        <p:spPr>
          <a:xfrm>
            <a:off x="-709613" y="-289680"/>
            <a:ext cx="3048000" cy="2032000"/>
          </a:xfrm>
          <a:prstGeom prst="rect">
            <a:avLst/>
          </a:prstGeom>
        </p:spPr>
      </p:pic>
      <p:sp>
        <p:nvSpPr>
          <p:cNvPr id="5" name="CuadroTexto 4">
            <a:extLst>
              <a:ext uri="{FF2B5EF4-FFF2-40B4-BE49-F238E27FC236}">
                <a16:creationId xmlns:a16="http://schemas.microsoft.com/office/drawing/2014/main" id="{DD303BCE-F677-CB0B-FCAA-BD773935260D}"/>
              </a:ext>
            </a:extLst>
          </p:cNvPr>
          <p:cNvSpPr txBox="1"/>
          <p:nvPr/>
        </p:nvSpPr>
        <p:spPr>
          <a:xfrm>
            <a:off x="814387" y="471139"/>
            <a:ext cx="10715625" cy="2585323"/>
          </a:xfrm>
          <a:prstGeom prst="rect">
            <a:avLst/>
          </a:prstGeom>
          <a:noFill/>
        </p:spPr>
        <p:txBody>
          <a:bodyPr wrap="square">
            <a:spAutoFit/>
          </a:bodyPr>
          <a:lstStyle/>
          <a:p>
            <a:pPr algn="just">
              <a:lnSpc>
                <a:spcPct val="150000"/>
              </a:lnSpc>
            </a:pPr>
            <a:r>
              <a:rPr lang="es-MX" sz="1800" dirty="0">
                <a:effectLst/>
                <a:latin typeface="Tw Cen MT" panose="020B0602020104020603" pitchFamily="34" charset="0"/>
                <a:cs typeface="Calibri" panose="020F0502020204030204" pitchFamily="34" charset="0"/>
              </a:rPr>
              <a:t>La equilibración actúa pues, según Piaget, como un verdadero motor del desarrollo. El sistema cognitivo de los seres humanos participa de la tendencia de todos los organismos vivos a reestablecer el equilibrio perdido. Esta equilibración explica la construcción de las estructuras cognitivas que caracterizan los sucesivos estadios del desarrollo intelectual, ya que “la equilibración, tarde o temprano, es necesariamente mayorante y constituye un proceso de superación tanto como de estabilización, reuniendo de forma indisociable las construcciones y las compensaciones” </a:t>
            </a:r>
            <a:endParaRPr lang="es-MX" dirty="0">
              <a:latin typeface="Tw Cen MT" panose="020B0602020104020603" pitchFamily="34" charset="0"/>
              <a:cs typeface="Calibri" panose="020F0502020204030204" pitchFamily="34" charset="0"/>
            </a:endParaRPr>
          </a:p>
        </p:txBody>
      </p:sp>
      <p:sp>
        <p:nvSpPr>
          <p:cNvPr id="7" name="CuadroTexto 6">
            <a:extLst>
              <a:ext uri="{FF2B5EF4-FFF2-40B4-BE49-F238E27FC236}">
                <a16:creationId xmlns:a16="http://schemas.microsoft.com/office/drawing/2014/main" id="{3DD1FCF3-A751-F430-F329-7050A981FDD4}"/>
              </a:ext>
            </a:extLst>
          </p:cNvPr>
          <p:cNvSpPr txBox="1"/>
          <p:nvPr/>
        </p:nvSpPr>
        <p:spPr>
          <a:xfrm>
            <a:off x="814387" y="3013502"/>
            <a:ext cx="10634662" cy="1754326"/>
          </a:xfrm>
          <a:prstGeom prst="rect">
            <a:avLst/>
          </a:prstGeom>
          <a:noFill/>
        </p:spPr>
        <p:txBody>
          <a:bodyPr wrap="square">
            <a:spAutoFit/>
          </a:bodyPr>
          <a:lstStyle/>
          <a:p>
            <a:pPr algn="just">
              <a:lnSpc>
                <a:spcPct val="150000"/>
              </a:lnSpc>
            </a:pPr>
            <a:r>
              <a:rPr lang="es-MX" b="0" i="0" u="none" strike="noStrike" dirty="0">
                <a:effectLst/>
                <a:latin typeface="Tw Cen MT" panose="020B0602020104020603" pitchFamily="34" charset="0"/>
                <a:cs typeface="Calibri" panose="020F0502020204030204" pitchFamily="34" charset="0"/>
              </a:rPr>
              <a:t>Es la organización del proceso cognitivo, que regula las interacciones del sujeto con la realidad. </a:t>
            </a:r>
          </a:p>
          <a:p>
            <a:pPr algn="just">
              <a:lnSpc>
                <a:spcPct val="150000"/>
              </a:lnSpc>
            </a:pPr>
            <a:r>
              <a:rPr lang="es-MX" b="0" i="0" u="none" strike="noStrike" dirty="0">
                <a:effectLst/>
                <a:latin typeface="Tw Cen MT" panose="020B0602020104020603" pitchFamily="34" charset="0"/>
                <a:cs typeface="Calibri" panose="020F0502020204030204" pitchFamily="34" charset="0"/>
              </a:rPr>
              <a:t>El </a:t>
            </a:r>
            <a:r>
              <a:rPr lang="es-MX" b="1" i="0" u="none" strike="noStrike" dirty="0">
                <a:effectLst/>
                <a:latin typeface="Tw Cen MT" panose="020B0602020104020603" pitchFamily="34" charset="0"/>
                <a:cs typeface="Calibri" panose="020F0502020204030204" pitchFamily="34" charset="0"/>
              </a:rPr>
              <a:t>proceso de equilibración,</a:t>
            </a:r>
            <a:r>
              <a:rPr lang="es-MX" b="0" i="0" u="none" strike="noStrike" dirty="0">
                <a:effectLst/>
                <a:latin typeface="Tw Cen MT" panose="020B0602020104020603" pitchFamily="34" charset="0"/>
                <a:cs typeface="Calibri" panose="020F0502020204030204" pitchFamily="34" charset="0"/>
              </a:rPr>
              <a:t> entre asimilación y acomodación, se establece entre los propios esquemas del sujeto y los acontecimientos externos y se traduce en una integración jerárquica de esquemas diferenciados </a:t>
            </a:r>
          </a:p>
          <a:p>
            <a:pPr algn="just">
              <a:lnSpc>
                <a:spcPct val="150000"/>
              </a:lnSpc>
            </a:pPr>
            <a:r>
              <a:rPr lang="es-MX" dirty="0">
                <a:latin typeface="Tw Cen MT" panose="020B0602020104020603" pitchFamily="34" charset="0"/>
                <a:cs typeface="Calibri" panose="020F0502020204030204" pitchFamily="34" charset="0"/>
              </a:rPr>
              <a:t>( Andrade y Martínez, 2003). </a:t>
            </a:r>
          </a:p>
        </p:txBody>
      </p:sp>
      <p:pic>
        <p:nvPicPr>
          <p:cNvPr id="9218" name="Picture 2" descr="La Teoría del Aprendizaje de Piaget - La teoría piagetiana">
            <a:extLst>
              <a:ext uri="{FF2B5EF4-FFF2-40B4-BE49-F238E27FC236}">
                <a16:creationId xmlns:a16="http://schemas.microsoft.com/office/drawing/2014/main" id="{6011EF62-B012-671A-707F-EEAFAC7501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7718" y="4412865"/>
            <a:ext cx="30480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2006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68CA69-6D94-90B9-D11A-BF253B056DFC}"/>
              </a:ext>
            </a:extLst>
          </p:cNvPr>
          <p:cNvSpPr>
            <a:spLocks noGrp="1"/>
          </p:cNvSpPr>
          <p:nvPr>
            <p:ph type="title"/>
          </p:nvPr>
        </p:nvSpPr>
        <p:spPr>
          <a:xfrm>
            <a:off x="2231136" y="264605"/>
            <a:ext cx="7729728" cy="1188720"/>
          </a:xfrm>
        </p:spPr>
        <p:txBody>
          <a:bodyPr>
            <a:normAutofit/>
          </a:bodyPr>
          <a:lstStyle/>
          <a:p>
            <a:r>
              <a:rPr lang="es-MX" sz="3600" dirty="0"/>
              <a:t>estructuración</a:t>
            </a:r>
          </a:p>
        </p:txBody>
      </p:sp>
      <p:sp>
        <p:nvSpPr>
          <p:cNvPr id="5" name="CuadroTexto 4">
            <a:extLst>
              <a:ext uri="{FF2B5EF4-FFF2-40B4-BE49-F238E27FC236}">
                <a16:creationId xmlns:a16="http://schemas.microsoft.com/office/drawing/2014/main" id="{9DB0BFF2-E03D-0896-6FB1-1646DCE1709D}"/>
              </a:ext>
            </a:extLst>
          </p:cNvPr>
          <p:cNvSpPr txBox="1"/>
          <p:nvPr/>
        </p:nvSpPr>
        <p:spPr>
          <a:xfrm>
            <a:off x="742949" y="1706500"/>
            <a:ext cx="10958513" cy="1754326"/>
          </a:xfrm>
          <a:prstGeom prst="rect">
            <a:avLst/>
          </a:prstGeom>
          <a:noFill/>
        </p:spPr>
        <p:txBody>
          <a:bodyPr wrap="square">
            <a:spAutoFit/>
          </a:bodyPr>
          <a:lstStyle/>
          <a:p>
            <a:pPr algn="just">
              <a:lnSpc>
                <a:spcPct val="150000"/>
              </a:lnSpc>
            </a:pPr>
            <a:r>
              <a:rPr lang="es-MX" b="0" i="0" u="none" strike="noStrike" dirty="0">
                <a:solidFill>
                  <a:srgbClr val="000000"/>
                </a:solidFill>
                <a:effectLst/>
                <a:latin typeface="Tw Cen MT" panose="020B0602020104020603" pitchFamily="34" charset="0"/>
                <a:cs typeface="Calibri" panose="020F0502020204030204" pitchFamily="34" charset="0"/>
              </a:rPr>
              <a:t>En el sistema de Piaget, las estructuras (cognoscitivas) son "las propiedades organizativas de la inteligencia, organizaciones creadas a través del funcionamiento e </a:t>
            </a:r>
            <a:r>
              <a:rPr lang="es-MX" b="0" i="0" u="none" strike="noStrike" dirty="0">
                <a:solidFill>
                  <a:srgbClr val="FF0000"/>
                </a:solidFill>
                <a:effectLst/>
                <a:latin typeface="Tw Cen MT" panose="020B0602020104020603" pitchFamily="34" charset="0"/>
                <a:cs typeface="Calibri" panose="020F0502020204030204" pitchFamily="34" charset="0"/>
              </a:rPr>
              <a:t>inferibles a partir de la naturaleza de la conducta cuya naturaleza determinan</a:t>
            </a:r>
            <a:r>
              <a:rPr lang="es-MX" b="0" i="0" u="none" strike="noStrike" dirty="0">
                <a:solidFill>
                  <a:srgbClr val="000000"/>
                </a:solidFill>
                <a:effectLst/>
                <a:latin typeface="Tw Cen MT" panose="020B0602020104020603" pitchFamily="34" charset="0"/>
                <a:cs typeface="Calibri" panose="020F0502020204030204" pitchFamily="34" charset="0"/>
              </a:rPr>
              <a:t>. Como </a:t>
            </a:r>
            <a:r>
              <a:rPr lang="es-MX" b="0" i="0" u="none" strike="noStrike" dirty="0" smtClean="0">
                <a:solidFill>
                  <a:srgbClr val="000000"/>
                </a:solidFill>
                <a:effectLst/>
                <a:latin typeface="Tw Cen MT" panose="020B0602020104020603" pitchFamily="34" charset="0"/>
                <a:cs typeface="Calibri" panose="020F0502020204030204" pitchFamily="34" charset="0"/>
              </a:rPr>
              <a:t>tal , </a:t>
            </a:r>
            <a:r>
              <a:rPr lang="es-MX" b="0" i="0" u="none" strike="noStrike" dirty="0">
                <a:solidFill>
                  <a:srgbClr val="000000"/>
                </a:solidFill>
                <a:effectLst/>
                <a:latin typeface="Tw Cen MT" panose="020B0602020104020603" pitchFamily="34" charset="0"/>
                <a:cs typeface="Calibri" panose="020F0502020204030204" pitchFamily="34" charset="0"/>
              </a:rPr>
              <a:t>Piaget las considera mediadoras entre las funciones invariables de la conducta, por una parte, </a:t>
            </a:r>
            <a:r>
              <a:rPr lang="es-MX" b="0" i="0" u="none" strike="noStrike" dirty="0" smtClean="0">
                <a:solidFill>
                  <a:srgbClr val="000000"/>
                </a:solidFill>
                <a:effectLst/>
                <a:latin typeface="Tw Cen MT" panose="020B0602020104020603" pitchFamily="34" charset="0"/>
                <a:cs typeface="Calibri" panose="020F0502020204030204" pitchFamily="34" charset="0"/>
              </a:rPr>
              <a:t>(organización </a:t>
            </a:r>
            <a:r>
              <a:rPr lang="es-MX" b="0" i="0" u="none" strike="noStrike" dirty="0">
                <a:solidFill>
                  <a:srgbClr val="000000"/>
                </a:solidFill>
                <a:effectLst/>
                <a:latin typeface="Tw Cen MT" panose="020B0602020104020603" pitchFamily="34" charset="0"/>
                <a:cs typeface="Calibri" panose="020F0502020204030204" pitchFamily="34" charset="0"/>
              </a:rPr>
              <a:t>y </a:t>
            </a:r>
            <a:r>
              <a:rPr lang="es-MX" b="0" i="0" u="none" strike="noStrike" dirty="0" smtClean="0">
                <a:solidFill>
                  <a:srgbClr val="000000"/>
                </a:solidFill>
                <a:effectLst/>
                <a:latin typeface="Tw Cen MT" panose="020B0602020104020603" pitchFamily="34" charset="0"/>
                <a:cs typeface="Calibri" panose="020F0502020204030204" pitchFamily="34" charset="0"/>
              </a:rPr>
              <a:t>adaptación), </a:t>
            </a:r>
            <a:r>
              <a:rPr lang="es-MX" b="0" i="0" u="none" strike="noStrike" dirty="0">
                <a:solidFill>
                  <a:srgbClr val="000000"/>
                </a:solidFill>
                <a:effectLst/>
                <a:latin typeface="Tw Cen MT" panose="020B0602020104020603" pitchFamily="34" charset="0"/>
                <a:cs typeface="Calibri" panose="020F0502020204030204" pitchFamily="34" charset="0"/>
              </a:rPr>
              <a:t>y sus diversos contenidos, por la otra" . </a:t>
            </a:r>
            <a:r>
              <a:rPr lang="es-MX" dirty="0" smtClean="0">
                <a:latin typeface="Tw Cen MT" panose="020B0602020104020603" pitchFamily="34" charset="0"/>
                <a:cs typeface="Calibri" panose="020F0502020204030204" pitchFamily="34" charset="0"/>
              </a:rPr>
              <a:t>( </a:t>
            </a:r>
            <a:r>
              <a:rPr lang="es-MX" dirty="0">
                <a:latin typeface="Tw Cen MT" panose="020B0602020104020603" pitchFamily="34" charset="0"/>
                <a:cs typeface="Calibri" panose="020F0502020204030204" pitchFamily="34" charset="0"/>
              </a:rPr>
              <a:t>Andrade y Martínez, 2003). </a:t>
            </a:r>
          </a:p>
        </p:txBody>
      </p:sp>
      <p:pic>
        <p:nvPicPr>
          <p:cNvPr id="8" name="Imagen 7">
            <a:extLst>
              <a:ext uri="{FF2B5EF4-FFF2-40B4-BE49-F238E27FC236}">
                <a16:creationId xmlns:a16="http://schemas.microsoft.com/office/drawing/2014/main" id="{56A6A66E-31C6-7EF7-1536-3BD8986C0638}"/>
              </a:ext>
            </a:extLst>
          </p:cNvPr>
          <p:cNvPicPr>
            <a:picLocks noChangeAspect="1"/>
          </p:cNvPicPr>
          <p:nvPr/>
        </p:nvPicPr>
        <p:blipFill>
          <a:blip r:embed="rId2"/>
          <a:stretch>
            <a:fillRect/>
          </a:stretch>
        </p:blipFill>
        <p:spPr>
          <a:xfrm>
            <a:off x="261937" y="-157035"/>
            <a:ext cx="3048000" cy="2032000"/>
          </a:xfrm>
          <a:prstGeom prst="rect">
            <a:avLst/>
          </a:prstGeom>
        </p:spPr>
      </p:pic>
      <p:pic>
        <p:nvPicPr>
          <p:cNvPr id="11266" name="Picture 2" descr="Conoce los diferentes estilos de aprendizaje que existen">
            <a:extLst>
              <a:ext uri="{FF2B5EF4-FFF2-40B4-BE49-F238E27FC236}">
                <a16:creationId xmlns:a16="http://schemas.microsoft.com/office/drawing/2014/main" id="{B31E9987-CBFE-41BB-43CE-ADE8C2C379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8911" y="4434395"/>
            <a:ext cx="3784600" cy="215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4663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6AD7D2A-4B25-F029-4A40-2C293645043F}"/>
              </a:ext>
            </a:extLst>
          </p:cNvPr>
          <p:cNvSpPr txBox="1"/>
          <p:nvPr/>
        </p:nvSpPr>
        <p:spPr>
          <a:xfrm>
            <a:off x="552450" y="389782"/>
            <a:ext cx="11087100" cy="3416320"/>
          </a:xfrm>
          <a:prstGeom prst="rect">
            <a:avLst/>
          </a:prstGeom>
          <a:noFill/>
        </p:spPr>
        <p:txBody>
          <a:bodyPr wrap="square">
            <a:spAutoFit/>
          </a:bodyPr>
          <a:lstStyle/>
          <a:p>
            <a:pPr algn="just">
              <a:lnSpc>
                <a:spcPct val="150000"/>
              </a:lnSpc>
            </a:pPr>
            <a:r>
              <a:rPr lang="es-MX" b="0" i="0" u="none" strike="noStrike" dirty="0">
                <a:solidFill>
                  <a:srgbClr val="000000"/>
                </a:solidFill>
                <a:effectLst/>
                <a:latin typeface="Tw Cen MT" panose="020B0602020104020603" pitchFamily="34" charset="0"/>
                <a:cs typeface="Calibri" panose="020F0502020204030204" pitchFamily="34" charset="0"/>
              </a:rPr>
              <a:t>El objetivo de Piaget va más allá de la mera descripción de las acciones observadas en los niños; su propósito es explicar, aunque no causalmente, por qué los niños en una determinada etapa son capaces de realizar ciertas acciones y sin embargo cometen “errores</a:t>
            </a:r>
            <a:r>
              <a:rPr lang="es-MX" dirty="0">
                <a:solidFill>
                  <a:srgbClr val="000000"/>
                </a:solidFill>
                <a:latin typeface="Tw Cen MT" panose="020B0602020104020603" pitchFamily="34" charset="0"/>
                <a:cs typeface="Calibri" panose="020F0502020204030204" pitchFamily="34" charset="0"/>
              </a:rPr>
              <a:t>”</a:t>
            </a:r>
            <a:r>
              <a:rPr lang="es-MX" b="0" i="0" u="none" strike="noStrike" dirty="0">
                <a:solidFill>
                  <a:srgbClr val="000000"/>
                </a:solidFill>
                <a:effectLst/>
                <a:latin typeface="Tw Cen MT" panose="020B0602020104020603" pitchFamily="34" charset="0"/>
                <a:cs typeface="Calibri" panose="020F0502020204030204" pitchFamily="34" charset="0"/>
              </a:rPr>
              <a:t> al realizar otras. La respuesta a esta cuestión Piaget la ofrece en la tesis que pasa a convertirse en uno de los principios más importantes de la teoría: las acciones de los niños (y también la de los adultos) no se presentan en forma caótica, inconexa y desordenada, sino que evidencian “formas de organización” distintas para cada periodo de desarrollo. Estas formas de organización de las acciones son pensadas por Piaget como “estructuras de conjunto”, que al organizar las acciones les otorgan significados, integrádolas en un todo coordinado y estructurado </a:t>
            </a:r>
            <a:r>
              <a:rPr lang="es-MX" dirty="0">
                <a:latin typeface="Tw Cen MT" panose="020B0602020104020603" pitchFamily="34" charset="0"/>
                <a:cs typeface="Calibri" panose="020F0502020204030204" pitchFamily="34" charset="0"/>
              </a:rPr>
              <a:t>( Andrade y Martínez, 2003). </a:t>
            </a:r>
          </a:p>
        </p:txBody>
      </p:sp>
      <p:pic>
        <p:nvPicPr>
          <p:cNvPr id="6" name="Imagen 5">
            <a:extLst>
              <a:ext uri="{FF2B5EF4-FFF2-40B4-BE49-F238E27FC236}">
                <a16:creationId xmlns:a16="http://schemas.microsoft.com/office/drawing/2014/main" id="{7F7F11ED-0D5B-2AEB-41CF-6EF76B6C20D1}"/>
              </a:ext>
            </a:extLst>
          </p:cNvPr>
          <p:cNvPicPr>
            <a:picLocks noChangeAspect="1"/>
          </p:cNvPicPr>
          <p:nvPr/>
        </p:nvPicPr>
        <p:blipFill>
          <a:blip r:embed="rId2"/>
          <a:stretch>
            <a:fillRect/>
          </a:stretch>
        </p:blipFill>
        <p:spPr>
          <a:xfrm>
            <a:off x="-509588" y="4887169"/>
            <a:ext cx="3048000" cy="2032000"/>
          </a:xfrm>
          <a:prstGeom prst="rect">
            <a:avLst/>
          </a:prstGeom>
        </p:spPr>
      </p:pic>
      <p:pic>
        <p:nvPicPr>
          <p:cNvPr id="12290" name="Picture 2" descr="Desafíos y cambios en temas de Aprendizaje y Desarrollo - Revista  Empresarial &amp; Laboral">
            <a:extLst>
              <a:ext uri="{FF2B5EF4-FFF2-40B4-BE49-F238E27FC236}">
                <a16:creationId xmlns:a16="http://schemas.microsoft.com/office/drawing/2014/main" id="{AD291C8E-5A28-8F37-EEC4-ADD5F24E12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5460" y="4098680"/>
            <a:ext cx="3378200" cy="241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3613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87BAC365-AD9B-7034-7FA3-483E87C8854E}"/>
              </a:ext>
            </a:extLst>
          </p:cNvPr>
          <p:cNvSpPr txBox="1"/>
          <p:nvPr/>
        </p:nvSpPr>
        <p:spPr>
          <a:xfrm>
            <a:off x="700088" y="356563"/>
            <a:ext cx="10929937" cy="4486165"/>
          </a:xfrm>
          <a:prstGeom prst="rect">
            <a:avLst/>
          </a:prstGeom>
          <a:noFill/>
        </p:spPr>
        <p:txBody>
          <a:bodyPr wrap="square">
            <a:spAutoFit/>
          </a:bodyPr>
          <a:lstStyle/>
          <a:p>
            <a:pPr marR="381000" algn="just">
              <a:lnSpc>
                <a:spcPct val="150000"/>
              </a:lnSpc>
              <a:spcAft>
                <a:spcPts val="0"/>
              </a:spcAft>
            </a:pPr>
            <a:r>
              <a:rPr lang="es-MX" sz="1600" b="0" i="0" u="none" strike="noStrike" dirty="0">
                <a:solidFill>
                  <a:srgbClr val="000000"/>
                </a:solidFill>
                <a:effectLst/>
                <a:latin typeface="Tw Cen MT" panose="020B0602020104020603" pitchFamily="34" charset="0"/>
                <a:cs typeface="Calibri" panose="020F0502020204030204" pitchFamily="34" charset="0"/>
              </a:rPr>
              <a:t>Indica Piaget que "existen dos tipos extremos de estructuras cognoscitivas que se encuentran ligadas por numerosas cadenas intermedias, la </a:t>
            </a:r>
            <a:r>
              <a:rPr lang="es-MX" sz="1600" b="0" i="1" u="none" strike="noStrike" dirty="0">
                <a:solidFill>
                  <a:srgbClr val="000000"/>
                </a:solidFill>
                <a:effectLst/>
                <a:latin typeface="Tw Cen MT" panose="020B0602020104020603" pitchFamily="34" charset="0"/>
                <a:cs typeface="Calibri" panose="020F0502020204030204" pitchFamily="34" charset="0"/>
              </a:rPr>
              <a:t>Gestalt perceptiva</a:t>
            </a:r>
            <a:r>
              <a:rPr lang="es-MX" sz="1600" b="0" i="0" u="none" strike="noStrike" dirty="0">
                <a:solidFill>
                  <a:srgbClr val="000000"/>
                </a:solidFill>
                <a:effectLst/>
                <a:latin typeface="Tw Cen MT" panose="020B0602020104020603" pitchFamily="34" charset="0"/>
                <a:cs typeface="Calibri" panose="020F0502020204030204" pitchFamily="34" charset="0"/>
              </a:rPr>
              <a:t>, que posee una composición no aditiva e irreversible, y las </a:t>
            </a:r>
            <a:r>
              <a:rPr lang="es-MX" sz="1600" b="0" i="1" u="none" strike="noStrike" dirty="0">
                <a:solidFill>
                  <a:srgbClr val="000000"/>
                </a:solidFill>
                <a:effectLst/>
                <a:latin typeface="Tw Cen MT" panose="020B0602020104020603" pitchFamily="34" charset="0"/>
                <a:cs typeface="Calibri" panose="020F0502020204030204" pitchFamily="34" charset="0"/>
              </a:rPr>
              <a:t>estructuras operatorias de la inteligencia</a:t>
            </a:r>
            <a:r>
              <a:rPr lang="es-MX" sz="1600" b="0" i="0" u="none" strike="noStrike" dirty="0">
                <a:solidFill>
                  <a:srgbClr val="000000"/>
                </a:solidFill>
                <a:effectLst/>
                <a:latin typeface="Tw Cen MT" panose="020B0602020104020603" pitchFamily="34" charset="0"/>
                <a:cs typeface="Calibri" panose="020F0502020204030204" pitchFamily="34" charset="0"/>
              </a:rPr>
              <a:t>, con composición aditiva, que se fundan sobre las dos formas complementarias de reversibilidad, la inversión o negación y la reciprocidad (agrupaciones, grupos y reticulados)". Desde un punto de vista psicogenético, las estructuras cognoscitivas pueden clasificarse según el momento en que se logra su construcción: cada nueva estructura se construye a partir de la anterior configurando un nuevo periodo del desarrollo intelectual, por lo que resulta concebible hablar de estructuras senso-motrices, estructuras preoperatorias y estructuras operatorias concretas  y formales </a:t>
            </a:r>
            <a:r>
              <a:rPr lang="es-MX" sz="1600" dirty="0">
                <a:latin typeface="Tw Cen MT" panose="020B0602020104020603" pitchFamily="34" charset="0"/>
                <a:cs typeface="Calibri" panose="020F0502020204030204" pitchFamily="34" charset="0"/>
              </a:rPr>
              <a:t>( Andrade y Martínez, 2003). </a:t>
            </a:r>
            <a:endParaRPr lang="es-MX" sz="1600" b="0" i="0" u="none" strike="noStrike" dirty="0">
              <a:solidFill>
                <a:srgbClr val="000000"/>
              </a:solidFill>
              <a:effectLst/>
              <a:latin typeface="Tw Cen MT" panose="020B0602020104020603" pitchFamily="34" charset="0"/>
              <a:cs typeface="Calibri" panose="020F0502020204030204" pitchFamily="34" charset="0"/>
            </a:endParaRPr>
          </a:p>
          <a:p>
            <a:pPr marR="381000" algn="just">
              <a:lnSpc>
                <a:spcPct val="150000"/>
              </a:lnSpc>
              <a:spcAft>
                <a:spcPts val="0"/>
              </a:spcAft>
            </a:pPr>
            <a:endParaRPr lang="es-MX" sz="1600" b="0" i="0" u="none" strike="noStrike" dirty="0">
              <a:solidFill>
                <a:srgbClr val="000000"/>
              </a:solidFill>
              <a:effectLst/>
              <a:latin typeface="Calibri" panose="020F0502020204030204" pitchFamily="34" charset="0"/>
              <a:cs typeface="Calibri" panose="020F0502020204030204" pitchFamily="34" charset="0"/>
            </a:endParaRPr>
          </a:p>
          <a:p>
            <a:pPr marR="381000" algn="just">
              <a:lnSpc>
                <a:spcPct val="150000"/>
              </a:lnSpc>
              <a:spcAft>
                <a:spcPts val="0"/>
              </a:spcAft>
            </a:pPr>
            <a:r>
              <a:rPr lang="es-MX" sz="1600" b="0" i="0" u="none" strike="noStrike" dirty="0">
                <a:solidFill>
                  <a:srgbClr val="000000"/>
                </a:solidFill>
                <a:effectLst/>
                <a:latin typeface="Tw Cen MT" panose="020B0602020104020603" pitchFamily="34" charset="0"/>
                <a:cs typeface="Calibri" panose="020F0502020204030204" pitchFamily="34" charset="0"/>
              </a:rPr>
              <a:t>Por ejemplo, una estructura senso-motriz es el grupo práctico de los desplazamientos. Asimismo, las estructuras preoperatorias se definen a partir de que carecen de reversibilidad, transitividad y conservaciones, pero poseen identidades cualitativas y funciones orientadas que son igualmente cualitativas y que corresponden a especies de "categorías", aunque muy elementales y triviales. </a:t>
            </a:r>
          </a:p>
        </p:txBody>
      </p:sp>
      <p:pic>
        <p:nvPicPr>
          <p:cNvPr id="8" name="Imagen 7">
            <a:extLst>
              <a:ext uri="{FF2B5EF4-FFF2-40B4-BE49-F238E27FC236}">
                <a16:creationId xmlns:a16="http://schemas.microsoft.com/office/drawing/2014/main" id="{A9386DEF-BD16-9047-CCA1-6971A1CC8907}"/>
              </a:ext>
            </a:extLst>
          </p:cNvPr>
          <p:cNvPicPr>
            <a:picLocks noChangeAspect="1"/>
          </p:cNvPicPr>
          <p:nvPr/>
        </p:nvPicPr>
        <p:blipFill>
          <a:blip r:embed="rId2"/>
          <a:stretch>
            <a:fillRect/>
          </a:stretch>
        </p:blipFill>
        <p:spPr>
          <a:xfrm>
            <a:off x="-552451" y="5182433"/>
            <a:ext cx="3048000" cy="2032000"/>
          </a:xfrm>
          <a:prstGeom prst="rect">
            <a:avLst/>
          </a:prstGeom>
        </p:spPr>
      </p:pic>
      <p:pic>
        <p:nvPicPr>
          <p:cNvPr id="13314" name="Picture 2" descr="Cuáles son las 5 áreas más importantes en la educación inicial?, aquí  algunas respuestas - Elige Educar">
            <a:extLst>
              <a:ext uri="{FF2B5EF4-FFF2-40B4-BE49-F238E27FC236}">
                <a16:creationId xmlns:a16="http://schemas.microsoft.com/office/drawing/2014/main" id="{59FFD124-FC15-202C-6D3C-80BB1B62B6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4964737"/>
            <a:ext cx="5334000" cy="1536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2910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95B53C-F350-977F-5FB4-130BE428FE39}"/>
              </a:ext>
            </a:extLst>
          </p:cNvPr>
          <p:cNvSpPr>
            <a:spLocks noGrp="1"/>
          </p:cNvSpPr>
          <p:nvPr>
            <p:ph type="title"/>
          </p:nvPr>
        </p:nvSpPr>
        <p:spPr>
          <a:xfrm>
            <a:off x="2231136" y="523613"/>
            <a:ext cx="7729728" cy="1188720"/>
          </a:xfrm>
        </p:spPr>
        <p:txBody>
          <a:bodyPr>
            <a:normAutofit/>
          </a:bodyPr>
          <a:lstStyle/>
          <a:p>
            <a:r>
              <a:rPr lang="es-MX" sz="3600" dirty="0"/>
              <a:t>desestructuración</a:t>
            </a:r>
          </a:p>
        </p:txBody>
      </p:sp>
      <p:sp>
        <p:nvSpPr>
          <p:cNvPr id="5" name="CuadroTexto 4">
            <a:extLst>
              <a:ext uri="{FF2B5EF4-FFF2-40B4-BE49-F238E27FC236}">
                <a16:creationId xmlns:a16="http://schemas.microsoft.com/office/drawing/2014/main" id="{54F921E2-197B-6F8D-67C8-C6BB0E1B5C86}"/>
              </a:ext>
            </a:extLst>
          </p:cNvPr>
          <p:cNvSpPr txBox="1"/>
          <p:nvPr/>
        </p:nvSpPr>
        <p:spPr>
          <a:xfrm>
            <a:off x="509587" y="1831201"/>
            <a:ext cx="11172825" cy="2585323"/>
          </a:xfrm>
          <a:prstGeom prst="rect">
            <a:avLst/>
          </a:prstGeom>
          <a:noFill/>
        </p:spPr>
        <p:txBody>
          <a:bodyPr wrap="square">
            <a:spAutoFit/>
          </a:bodyPr>
          <a:lstStyle/>
          <a:p>
            <a:pPr algn="just">
              <a:lnSpc>
                <a:spcPct val="150000"/>
              </a:lnSpc>
            </a:pPr>
            <a:r>
              <a:rPr lang="es-MX" dirty="0">
                <a:effectLst/>
                <a:latin typeface="Tw Cen MT" panose="020B0602020104020603" pitchFamily="34" charset="0"/>
                <a:cs typeface="Calibri" panose="020F0502020204030204" pitchFamily="34" charset="0"/>
              </a:rPr>
              <a:t>En el ámbito del desarrollo cognitivo </a:t>
            </a:r>
            <a:r>
              <a:rPr lang="es-MX" dirty="0">
                <a:latin typeface="Tw Cen MT" panose="020B0602020104020603" pitchFamily="34" charset="0"/>
                <a:cs typeface="Calibri" panose="020F0502020204030204" pitchFamily="34" charset="0"/>
              </a:rPr>
              <a:t>representa</a:t>
            </a:r>
            <a:r>
              <a:rPr lang="es-MX" dirty="0">
                <a:effectLst/>
                <a:latin typeface="Tw Cen MT" panose="020B0602020104020603" pitchFamily="34" charset="0"/>
                <a:cs typeface="Calibri" panose="020F0502020204030204" pitchFamily="34" charset="0"/>
              </a:rPr>
              <a:t> una reconfiguración de las estructuras cognoscitivas con el objeto de que emerja una nueva racionalidad distinta a la anterior, una nueva lógica, una nueva forma de ver el mundo, en definitiva, un nuevo conocimiento. Significa entonces que, a través del proceso de deconstrucción, podemos acceder a otras formas de observar la realidad, muchas veces inexploradas que van más allá de lo aparente, de lo superficial, de lo explícito, pudiendo evaluar nuestras construcciones acerca de la misma tomando conciencia de aquellas ideas, teorías y concepciones que resultan divergentes, incongruentes e incompatibles entre sí </a:t>
            </a:r>
            <a:r>
              <a:rPr lang="es-MX" dirty="0">
                <a:latin typeface="Tw Cen MT" panose="020B0602020104020603" pitchFamily="34" charset="0"/>
                <a:cs typeface="Calibri" panose="020F0502020204030204" pitchFamily="34" charset="0"/>
              </a:rPr>
              <a:t>( Andrade y Martínez, 2003). </a:t>
            </a:r>
            <a:endParaRPr lang="es-MX" dirty="0">
              <a:effectLst/>
              <a:latin typeface="Tw Cen MT" panose="020B0602020104020603" pitchFamily="34" charset="0"/>
              <a:cs typeface="Calibri" panose="020F0502020204030204" pitchFamily="34" charset="0"/>
            </a:endParaRPr>
          </a:p>
        </p:txBody>
      </p:sp>
      <p:pic>
        <p:nvPicPr>
          <p:cNvPr id="14338" name="Picture 2" descr="Tutorial de estrategias de aprendizaje | TEA">
            <a:extLst>
              <a:ext uri="{FF2B5EF4-FFF2-40B4-BE49-F238E27FC236}">
                <a16:creationId xmlns:a16="http://schemas.microsoft.com/office/drawing/2014/main" id="{5164368F-6D20-ABDF-A94B-41E6B01A32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1281" y="4492432"/>
            <a:ext cx="3681413" cy="2073863"/>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446963EC-83DD-B955-9FF9-57782996E971}"/>
              </a:ext>
            </a:extLst>
          </p:cNvPr>
          <p:cNvPicPr>
            <a:picLocks noChangeAspect="1"/>
          </p:cNvPicPr>
          <p:nvPr/>
        </p:nvPicPr>
        <p:blipFill>
          <a:blip r:embed="rId3"/>
          <a:stretch>
            <a:fillRect/>
          </a:stretch>
        </p:blipFill>
        <p:spPr>
          <a:xfrm>
            <a:off x="946886" y="261806"/>
            <a:ext cx="2568500" cy="1712333"/>
          </a:xfrm>
          <a:prstGeom prst="rect">
            <a:avLst/>
          </a:prstGeom>
        </p:spPr>
      </p:pic>
    </p:spTree>
    <p:extLst>
      <p:ext uri="{BB962C8B-B14F-4D97-AF65-F5344CB8AC3E}">
        <p14:creationId xmlns:p14="http://schemas.microsoft.com/office/powerpoint/2010/main" val="2544012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4BEEF7F-18F4-6C3E-1E32-A84EE424C924}"/>
              </a:ext>
            </a:extLst>
          </p:cNvPr>
          <p:cNvSpPr txBox="1"/>
          <p:nvPr/>
        </p:nvSpPr>
        <p:spPr>
          <a:xfrm>
            <a:off x="500062" y="206365"/>
            <a:ext cx="10872788" cy="3693319"/>
          </a:xfrm>
          <a:prstGeom prst="rect">
            <a:avLst/>
          </a:prstGeom>
          <a:noFill/>
        </p:spPr>
        <p:txBody>
          <a:bodyPr wrap="square">
            <a:spAutoFit/>
          </a:bodyPr>
          <a:lstStyle/>
          <a:p>
            <a:pPr algn="just">
              <a:lnSpc>
                <a:spcPct val="150000"/>
              </a:lnSpc>
            </a:pPr>
            <a:r>
              <a:rPr lang="es-MX" dirty="0">
                <a:effectLst/>
                <a:latin typeface="Calibri" panose="020F0502020204030204" pitchFamily="34" charset="0"/>
                <a:cs typeface="Calibri" panose="020F0502020204030204" pitchFamily="34" charset="0"/>
              </a:rPr>
              <a:t>En relación con esto último, el desaprendizaje es un proceso que consiste en desechar o reformar aprendizajes previos para conseguir los nuevos aprendizajes. Desaprender es “deconstruir” teorías, actitudes, procedimientos, técnicas, posturas, visiones, conceptos, que de cierta forman interfieren en la aceptación de nuevas formas de conocimiento. De la misma manera, el concepto de “equilibración” en la mirada piagetiana es entendido como un proceso ininterrumpido de construcción y reconstrucción de estructuras cognitivas para que el sujeto logre una mejor organización interna y, por lo tanto, una mejor adaptación al medio a través de </a:t>
            </a:r>
            <a:r>
              <a:rPr lang="es-MX" dirty="0">
                <a:latin typeface="Calibri" panose="020F0502020204030204" pitchFamily="34" charset="0"/>
                <a:cs typeface="Calibri" panose="020F0502020204030204" pitchFamily="34" charset="0"/>
              </a:rPr>
              <a:t>una secuencia de formas de equilibrio que superan a otras anteriores y de las que proceden. En pocas palabras, es un proceso constructivo y continuo que permite la evolución intelectual del </a:t>
            </a:r>
            <a:r>
              <a:rPr lang="es-MX" dirty="0" smtClean="0">
                <a:latin typeface="Calibri" panose="020F0502020204030204" pitchFamily="34" charset="0"/>
                <a:cs typeface="Calibri" panose="020F0502020204030204" pitchFamily="34" charset="0"/>
              </a:rPr>
              <a:t>individuo</a:t>
            </a:r>
            <a:r>
              <a:rPr lang="es-MX" dirty="0">
                <a:latin typeface="Calibri" panose="020F0502020204030204" pitchFamily="34" charset="0"/>
                <a:cs typeface="Calibri" panose="020F0502020204030204" pitchFamily="34" charset="0"/>
              </a:rPr>
              <a:t> </a:t>
            </a:r>
            <a:r>
              <a:rPr lang="es-MX" dirty="0" smtClean="0">
                <a:latin typeface="Calibri" panose="020F0502020204030204" pitchFamily="34" charset="0"/>
                <a:cs typeface="Calibri" panose="020F0502020204030204" pitchFamily="34" charset="0"/>
              </a:rPr>
              <a:t>(Medina, 2000).</a:t>
            </a:r>
            <a:endParaRPr lang="es-MX" dirty="0">
              <a:latin typeface="Calibri" panose="020F0502020204030204" pitchFamily="34" charset="0"/>
              <a:cs typeface="Calibri" panose="020F0502020204030204" pitchFamily="34" charset="0"/>
            </a:endParaRPr>
          </a:p>
          <a:p>
            <a:pPr algn="just"/>
            <a:endParaRPr lang="es-MX" dirty="0">
              <a:effectLst/>
              <a:latin typeface="Times" pitchFamily="2" charset="0"/>
            </a:endParaRPr>
          </a:p>
        </p:txBody>
      </p:sp>
      <p:pic>
        <p:nvPicPr>
          <p:cNvPr id="15362" name="Picture 2" descr="ESTRATEGIAS DE APRENDIZAJE Y ESTUDIO, EDUCACIÓN">
            <a:extLst>
              <a:ext uri="{FF2B5EF4-FFF2-40B4-BE49-F238E27FC236}">
                <a16:creationId xmlns:a16="http://schemas.microsoft.com/office/drawing/2014/main" id="{1D3B0280-0AA0-F0B5-A053-A6E1E71101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33966" y="3899684"/>
            <a:ext cx="3759200" cy="2159000"/>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1C64AC94-5B6A-8BD2-4691-E67D4D965C25}"/>
              </a:ext>
            </a:extLst>
          </p:cNvPr>
          <p:cNvPicPr>
            <a:picLocks noChangeAspect="1"/>
          </p:cNvPicPr>
          <p:nvPr/>
        </p:nvPicPr>
        <p:blipFill>
          <a:blip r:embed="rId3"/>
          <a:stretch>
            <a:fillRect/>
          </a:stretch>
        </p:blipFill>
        <p:spPr>
          <a:xfrm>
            <a:off x="-181827" y="5145667"/>
            <a:ext cx="2568500" cy="1712333"/>
          </a:xfrm>
          <a:prstGeom prst="rect">
            <a:avLst/>
          </a:prstGeom>
        </p:spPr>
      </p:pic>
    </p:spTree>
    <p:extLst>
      <p:ext uri="{BB962C8B-B14F-4D97-AF65-F5344CB8AC3E}">
        <p14:creationId xmlns:p14="http://schemas.microsoft.com/office/powerpoint/2010/main" val="1487528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F11422A-98C1-4307-E4FE-263816C109C6}"/>
              </a:ext>
            </a:extLst>
          </p:cNvPr>
          <p:cNvSpPr>
            <a:spLocks noGrp="1"/>
          </p:cNvSpPr>
          <p:nvPr>
            <p:ph idx="1"/>
          </p:nvPr>
        </p:nvSpPr>
        <p:spPr>
          <a:xfrm>
            <a:off x="594196" y="903949"/>
            <a:ext cx="10470044" cy="5274782"/>
          </a:xfrm>
        </p:spPr>
        <p:txBody>
          <a:bodyPr>
            <a:normAutofit fontScale="85000" lnSpcReduction="20000"/>
          </a:bodyPr>
          <a:lstStyle/>
          <a:p>
            <a:r>
              <a:rPr lang="es-MX" sz="2000" dirty="0"/>
              <a:t>BIBLIOGRAFIA:</a:t>
            </a:r>
          </a:p>
          <a:p>
            <a:endParaRPr lang="es-MX" sz="2000" dirty="0"/>
          </a:p>
          <a:p>
            <a:r>
              <a:rPr lang="es-MX" sz="2000" dirty="0"/>
              <a:t>   Andrade, R,. &amp; Martinez, A. (2003). Piaget: Esquemas cognitivos, Asimilación y Acomodación. </a:t>
            </a:r>
            <a:r>
              <a:rPr lang="es-MX" sz="2000" i="1" dirty="0"/>
              <a:t>Educared. </a:t>
            </a:r>
            <a:r>
              <a:rPr lang="es-MX" sz="2000" dirty="0"/>
              <a:t>3(</a:t>
            </a:r>
            <a:r>
              <a:rPr lang="es-MX" sz="2000" i="1" dirty="0"/>
              <a:t>1)</a:t>
            </a:r>
            <a:r>
              <a:rPr lang="es-MX" sz="2000" dirty="0"/>
              <a:t>, </a:t>
            </a:r>
            <a:r>
              <a:rPr lang="es-MX" sz="2000" dirty="0" smtClean="0"/>
              <a:t>2-4.</a:t>
            </a:r>
            <a:endParaRPr lang="es-MX" sz="2000" dirty="0"/>
          </a:p>
          <a:p>
            <a:pPr marL="0" indent="0">
              <a:buNone/>
            </a:pPr>
            <a:r>
              <a:rPr lang="es-MX" sz="2000" dirty="0">
                <a:hlinkClick r:id="rId2"/>
              </a:rPr>
              <a:t>https://www.terapia-cognitiva.mx/pdf_files/psicologa-cognitiva/clase6/Piaget%20Asimilacion%20y%20Acomodacion.pdf</a:t>
            </a:r>
            <a:endParaRPr lang="es-MX" sz="2000" dirty="0"/>
          </a:p>
          <a:p>
            <a:endParaRPr lang="es-MX" sz="2000" dirty="0"/>
          </a:p>
          <a:p>
            <a:r>
              <a:rPr lang="es-MX" sz="2000" dirty="0">
                <a:solidFill>
                  <a:schemeClr val="tx1"/>
                </a:solidFill>
              </a:rPr>
              <a:t>    </a:t>
            </a:r>
            <a:r>
              <a:rPr lang="es-MX" sz="2000" dirty="0" smtClean="0">
                <a:solidFill>
                  <a:schemeClr val="tx1"/>
                </a:solidFill>
              </a:rPr>
              <a:t>Vergara</a:t>
            </a:r>
            <a:r>
              <a:rPr lang="es-MX" sz="2000" dirty="0">
                <a:solidFill>
                  <a:schemeClr val="tx1"/>
                </a:solidFill>
              </a:rPr>
              <a:t>, C. (2011). Deconstruccion y Equilibracion: procesos de construccion del conocimiento. </a:t>
            </a:r>
            <a:r>
              <a:rPr lang="es-MX" sz="2000" i="1" dirty="0">
                <a:solidFill>
                  <a:schemeClr val="tx1"/>
                </a:solidFill>
              </a:rPr>
              <a:t>Redalyc</a:t>
            </a:r>
            <a:r>
              <a:rPr lang="es-MX" sz="2000" dirty="0">
                <a:solidFill>
                  <a:schemeClr val="tx1"/>
                </a:solidFill>
              </a:rPr>
              <a:t>, 1</a:t>
            </a:r>
            <a:r>
              <a:rPr lang="es-MX" sz="2000" i="1" dirty="0">
                <a:solidFill>
                  <a:schemeClr val="tx1"/>
                </a:solidFill>
              </a:rPr>
              <a:t>(5),</a:t>
            </a:r>
            <a:r>
              <a:rPr lang="es-MX" sz="2000" dirty="0">
                <a:solidFill>
                  <a:schemeClr val="tx1"/>
                </a:solidFill>
              </a:rPr>
              <a:t> </a:t>
            </a:r>
            <a:r>
              <a:rPr lang="es-MX" sz="2000" dirty="0" smtClean="0">
                <a:solidFill>
                  <a:schemeClr val="tx1"/>
                </a:solidFill>
              </a:rPr>
              <a:t>77-80</a:t>
            </a:r>
            <a:r>
              <a:rPr lang="es-MX" sz="2000" dirty="0">
                <a:solidFill>
                  <a:schemeClr val="tx1"/>
                </a:solidFill>
              </a:rPr>
              <a:t>. </a:t>
            </a:r>
          </a:p>
          <a:p>
            <a:pPr marL="0" indent="0">
              <a:buNone/>
            </a:pPr>
            <a:r>
              <a:rPr lang="es-MX" sz="2000" u="sng" dirty="0">
                <a:hlinkClick r:id="rId3"/>
              </a:rPr>
              <a:t>Deconstrucción y equilibración: procesos de construcción del ...https://dialnet.unirioja.es › descarga › articulo</a:t>
            </a:r>
          </a:p>
          <a:p>
            <a:endParaRPr lang="es-MX" sz="2000" dirty="0"/>
          </a:p>
          <a:p>
            <a:r>
              <a:rPr lang="es-MX" sz="2000" dirty="0" smtClean="0"/>
              <a:t>    Medina, C </a:t>
            </a:r>
            <a:r>
              <a:rPr lang="es-MX" sz="2000" dirty="0"/>
              <a:t>(</a:t>
            </a:r>
            <a:r>
              <a:rPr lang="es-MX" sz="2000" dirty="0" smtClean="0"/>
              <a:t>2000). El legado de Piaget </a:t>
            </a:r>
            <a:r>
              <a:rPr lang="es-MX" sz="2000" i="1" dirty="0"/>
              <a:t>Redalyc</a:t>
            </a:r>
            <a:r>
              <a:rPr lang="es-MX" sz="2000" dirty="0"/>
              <a:t>. 2</a:t>
            </a:r>
            <a:r>
              <a:rPr lang="es-MX" sz="2000" i="1" dirty="0"/>
              <a:t>(7), </a:t>
            </a:r>
            <a:r>
              <a:rPr lang="es-MX" sz="2000" i="1" dirty="0" smtClean="0"/>
              <a:t>12- 14</a:t>
            </a:r>
          </a:p>
          <a:p>
            <a:pPr marL="0" indent="0">
              <a:buNone/>
            </a:pPr>
            <a:r>
              <a:rPr lang="es-MX" sz="2000" dirty="0" smtClean="0">
                <a:hlinkClick r:id="rId4"/>
              </a:rPr>
              <a:t>https</a:t>
            </a:r>
            <a:r>
              <a:rPr lang="es-MX" sz="2000" dirty="0">
                <a:hlinkClick r:id="rId4"/>
              </a:rPr>
              <a:t>://</a:t>
            </a:r>
            <a:r>
              <a:rPr lang="es-MX" sz="2000" dirty="0" smtClean="0">
                <a:hlinkClick r:id="rId4"/>
              </a:rPr>
              <a:t>www.redalyc.org/pdf/356/35630903.pdf</a:t>
            </a:r>
            <a:endParaRPr lang="es-MX" sz="2000" dirty="0" smtClean="0"/>
          </a:p>
          <a:p>
            <a:endParaRPr lang="es-MX" sz="2000" dirty="0"/>
          </a:p>
          <a:p>
            <a:pPr marL="0" indent="0">
              <a:buNone/>
            </a:pPr>
            <a:r>
              <a:rPr lang="es-MX" sz="2000" dirty="0"/>
              <a:t/>
            </a:r>
            <a:br>
              <a:rPr lang="es-MX" sz="2000" dirty="0"/>
            </a:br>
            <a:endParaRPr lang="es-MX" sz="2000" dirty="0" smtClean="0"/>
          </a:p>
          <a:p>
            <a:pPr marL="0" indent="0">
              <a:buNone/>
            </a:pPr>
            <a:endParaRPr lang="es-MX" sz="2500" dirty="0"/>
          </a:p>
          <a:p>
            <a:pPr marL="0" indent="0">
              <a:buNone/>
            </a:pPr>
            <a:r>
              <a:rPr lang="es-MX" dirty="0"/>
              <a:t/>
            </a:r>
            <a:br>
              <a:rPr lang="es-MX" dirty="0"/>
            </a:br>
            <a:endParaRPr lang="es-MX" dirty="0" smtClean="0"/>
          </a:p>
          <a:p>
            <a:endParaRPr lang="es-MX" dirty="0" smtClean="0"/>
          </a:p>
          <a:p>
            <a:endParaRPr lang="es-MX" dirty="0"/>
          </a:p>
          <a:p>
            <a:endParaRPr lang="es-MX" dirty="0"/>
          </a:p>
          <a:p>
            <a:endParaRPr lang="es-MX" dirty="0"/>
          </a:p>
          <a:p>
            <a:endParaRPr lang="es-MX" dirty="0"/>
          </a:p>
          <a:p>
            <a:endParaRPr lang="es-MX" dirty="0"/>
          </a:p>
        </p:txBody>
      </p:sp>
    </p:spTree>
    <p:extLst>
      <p:ext uri="{BB962C8B-B14F-4D97-AF65-F5344CB8AC3E}">
        <p14:creationId xmlns:p14="http://schemas.microsoft.com/office/powerpoint/2010/main" val="2190047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E32318-4D1F-D7E3-1258-4E2848C411DE}"/>
              </a:ext>
            </a:extLst>
          </p:cNvPr>
          <p:cNvSpPr>
            <a:spLocks noGrp="1"/>
          </p:cNvSpPr>
          <p:nvPr>
            <p:ph type="title"/>
          </p:nvPr>
        </p:nvSpPr>
        <p:spPr>
          <a:xfrm>
            <a:off x="2310852" y="261308"/>
            <a:ext cx="7729728" cy="1188720"/>
          </a:xfrm>
        </p:spPr>
        <p:txBody>
          <a:bodyPr>
            <a:normAutofit/>
          </a:bodyPr>
          <a:lstStyle/>
          <a:p>
            <a:r>
              <a:rPr lang="es-MX" sz="4000" i="1" u="sng" dirty="0"/>
              <a:t>PIAGET</a:t>
            </a:r>
          </a:p>
        </p:txBody>
      </p:sp>
      <p:sp>
        <p:nvSpPr>
          <p:cNvPr id="5" name="CuadroTexto 4">
            <a:extLst>
              <a:ext uri="{FF2B5EF4-FFF2-40B4-BE49-F238E27FC236}">
                <a16:creationId xmlns:a16="http://schemas.microsoft.com/office/drawing/2014/main" id="{3D21C190-0B5A-7D7A-24DB-9F356794CC26}"/>
              </a:ext>
            </a:extLst>
          </p:cNvPr>
          <p:cNvSpPr txBox="1"/>
          <p:nvPr/>
        </p:nvSpPr>
        <p:spPr>
          <a:xfrm>
            <a:off x="1195754" y="1696723"/>
            <a:ext cx="10213143" cy="2169825"/>
          </a:xfrm>
          <a:prstGeom prst="rect">
            <a:avLst/>
          </a:prstGeom>
          <a:noFill/>
        </p:spPr>
        <p:txBody>
          <a:bodyPr wrap="square">
            <a:spAutoFit/>
          </a:bodyPr>
          <a:lstStyle/>
          <a:p>
            <a:pPr algn="just">
              <a:lnSpc>
                <a:spcPct val="150000"/>
              </a:lnSpc>
            </a:pPr>
            <a:r>
              <a:rPr lang="es-MX" sz="1800" dirty="0">
                <a:effectLst/>
                <a:latin typeface="Tw Cen MT" panose="020B0602020104020603" pitchFamily="34" charset="0"/>
                <a:ea typeface="Calibri" panose="020F0502020204030204" pitchFamily="34" charset="0"/>
                <a:cs typeface="Calibri" panose="020F0502020204030204" pitchFamily="34" charset="0"/>
              </a:rPr>
              <a:t>Este famoso psicólogo suizo, preocupado por las razones por la que los niños son capaces de resolver ciertos problemas a una determinada edad y si lo pueden hacer en edades posteriores, desarrolla uno de los estudios más completos sobre el desarrollo cognitivo. Elabora la primera descripción científica, coherente y completa, desde el punto de vista lógico, del desarrollo intelectual o lógico del niño. Pretende estudiar la génesis del conocimiento, desde el pensamiento infantil al razonamiento científico adulto </a:t>
            </a:r>
            <a:r>
              <a:rPr lang="es-MX" sz="1800" dirty="0" smtClean="0">
                <a:effectLst/>
                <a:latin typeface="Tw Cen MT" panose="020B0602020104020603" pitchFamily="34" charset="0"/>
                <a:ea typeface="Calibri" panose="020F0502020204030204" pitchFamily="34" charset="0"/>
                <a:cs typeface="Calibri" panose="020F0502020204030204" pitchFamily="34" charset="0"/>
              </a:rPr>
              <a:t>(</a:t>
            </a:r>
            <a:r>
              <a:rPr lang="es-MX" dirty="0" smtClean="0">
                <a:latin typeface="Tw Cen MT" panose="020B0602020104020603" pitchFamily="34" charset="0"/>
                <a:ea typeface="Calibri" panose="020F0502020204030204" pitchFamily="34" charset="0"/>
                <a:cs typeface="Calibri" panose="020F0502020204030204" pitchFamily="34" charset="0"/>
              </a:rPr>
              <a:t>Medina</a:t>
            </a:r>
            <a:r>
              <a:rPr lang="es-MX" sz="1800" dirty="0" smtClean="0">
                <a:effectLst/>
                <a:latin typeface="Tw Cen MT" panose="020B0602020104020603" pitchFamily="34" charset="0"/>
                <a:ea typeface="Calibri" panose="020F0502020204030204" pitchFamily="34" charset="0"/>
                <a:cs typeface="Calibri" panose="020F0502020204030204" pitchFamily="34" charset="0"/>
              </a:rPr>
              <a:t>, 2000).</a:t>
            </a:r>
            <a:r>
              <a:rPr lang="es-MX" dirty="0" smtClean="0">
                <a:effectLst/>
                <a:latin typeface="Tw Cen MT" panose="020B0602020104020603" pitchFamily="34" charset="0"/>
                <a:cs typeface="Calibri" panose="020F0502020204030204" pitchFamily="34" charset="0"/>
              </a:rPr>
              <a:t> </a:t>
            </a:r>
            <a:endParaRPr lang="es-MX" dirty="0">
              <a:latin typeface="Tw Cen MT" panose="020B0602020104020603" pitchFamily="34" charset="0"/>
              <a:cs typeface="Calibri" panose="020F0502020204030204" pitchFamily="34" charset="0"/>
            </a:endParaRPr>
          </a:p>
        </p:txBody>
      </p:sp>
      <p:sp>
        <p:nvSpPr>
          <p:cNvPr id="7" name="CuadroTexto 6">
            <a:extLst>
              <a:ext uri="{FF2B5EF4-FFF2-40B4-BE49-F238E27FC236}">
                <a16:creationId xmlns:a16="http://schemas.microsoft.com/office/drawing/2014/main" id="{96960F4D-68A6-D580-347E-BE6D7C0A9A02}"/>
              </a:ext>
            </a:extLst>
          </p:cNvPr>
          <p:cNvSpPr txBox="1"/>
          <p:nvPr/>
        </p:nvSpPr>
        <p:spPr>
          <a:xfrm>
            <a:off x="703384" y="3939653"/>
            <a:ext cx="10480429" cy="1294585"/>
          </a:xfrm>
          <a:prstGeom prst="rect">
            <a:avLst/>
          </a:prstGeom>
          <a:noFill/>
        </p:spPr>
        <p:txBody>
          <a:bodyPr wrap="square">
            <a:spAutoFit/>
          </a:bodyPr>
          <a:lstStyle/>
          <a:p>
            <a:pPr lvl="1" algn="just">
              <a:lnSpc>
                <a:spcPct val="150000"/>
              </a:lnSpc>
            </a:pPr>
            <a:r>
              <a:rPr lang="es-MX" dirty="0">
                <a:effectLst/>
                <a:latin typeface="Tw Cen MT" panose="020B0602020104020603" pitchFamily="34" charset="0"/>
                <a:ea typeface="Calibri" panose="020F0502020204030204" pitchFamily="34" charset="0"/>
                <a:cs typeface="Times New Roman" panose="02020603050405020304" pitchFamily="18" charset="0"/>
              </a:rPr>
              <a:t>Según (Vergara, 2011), Piaget parte de la convicción de que el </a:t>
            </a:r>
            <a:r>
              <a:rPr lang="es-MX" b="1" i="1" dirty="0">
                <a:effectLst/>
                <a:latin typeface="Tw Cen MT" panose="020B0602020104020603" pitchFamily="34" charset="0"/>
                <a:ea typeface="Calibri" panose="020F0502020204030204" pitchFamily="34" charset="0"/>
                <a:cs typeface="Times New Roman" panose="02020603050405020304" pitchFamily="18" charset="0"/>
              </a:rPr>
              <a:t>desarrollo</a:t>
            </a:r>
            <a:r>
              <a:rPr lang="es-MX" dirty="0">
                <a:effectLst/>
                <a:latin typeface="Tw Cen MT" panose="020B0602020104020603" pitchFamily="34" charset="0"/>
                <a:ea typeface="Calibri" panose="020F0502020204030204" pitchFamily="34" charset="0"/>
                <a:cs typeface="Times New Roman" panose="02020603050405020304" pitchFamily="18" charset="0"/>
              </a:rPr>
              <a:t> es el resultado de un proceso de construcción por el que el niño va edificando y corrigiendo activamente, a lo largo de etapas de creciente complejidad, los esquemas a través de los cuales interpreta el medio ambiente y actúa sobre él.</a:t>
            </a:r>
            <a:r>
              <a:rPr lang="es-MX" dirty="0">
                <a:effectLst/>
                <a:latin typeface="Tw Cen MT" panose="020B0602020104020603" pitchFamily="34" charset="0"/>
              </a:rPr>
              <a:t> </a:t>
            </a:r>
            <a:endParaRPr lang="es-MX" dirty="0">
              <a:latin typeface="Tw Cen MT" panose="020B0602020104020603" pitchFamily="34" charset="0"/>
            </a:endParaRPr>
          </a:p>
        </p:txBody>
      </p:sp>
      <p:pic>
        <p:nvPicPr>
          <p:cNvPr id="1026" name="Picture 2" descr="Jean Piaget: biografía y resumen de sus aportes a la ciencia">
            <a:extLst>
              <a:ext uri="{FF2B5EF4-FFF2-40B4-BE49-F238E27FC236}">
                <a16:creationId xmlns:a16="http://schemas.microsoft.com/office/drawing/2014/main" id="{41D4DCD1-834E-F18F-658C-A729162D52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48775" y="5307343"/>
            <a:ext cx="2542366" cy="1336793"/>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a:extLst>
              <a:ext uri="{FF2B5EF4-FFF2-40B4-BE49-F238E27FC236}">
                <a16:creationId xmlns:a16="http://schemas.microsoft.com/office/drawing/2014/main" id="{F6607F0A-3857-23CC-3938-41506B607DBE}"/>
              </a:ext>
            </a:extLst>
          </p:cNvPr>
          <p:cNvPicPr>
            <a:picLocks noChangeAspect="1"/>
          </p:cNvPicPr>
          <p:nvPr/>
        </p:nvPicPr>
        <p:blipFill>
          <a:blip r:embed="rId3"/>
          <a:stretch>
            <a:fillRect/>
          </a:stretch>
        </p:blipFill>
        <p:spPr>
          <a:xfrm>
            <a:off x="627420" y="0"/>
            <a:ext cx="3048000" cy="2032000"/>
          </a:xfrm>
          <a:prstGeom prst="rect">
            <a:avLst/>
          </a:prstGeom>
        </p:spPr>
      </p:pic>
    </p:spTree>
    <p:extLst>
      <p:ext uri="{BB962C8B-B14F-4D97-AF65-F5344CB8AC3E}">
        <p14:creationId xmlns:p14="http://schemas.microsoft.com/office/powerpoint/2010/main" val="2675152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D296C0F-E3E1-05FA-6E35-B09191E64A3B}"/>
              </a:ext>
            </a:extLst>
          </p:cNvPr>
          <p:cNvSpPr txBox="1"/>
          <p:nvPr/>
        </p:nvSpPr>
        <p:spPr>
          <a:xfrm>
            <a:off x="984738" y="471139"/>
            <a:ext cx="10607040" cy="3000821"/>
          </a:xfrm>
          <a:prstGeom prst="rect">
            <a:avLst/>
          </a:prstGeom>
          <a:noFill/>
        </p:spPr>
        <p:txBody>
          <a:bodyPr wrap="square">
            <a:spAutoFit/>
          </a:bodyPr>
          <a:lstStyle/>
          <a:p>
            <a:pPr algn="ctr">
              <a:lnSpc>
                <a:spcPct val="150000"/>
              </a:lnSpc>
            </a:pPr>
            <a:r>
              <a:rPr lang="es-MX" sz="1800" dirty="0">
                <a:solidFill>
                  <a:srgbClr val="FF0000"/>
                </a:solidFill>
                <a:effectLst/>
                <a:latin typeface="Tw Cen MT" panose="020B0602020104020603" pitchFamily="34" charset="0"/>
                <a:ea typeface="Calibri" panose="020F0502020204030204" pitchFamily="34" charset="0"/>
                <a:cs typeface="Calibri" panose="020F0502020204030204" pitchFamily="34" charset="0"/>
              </a:rPr>
              <a:t> </a:t>
            </a:r>
            <a:r>
              <a:rPr lang="es-MX" dirty="0">
                <a:latin typeface="Tw Cen MT" panose="020B0602020104020603" pitchFamily="34" charset="0"/>
                <a:ea typeface="Calibri" panose="020F0502020204030204" pitchFamily="34" charset="0"/>
                <a:cs typeface="Calibri" panose="020F0502020204030204" pitchFamily="34" charset="0"/>
              </a:rPr>
              <a:t>El proceso </a:t>
            </a:r>
            <a:r>
              <a:rPr lang="es-MX" sz="1800" dirty="0">
                <a:effectLst/>
                <a:latin typeface="Tw Cen MT" panose="020B0602020104020603" pitchFamily="34" charset="0"/>
                <a:ea typeface="Calibri" panose="020F0502020204030204" pitchFamily="34" charset="0"/>
                <a:cs typeface="Calibri" panose="020F0502020204030204" pitchFamily="34" charset="0"/>
              </a:rPr>
              <a:t>de integración de </a:t>
            </a:r>
            <a:r>
              <a:rPr lang="es-MX" dirty="0">
                <a:latin typeface="Tw Cen MT" panose="020B0602020104020603" pitchFamily="34" charset="0"/>
                <a:ea typeface="Calibri" panose="020F0502020204030204" pitchFamily="34" charset="0"/>
                <a:cs typeface="Calibri" panose="020F0502020204030204" pitchFamily="34" charset="0"/>
              </a:rPr>
              <a:t>la información y de  experiencias se da ya que son  sistemas que están </a:t>
            </a:r>
            <a:r>
              <a:rPr lang="es-MX" sz="1800" dirty="0">
                <a:effectLst/>
                <a:latin typeface="Tw Cen MT" panose="020B0602020104020603" pitchFamily="34" charset="0"/>
                <a:ea typeface="Calibri" panose="020F0502020204030204" pitchFamily="34" charset="0"/>
                <a:cs typeface="Calibri" panose="020F0502020204030204" pitchFamily="34" charset="0"/>
              </a:rPr>
              <a:t>relacionados</a:t>
            </a:r>
            <a:r>
              <a:rPr lang="es-MX" dirty="0">
                <a:latin typeface="Tw Cen MT" panose="020B0602020104020603" pitchFamily="34" charset="0"/>
                <a:ea typeface="Calibri" panose="020F0502020204030204" pitchFamily="34" charset="0"/>
                <a:cs typeface="Calibri" panose="020F0502020204030204" pitchFamily="34" charset="0"/>
              </a:rPr>
              <a:t> entre si, </a:t>
            </a:r>
            <a:r>
              <a:rPr lang="es-MX" sz="1800" dirty="0">
                <a:effectLst/>
                <a:latin typeface="Tw Cen MT" panose="020B0602020104020603" pitchFamily="34" charset="0"/>
                <a:ea typeface="Calibri" panose="020F0502020204030204" pitchFamily="34" charset="0"/>
                <a:cs typeface="Calibri" panose="020F0502020204030204" pitchFamily="34" charset="0"/>
              </a:rPr>
              <a:t>la adaptación funciona como ajuste o adecuación a las condiciones del medio ambiente</a:t>
            </a:r>
          </a:p>
          <a:p>
            <a:pPr algn="ctr">
              <a:lnSpc>
                <a:spcPct val="150000"/>
              </a:lnSpc>
            </a:pPr>
            <a:r>
              <a:rPr lang="es-MX" sz="1800" dirty="0">
                <a:effectLst/>
                <a:latin typeface="Tw Cen MT" panose="020B0602020104020603" pitchFamily="34" charset="0"/>
                <a:ea typeface="Calibri" panose="020F0502020204030204" pitchFamily="34" charset="0"/>
                <a:cs typeface="Calibri" panose="020F0502020204030204" pitchFamily="34" charset="0"/>
              </a:rPr>
              <a:t>(Vergara, 2011). Esta adaptación se realiza a través de los procesos de asimilación y acomodación. Por la asimilación, como proceso de interacción con el medio, las nuevas experiencias son integradas dentro de los conocimientos y capacidades ya adquiridas (o esquemas de acción o conocimientos previos). Y cuando aparecen experiencias nuevas que no pueden integrarse en los conceptos ya existentes se realiza la acomodación de la nueva respuesta con la experiencia</a:t>
            </a:r>
            <a:r>
              <a:rPr lang="es-MX" dirty="0">
                <a:latin typeface="Tw Cen MT" panose="020B0602020104020603" pitchFamily="34" charset="0"/>
                <a:cs typeface="Calibri" panose="020F0502020204030204" pitchFamily="34" charset="0"/>
              </a:rPr>
              <a:t> </a:t>
            </a:r>
            <a:r>
              <a:rPr lang="es-MX" dirty="0" smtClean="0">
                <a:latin typeface="Tw Cen MT" panose="020B0602020104020603" pitchFamily="34" charset="0"/>
                <a:cs typeface="Calibri" panose="020F0502020204030204" pitchFamily="34" charset="0"/>
              </a:rPr>
              <a:t>(Medina, 2000).</a:t>
            </a:r>
            <a:endParaRPr lang="es-MX" dirty="0">
              <a:latin typeface="Tw Cen MT" panose="020B0602020104020603" pitchFamily="34" charset="0"/>
              <a:cs typeface="Calibri" panose="020F0502020204030204" pitchFamily="34" charset="0"/>
            </a:endParaRPr>
          </a:p>
        </p:txBody>
      </p:sp>
      <p:pic>
        <p:nvPicPr>
          <p:cNvPr id="2050" name="Picture 2" descr="▷ Jean Piaget【¿Quién fue? Conceptos de su teoría educativa】">
            <a:extLst>
              <a:ext uri="{FF2B5EF4-FFF2-40B4-BE49-F238E27FC236}">
                <a16:creationId xmlns:a16="http://schemas.microsoft.com/office/drawing/2014/main" id="{13F93927-E6C3-8DFD-63AD-86C13E3ED8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7683" y="3748942"/>
            <a:ext cx="5681150" cy="2497024"/>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85D0E608-4856-51C5-441B-395F6222BD1B}"/>
              </a:ext>
            </a:extLst>
          </p:cNvPr>
          <p:cNvPicPr>
            <a:picLocks noChangeAspect="1"/>
          </p:cNvPicPr>
          <p:nvPr/>
        </p:nvPicPr>
        <p:blipFill>
          <a:blip r:embed="rId3"/>
          <a:stretch>
            <a:fillRect/>
          </a:stretch>
        </p:blipFill>
        <p:spPr>
          <a:xfrm>
            <a:off x="-395288" y="4997454"/>
            <a:ext cx="3048000" cy="2032000"/>
          </a:xfrm>
          <a:prstGeom prst="rect">
            <a:avLst/>
          </a:prstGeom>
        </p:spPr>
      </p:pic>
    </p:spTree>
    <p:extLst>
      <p:ext uri="{BB962C8B-B14F-4D97-AF65-F5344CB8AC3E}">
        <p14:creationId xmlns:p14="http://schemas.microsoft.com/office/powerpoint/2010/main" val="3090000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descr="Desarrollo cognoscitivo o cognitivo: las 4 etapas según Piaget">
            <a:extLst>
              <a:ext uri="{FF2B5EF4-FFF2-40B4-BE49-F238E27FC236}">
                <a16:creationId xmlns:a16="http://schemas.microsoft.com/office/drawing/2014/main" id="{54F3AA10-A8C0-5410-8C39-A91280590F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65554" y="393843"/>
            <a:ext cx="2570871" cy="1448257"/>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Desarrollo cognoscitivo o cognitivo: las 4 etapas según Piaget">
            <a:extLst>
              <a:ext uri="{FF2B5EF4-FFF2-40B4-BE49-F238E27FC236}">
                <a16:creationId xmlns:a16="http://schemas.microsoft.com/office/drawing/2014/main" id="{BFEA7A2D-D1B1-EEC5-B8EE-9478B0ECDD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289" y="393844"/>
            <a:ext cx="2570871" cy="1448257"/>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305BD645-F320-A1EF-F0BB-2652EFBDDFBA}"/>
              </a:ext>
            </a:extLst>
          </p:cNvPr>
          <p:cNvSpPr>
            <a:spLocks noGrp="1"/>
          </p:cNvSpPr>
          <p:nvPr>
            <p:ph type="title"/>
          </p:nvPr>
        </p:nvSpPr>
        <p:spPr>
          <a:xfrm>
            <a:off x="2231136" y="523613"/>
            <a:ext cx="7729728" cy="1188720"/>
          </a:xfrm>
        </p:spPr>
        <p:txBody>
          <a:bodyPr/>
          <a:lstStyle/>
          <a:p>
            <a:r>
              <a:rPr lang="es-MX" dirty="0"/>
              <a:t>PROCESOS INVARIANTES</a:t>
            </a:r>
          </a:p>
        </p:txBody>
      </p:sp>
      <p:sp>
        <p:nvSpPr>
          <p:cNvPr id="5" name="CuadroTexto 4">
            <a:extLst>
              <a:ext uri="{FF2B5EF4-FFF2-40B4-BE49-F238E27FC236}">
                <a16:creationId xmlns:a16="http://schemas.microsoft.com/office/drawing/2014/main" id="{1EC7D37F-8594-156B-6FDA-F40FB7BD340C}"/>
              </a:ext>
            </a:extLst>
          </p:cNvPr>
          <p:cNvSpPr txBox="1"/>
          <p:nvPr/>
        </p:nvSpPr>
        <p:spPr>
          <a:xfrm>
            <a:off x="1529274" y="1974897"/>
            <a:ext cx="9527346" cy="3877985"/>
          </a:xfrm>
          <a:prstGeom prst="rect">
            <a:avLst/>
          </a:prstGeom>
          <a:noFill/>
        </p:spPr>
        <p:txBody>
          <a:bodyPr wrap="square">
            <a:spAutoFit/>
          </a:bodyPr>
          <a:lstStyle/>
          <a:p>
            <a:pPr algn="ctr" fontAlgn="base">
              <a:lnSpc>
                <a:spcPct val="150000"/>
              </a:lnSpc>
            </a:pPr>
            <a:r>
              <a:rPr lang="es-MX" dirty="0">
                <a:latin typeface="Tw Cen MT" panose="020B0602020104020603" pitchFamily="34" charset="0"/>
                <a:cs typeface="Calibri" panose="020F0502020204030204" pitchFamily="34" charset="0"/>
              </a:rPr>
              <a:t>Existen dos aspectos indisociables del pensamiento, éste se organiza así mismo adaptándose a las cosas y es, al organizarse a sí mismo, cómo estructura las cosas </a:t>
            </a:r>
            <a:r>
              <a:rPr lang="es-MX" dirty="0" smtClean="0">
                <a:latin typeface="Tw Cen MT" panose="020B0602020104020603" pitchFamily="34" charset="0"/>
                <a:cs typeface="Calibri" panose="020F0502020204030204" pitchFamily="34" charset="0"/>
              </a:rPr>
              <a:t>(Medina, 2000).</a:t>
            </a:r>
            <a:endParaRPr lang="es-MX" dirty="0">
              <a:latin typeface="Tw Cen MT" panose="020B0602020104020603" pitchFamily="34" charset="0"/>
              <a:cs typeface="Calibri" panose="020F0502020204030204" pitchFamily="34" charset="0"/>
            </a:endParaRPr>
          </a:p>
          <a:p>
            <a:pPr algn="ctr" fontAlgn="base">
              <a:lnSpc>
                <a:spcPct val="150000"/>
              </a:lnSpc>
            </a:pPr>
            <a:r>
              <a:rPr lang="es-MX" i="0" strike="noStrike" dirty="0">
                <a:effectLst/>
                <a:latin typeface="Tw Cen MT" panose="020B0602020104020603" pitchFamily="34" charset="0"/>
                <a:cs typeface="Calibri" panose="020F0502020204030204" pitchFamily="34" charset="0"/>
              </a:rPr>
              <a:t>Estas son </a:t>
            </a:r>
            <a:r>
              <a:rPr lang="es-MX" sz="2000" b="1" i="1" strike="noStrike" dirty="0">
                <a:effectLst/>
                <a:latin typeface="Tw Cen MT" panose="020B0602020104020603" pitchFamily="34" charset="0"/>
                <a:cs typeface="Calibri" panose="020F0502020204030204" pitchFamily="34" charset="0"/>
                <a:hlinkClick r:id="rId3">
                  <a:extLst>
                    <a:ext uri="{A12FA001-AC4F-418D-AE19-62706E023703}">
                      <ahyp:hlinkClr xmlns="" xmlns:ahyp="http://schemas.microsoft.com/office/drawing/2018/hyperlinkcolor" val="tx"/>
                    </a:ext>
                  </a:extLst>
                </a:hlinkClick>
              </a:rPr>
              <a:t>invariantes</a:t>
            </a:r>
            <a:r>
              <a:rPr lang="es-MX" sz="2000" b="1" i="1" strike="noStrike" dirty="0">
                <a:effectLst/>
                <a:latin typeface="Tw Cen MT" panose="020B0602020104020603" pitchFamily="34" charset="0"/>
                <a:cs typeface="Calibri" panose="020F0502020204030204" pitchFamily="34" charset="0"/>
              </a:rPr>
              <a:t> </a:t>
            </a:r>
            <a:r>
              <a:rPr lang="es-MX" i="0" strike="noStrike" dirty="0">
                <a:effectLst/>
                <a:latin typeface="Tw Cen MT" panose="020B0602020104020603" pitchFamily="34" charset="0"/>
                <a:cs typeface="Calibri" panose="020F0502020204030204" pitchFamily="34" charset="0"/>
              </a:rPr>
              <a:t>básicas del funcionamiento. Tienen la característica de ser permanentes en todos los individuos y se componen tanto de la organización como de la adaptación (con sus propios mecanismos, la asimilación y acomodación).  Estas invariantes proporcionan el vínculo fundamental entre la biología y la inteligencia. Esto es así ya que la inteligencia verbal o reflexiva reposa sobre la inteligencia práctica o sensorio-motriz, que a su vez, se apoya sobre los hábitos y asociaciones para combinarlos de nuevo. Entonces, el sistema de los reflejos que se encuentra conectado a la anatomía morfológica da lugar a los intercambios del sujeto con el mundo y viceversa</a:t>
            </a:r>
            <a:r>
              <a:rPr lang="es-MX" dirty="0">
                <a:latin typeface="Tw Cen MT" panose="020B0602020104020603" pitchFamily="34" charset="0"/>
              </a:rPr>
              <a:t> </a:t>
            </a:r>
            <a:r>
              <a:rPr lang="es-MX" dirty="0" smtClean="0">
                <a:latin typeface="Tw Cen MT" panose="020B0602020104020603" pitchFamily="34" charset="0"/>
              </a:rPr>
              <a:t>(Medina </a:t>
            </a:r>
            <a:r>
              <a:rPr lang="es-MX" dirty="0">
                <a:latin typeface="Tw Cen MT" panose="020B0602020104020603" pitchFamily="34" charset="0"/>
              </a:rPr>
              <a:t>, </a:t>
            </a:r>
            <a:r>
              <a:rPr lang="es-MX" dirty="0" smtClean="0">
                <a:latin typeface="Tw Cen MT" panose="020B0602020104020603" pitchFamily="34" charset="0"/>
              </a:rPr>
              <a:t>2000).</a:t>
            </a:r>
            <a:endParaRPr lang="es-MX" i="0" strike="noStrike" dirty="0">
              <a:effectLst/>
              <a:latin typeface="Tw Cen MT" panose="020B0602020104020603" pitchFamily="34" charset="0"/>
            </a:endParaRPr>
          </a:p>
        </p:txBody>
      </p:sp>
      <p:pic>
        <p:nvPicPr>
          <p:cNvPr id="11" name="Imagen 10">
            <a:extLst>
              <a:ext uri="{FF2B5EF4-FFF2-40B4-BE49-F238E27FC236}">
                <a16:creationId xmlns:a16="http://schemas.microsoft.com/office/drawing/2014/main" id="{4FDB6EB7-CFAA-7784-D8DB-0BC81588E8B3}"/>
              </a:ext>
            </a:extLst>
          </p:cNvPr>
          <p:cNvPicPr>
            <a:picLocks noChangeAspect="1"/>
          </p:cNvPicPr>
          <p:nvPr/>
        </p:nvPicPr>
        <p:blipFill>
          <a:blip r:embed="rId4"/>
          <a:stretch>
            <a:fillRect/>
          </a:stretch>
        </p:blipFill>
        <p:spPr>
          <a:xfrm>
            <a:off x="-416814" y="5376485"/>
            <a:ext cx="2546805" cy="1697870"/>
          </a:xfrm>
          <a:prstGeom prst="rect">
            <a:avLst/>
          </a:prstGeom>
        </p:spPr>
      </p:pic>
    </p:spTree>
    <p:extLst>
      <p:ext uri="{BB962C8B-B14F-4D97-AF65-F5344CB8AC3E}">
        <p14:creationId xmlns:p14="http://schemas.microsoft.com/office/powerpoint/2010/main" val="1849455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865BFF3-5609-7D7C-A09A-A883168136B3}"/>
              </a:ext>
            </a:extLst>
          </p:cNvPr>
          <p:cNvSpPr txBox="1"/>
          <p:nvPr/>
        </p:nvSpPr>
        <p:spPr>
          <a:xfrm>
            <a:off x="1003300" y="1328188"/>
            <a:ext cx="10515600" cy="1754326"/>
          </a:xfrm>
          <a:prstGeom prst="rect">
            <a:avLst/>
          </a:prstGeom>
          <a:noFill/>
        </p:spPr>
        <p:txBody>
          <a:bodyPr wrap="square">
            <a:spAutoFit/>
          </a:bodyPr>
          <a:lstStyle/>
          <a:p>
            <a:pPr algn="ctr">
              <a:lnSpc>
                <a:spcPct val="150000"/>
              </a:lnSpc>
            </a:pPr>
            <a:r>
              <a:rPr lang="es-MX" dirty="0">
                <a:solidFill>
                  <a:srgbClr val="282828"/>
                </a:solidFill>
                <a:latin typeface="Tw Cen MT" panose="020B0602020104020603" pitchFamily="34" charset="0"/>
                <a:cs typeface="Calibri" panose="020F0502020204030204" pitchFamily="34" charset="0"/>
              </a:rPr>
              <a:t>Está</a:t>
            </a:r>
            <a:r>
              <a:rPr lang="es-MX" b="0" i="0" u="none" strike="noStrike" dirty="0">
                <a:solidFill>
                  <a:srgbClr val="282828"/>
                </a:solidFill>
                <a:effectLst/>
                <a:latin typeface="Tw Cen MT" panose="020B0602020104020603" pitchFamily="34" charset="0"/>
                <a:cs typeface="Calibri" panose="020F0502020204030204" pitchFamily="34" charset="0"/>
              </a:rPr>
              <a:t> formada por totalidades y da lugar a sistemas de relaciones entre elementos en un sistema dinámico. Posee una función reguladora que se encuentra en toda operación psíquica. Puede ser definido desde el punto de vista estático y dinámico. En cuanto al primer aspecto, se pone énfasis en la interdependencia inherente a toda organización y, al segundo aspecto, a los sistemas de valores en tanto que constituyan un todo.</a:t>
            </a:r>
            <a:endParaRPr lang="es-MX" dirty="0">
              <a:latin typeface="Tw Cen MT" panose="020B0602020104020603" pitchFamily="34" charset="0"/>
              <a:cs typeface="Calibri" panose="020F0502020204030204" pitchFamily="34" charset="0"/>
            </a:endParaRPr>
          </a:p>
        </p:txBody>
      </p:sp>
      <p:pic>
        <p:nvPicPr>
          <p:cNvPr id="4098" name="Picture 2" descr="10 Características de la Teoría de Piaget">
            <a:extLst>
              <a:ext uri="{FF2B5EF4-FFF2-40B4-BE49-F238E27FC236}">
                <a16:creationId xmlns:a16="http://schemas.microsoft.com/office/drawing/2014/main" id="{7057BB44-1B55-7D28-8555-1F968C8D2F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48056" y="5157878"/>
            <a:ext cx="2879453" cy="1504329"/>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0C612D8D-CDD0-DCA5-583D-183C37C17F3E}"/>
              </a:ext>
            </a:extLst>
          </p:cNvPr>
          <p:cNvSpPr txBox="1"/>
          <p:nvPr/>
        </p:nvSpPr>
        <p:spPr>
          <a:xfrm>
            <a:off x="1133928" y="3160789"/>
            <a:ext cx="10001250" cy="1800493"/>
          </a:xfrm>
          <a:prstGeom prst="rect">
            <a:avLst/>
          </a:prstGeom>
          <a:noFill/>
        </p:spPr>
        <p:txBody>
          <a:bodyPr wrap="square">
            <a:spAutoFit/>
          </a:bodyPr>
          <a:lstStyle/>
          <a:p>
            <a:pPr algn="ctr">
              <a:lnSpc>
                <a:spcPct val="150000"/>
              </a:lnSpc>
            </a:pPr>
            <a:r>
              <a:rPr lang="es-MX" dirty="0">
                <a:effectLst/>
                <a:latin typeface="Tw Cen MT" panose="020B0602020104020603" pitchFamily="34" charset="0"/>
              </a:rPr>
              <a:t>La asimilación y la acomodación son las invariantes funcionales que definen la esencia del funcionamiento intelectual (la esencia de la inteligencia), son también las mismas características que tienen validez para el funcionamiento biológico en general, ya que toda la materia viva se adapta a su ambiente y posee propiedades organizativas que hacen posible la adaptación</a:t>
            </a:r>
            <a:r>
              <a:rPr lang="es-MX" sz="2000" dirty="0">
                <a:latin typeface="Tw Cen MT" panose="020B0602020104020603" pitchFamily="34" charset="0"/>
              </a:rPr>
              <a:t>  </a:t>
            </a:r>
            <a:r>
              <a:rPr lang="es-MX" sz="2000" dirty="0" smtClean="0">
                <a:latin typeface="Tw Cen MT" panose="020B0602020104020603" pitchFamily="34" charset="0"/>
              </a:rPr>
              <a:t>(Medina, 2000).</a:t>
            </a:r>
            <a:endParaRPr lang="es-MX" sz="2000" dirty="0">
              <a:latin typeface="Tw Cen MT" panose="020B0602020104020603" pitchFamily="34" charset="0"/>
            </a:endParaRPr>
          </a:p>
        </p:txBody>
      </p:sp>
      <p:pic>
        <p:nvPicPr>
          <p:cNvPr id="9" name="Imagen 8">
            <a:extLst>
              <a:ext uri="{FF2B5EF4-FFF2-40B4-BE49-F238E27FC236}">
                <a16:creationId xmlns:a16="http://schemas.microsoft.com/office/drawing/2014/main" id="{BEB4FFE3-AF6E-2DB4-B28B-2A8B9E2D6D6D}"/>
              </a:ext>
            </a:extLst>
          </p:cNvPr>
          <p:cNvPicPr>
            <a:picLocks noChangeAspect="1"/>
          </p:cNvPicPr>
          <p:nvPr/>
        </p:nvPicPr>
        <p:blipFill>
          <a:blip r:embed="rId3"/>
          <a:stretch>
            <a:fillRect/>
          </a:stretch>
        </p:blipFill>
        <p:spPr>
          <a:xfrm>
            <a:off x="-520700" y="5039558"/>
            <a:ext cx="3048000" cy="2032000"/>
          </a:xfrm>
          <a:prstGeom prst="rect">
            <a:avLst/>
          </a:prstGeom>
        </p:spPr>
      </p:pic>
      <p:sp>
        <p:nvSpPr>
          <p:cNvPr id="2" name="Rectángulo 1"/>
          <p:cNvSpPr/>
          <p:nvPr/>
        </p:nvSpPr>
        <p:spPr>
          <a:xfrm>
            <a:off x="2939047" y="204923"/>
            <a:ext cx="6129755" cy="923330"/>
          </a:xfrm>
          <a:prstGeom prst="rect">
            <a:avLst/>
          </a:prstGeom>
          <a:noFill/>
        </p:spPr>
        <p:txBody>
          <a:bodyPr wrap="none" lIns="91440" tIns="45720" rIns="91440" bIns="45720">
            <a:spAutoFit/>
          </a:bodyPr>
          <a:lstStyle/>
          <a:p>
            <a:pPr algn="ctr"/>
            <a:r>
              <a:rPr lang="es-E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ORGANIZACIÓN</a:t>
            </a:r>
          </a:p>
        </p:txBody>
      </p:sp>
    </p:spTree>
    <p:extLst>
      <p:ext uri="{BB962C8B-B14F-4D97-AF65-F5344CB8AC3E}">
        <p14:creationId xmlns:p14="http://schemas.microsoft.com/office/powerpoint/2010/main" val="3634688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2B32B7-DC4F-2219-8F5D-B143CC50C9AC}"/>
              </a:ext>
            </a:extLst>
          </p:cNvPr>
          <p:cNvSpPr>
            <a:spLocks noGrp="1"/>
          </p:cNvSpPr>
          <p:nvPr>
            <p:ph type="title"/>
          </p:nvPr>
        </p:nvSpPr>
        <p:spPr>
          <a:xfrm>
            <a:off x="2231136" y="266192"/>
            <a:ext cx="7729728" cy="1188720"/>
          </a:xfrm>
        </p:spPr>
        <p:txBody>
          <a:bodyPr>
            <a:normAutofit/>
          </a:bodyPr>
          <a:lstStyle/>
          <a:p>
            <a:r>
              <a:rPr lang="es-MX" sz="3200" dirty="0"/>
              <a:t>ASIMILACIÓN</a:t>
            </a:r>
          </a:p>
        </p:txBody>
      </p:sp>
      <p:sp>
        <p:nvSpPr>
          <p:cNvPr id="5" name="CuadroTexto 4">
            <a:extLst>
              <a:ext uri="{FF2B5EF4-FFF2-40B4-BE49-F238E27FC236}">
                <a16:creationId xmlns:a16="http://schemas.microsoft.com/office/drawing/2014/main" id="{4ADCFA06-5A56-CFAD-58F1-F82F30E6FB5D}"/>
              </a:ext>
            </a:extLst>
          </p:cNvPr>
          <p:cNvSpPr txBox="1"/>
          <p:nvPr/>
        </p:nvSpPr>
        <p:spPr>
          <a:xfrm>
            <a:off x="609600" y="1181732"/>
            <a:ext cx="10972800" cy="2031325"/>
          </a:xfrm>
          <a:prstGeom prst="rect">
            <a:avLst/>
          </a:prstGeom>
          <a:noFill/>
        </p:spPr>
        <p:txBody>
          <a:bodyPr wrap="square">
            <a:spAutoFit/>
          </a:bodyPr>
          <a:lstStyle/>
          <a:p>
            <a:r>
              <a:rPr lang="es-MX" sz="1400" dirty="0">
                <a:effectLst/>
                <a:latin typeface="Verdana" panose="020B0604030504040204" pitchFamily="34" charset="0"/>
              </a:rPr>
              <a:t/>
            </a:r>
            <a:br>
              <a:rPr lang="es-MX" sz="1400" dirty="0">
                <a:effectLst/>
                <a:latin typeface="Verdana" panose="020B0604030504040204" pitchFamily="34" charset="0"/>
              </a:rPr>
            </a:br>
            <a:endParaRPr lang="es-MX" sz="1600" dirty="0">
              <a:effectLst/>
              <a:latin typeface="Tw Cen MT" panose="020B0602020104020603" pitchFamily="34" charset="0"/>
            </a:endParaRPr>
          </a:p>
          <a:p>
            <a:pPr algn="just">
              <a:lnSpc>
                <a:spcPct val="150000"/>
              </a:lnSpc>
            </a:pPr>
            <a:r>
              <a:rPr lang="es-MX" sz="1600" dirty="0">
                <a:effectLst/>
                <a:latin typeface="Tw Cen MT" panose="020B0602020104020603" pitchFamily="34" charset="0"/>
                <a:cs typeface="Calibri" panose="020F0502020204030204" pitchFamily="34" charset="0"/>
              </a:rPr>
              <a:t>El concepto de asimilación fue introducido por el psicólogo Jean Piaget para explicar el modo por el cual las personas ingresan nuevos elementos a sus esquemas mentales preexistentes, explicando el crecimiento o cambio cuantitativo de este. En su acepción más general afín al campo de lo pedagógico-psicológico puede entenderse como la comprensión de lo que se aprende e incorporación de los conocimientos nuevos a los que ya se poseía. </a:t>
            </a:r>
          </a:p>
        </p:txBody>
      </p:sp>
      <p:sp>
        <p:nvSpPr>
          <p:cNvPr id="7" name="CuadroTexto 6">
            <a:extLst>
              <a:ext uri="{FF2B5EF4-FFF2-40B4-BE49-F238E27FC236}">
                <a16:creationId xmlns:a16="http://schemas.microsoft.com/office/drawing/2014/main" id="{BD6B3B64-2588-96BE-5F17-00E2208F1B98}"/>
              </a:ext>
            </a:extLst>
          </p:cNvPr>
          <p:cNvSpPr txBox="1"/>
          <p:nvPr/>
        </p:nvSpPr>
        <p:spPr>
          <a:xfrm>
            <a:off x="558800" y="3213057"/>
            <a:ext cx="11074400" cy="1160639"/>
          </a:xfrm>
          <a:prstGeom prst="rect">
            <a:avLst/>
          </a:prstGeom>
          <a:noFill/>
        </p:spPr>
        <p:txBody>
          <a:bodyPr wrap="square">
            <a:spAutoFit/>
          </a:bodyPr>
          <a:lstStyle/>
          <a:p>
            <a:pPr algn="just">
              <a:lnSpc>
                <a:spcPct val="150000"/>
              </a:lnSpc>
            </a:pPr>
            <a:r>
              <a:rPr lang="es-MX" sz="1600" dirty="0">
                <a:effectLst/>
                <a:latin typeface="Tw Cen MT" panose="020B0602020104020603" pitchFamily="34" charset="0"/>
                <a:cs typeface="Calibri" panose="020F0502020204030204" pitchFamily="34" charset="0"/>
              </a:rPr>
              <a:t>La asimilación como proceso coincide plenamente con el desarrollo de la actividad cognoscitiva, entendida esta como la acción o conjunto de acciones proyectadas con vistas a conocer un objeto o aspecto del medio. El proceso de asimilación del contenido de enseñanza transcurre a través de las distintas fases de la actividad cognoscitiva</a:t>
            </a:r>
            <a:r>
              <a:rPr lang="es-MX" sz="1600" dirty="0">
                <a:latin typeface="Tw Cen MT" panose="020B0602020104020603" pitchFamily="34" charset="0"/>
                <a:cs typeface="Calibri" panose="020F0502020204030204" pitchFamily="34" charset="0"/>
              </a:rPr>
              <a:t> ( Andrade y Martínez, 2003).  </a:t>
            </a:r>
            <a:endParaRPr lang="es-MX" sz="1400" dirty="0">
              <a:effectLst/>
              <a:latin typeface="Tw Cen MT" panose="020B0602020104020603" pitchFamily="34" charset="0"/>
              <a:cs typeface="Calibri" panose="020F0502020204030204" pitchFamily="34" charset="0"/>
            </a:endParaRPr>
          </a:p>
        </p:txBody>
      </p:sp>
      <p:pic>
        <p:nvPicPr>
          <p:cNvPr id="5122" name="Picture 2" descr="Piaget Asimilación y Acomodación - YouTube">
            <a:extLst>
              <a:ext uri="{FF2B5EF4-FFF2-40B4-BE49-F238E27FC236}">
                <a16:creationId xmlns:a16="http://schemas.microsoft.com/office/drawing/2014/main" id="{C4B17A26-C229-5447-489F-CEF5514FE4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7132" y="4764466"/>
            <a:ext cx="2912228" cy="1640555"/>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8">
            <a:extLst>
              <a:ext uri="{FF2B5EF4-FFF2-40B4-BE49-F238E27FC236}">
                <a16:creationId xmlns:a16="http://schemas.microsoft.com/office/drawing/2014/main" id="{1010AA14-7272-6C3B-B7A5-0513A154B0A4}"/>
              </a:ext>
            </a:extLst>
          </p:cNvPr>
          <p:cNvPicPr>
            <a:picLocks noChangeAspect="1"/>
          </p:cNvPicPr>
          <p:nvPr/>
        </p:nvPicPr>
        <p:blipFill>
          <a:blip r:embed="rId3"/>
          <a:stretch>
            <a:fillRect/>
          </a:stretch>
        </p:blipFill>
        <p:spPr>
          <a:xfrm>
            <a:off x="-338138" y="-155448"/>
            <a:ext cx="3048000" cy="2032000"/>
          </a:xfrm>
          <a:prstGeom prst="rect">
            <a:avLst/>
          </a:prstGeom>
        </p:spPr>
      </p:pic>
    </p:spTree>
    <p:extLst>
      <p:ext uri="{BB962C8B-B14F-4D97-AF65-F5344CB8AC3E}">
        <p14:creationId xmlns:p14="http://schemas.microsoft.com/office/powerpoint/2010/main" val="1008739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969308F1-36B9-D162-B83B-00C63DCB24CB}"/>
              </a:ext>
            </a:extLst>
          </p:cNvPr>
          <p:cNvSpPr txBox="1"/>
          <p:nvPr/>
        </p:nvSpPr>
        <p:spPr>
          <a:xfrm>
            <a:off x="933450" y="900451"/>
            <a:ext cx="10325100" cy="2169825"/>
          </a:xfrm>
          <a:prstGeom prst="rect">
            <a:avLst/>
          </a:prstGeom>
          <a:noFill/>
        </p:spPr>
        <p:txBody>
          <a:bodyPr wrap="square">
            <a:spAutoFit/>
          </a:bodyPr>
          <a:lstStyle/>
          <a:p>
            <a:pPr algn="just">
              <a:lnSpc>
                <a:spcPct val="150000"/>
              </a:lnSpc>
            </a:pPr>
            <a:r>
              <a:rPr lang="es-MX" b="0" i="0" u="none" strike="noStrike" dirty="0">
                <a:solidFill>
                  <a:srgbClr val="222222"/>
                </a:solidFill>
                <a:effectLst/>
                <a:latin typeface="Tw Cen MT" panose="020B0602020104020603" pitchFamily="34" charset="0"/>
                <a:cs typeface="Calibri" panose="020F0502020204030204" pitchFamily="34" charset="0"/>
              </a:rPr>
              <a:t>Piaget creía que hay dos maneras básicas de adaptarnos a nuevas experiencias e información, la asimilación es el método más fácil porque no requiere un gran ajuste.</a:t>
            </a:r>
          </a:p>
          <a:p>
            <a:pPr algn="just">
              <a:lnSpc>
                <a:spcPct val="150000"/>
              </a:lnSpc>
            </a:pPr>
            <a:endParaRPr lang="es-MX" b="0" i="0" u="none" strike="noStrike" dirty="0">
              <a:solidFill>
                <a:srgbClr val="222222"/>
              </a:solidFill>
              <a:effectLst/>
              <a:latin typeface="Calibri" panose="020F0502020204030204" pitchFamily="34" charset="0"/>
              <a:cs typeface="Calibri" panose="020F0502020204030204" pitchFamily="34" charset="0"/>
            </a:endParaRPr>
          </a:p>
          <a:p>
            <a:pPr algn="just">
              <a:lnSpc>
                <a:spcPct val="150000"/>
              </a:lnSpc>
            </a:pPr>
            <a:r>
              <a:rPr lang="es-MX" b="0" i="0" u="none" strike="noStrike" dirty="0">
                <a:solidFill>
                  <a:srgbClr val="222222"/>
                </a:solidFill>
                <a:effectLst/>
                <a:latin typeface="Tw Cen MT" panose="020B0602020104020603" pitchFamily="34" charset="0"/>
                <a:cs typeface="Calibri" panose="020F0502020204030204" pitchFamily="34" charset="0"/>
              </a:rPr>
              <a:t>A través de este proceso, agregamos nueva información a nuestra base de conocimientos existente, a veces reinterpretando las nuevas experiencias para que se ajusten a la información existente previamente</a:t>
            </a:r>
            <a:r>
              <a:rPr lang="es-MX" sz="1600" b="0" i="0" u="none" strike="noStrike" dirty="0">
                <a:solidFill>
                  <a:srgbClr val="222222"/>
                </a:solidFill>
                <a:effectLst/>
                <a:latin typeface="Tw Cen MT" panose="020B0602020104020603" pitchFamily="34" charset="0"/>
              </a:rPr>
              <a:t>.</a:t>
            </a:r>
          </a:p>
        </p:txBody>
      </p:sp>
      <p:pic>
        <p:nvPicPr>
          <p:cNvPr id="6146" name="Picture 2" descr="Los procesos de adaptación: la asimilación y la acomodación - La Mente es  Maravillosa">
            <a:extLst>
              <a:ext uri="{FF2B5EF4-FFF2-40B4-BE49-F238E27FC236}">
                <a16:creationId xmlns:a16="http://schemas.microsoft.com/office/drawing/2014/main" id="{B117C4B1-8C7E-47FD-3E56-85ABAF300A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4575" y="3657600"/>
            <a:ext cx="3742850" cy="2486026"/>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D771B887-8B86-7F4B-2952-B4E0C1A48004}"/>
              </a:ext>
            </a:extLst>
          </p:cNvPr>
          <p:cNvPicPr>
            <a:picLocks noChangeAspect="1"/>
          </p:cNvPicPr>
          <p:nvPr/>
        </p:nvPicPr>
        <p:blipFill>
          <a:blip r:embed="rId3"/>
          <a:stretch>
            <a:fillRect/>
          </a:stretch>
        </p:blipFill>
        <p:spPr>
          <a:xfrm>
            <a:off x="-366713" y="4941549"/>
            <a:ext cx="3048000" cy="2032000"/>
          </a:xfrm>
          <a:prstGeom prst="rect">
            <a:avLst/>
          </a:prstGeom>
        </p:spPr>
      </p:pic>
      <p:pic>
        <p:nvPicPr>
          <p:cNvPr id="8" name="Imagen 7">
            <a:extLst>
              <a:ext uri="{FF2B5EF4-FFF2-40B4-BE49-F238E27FC236}">
                <a16:creationId xmlns:a16="http://schemas.microsoft.com/office/drawing/2014/main" id="{131C475D-E4ED-01F0-09B5-6AD96142EFAA}"/>
              </a:ext>
            </a:extLst>
          </p:cNvPr>
          <p:cNvPicPr>
            <a:picLocks noChangeAspect="1"/>
          </p:cNvPicPr>
          <p:nvPr/>
        </p:nvPicPr>
        <p:blipFill>
          <a:blip r:embed="rId3"/>
          <a:stretch>
            <a:fillRect/>
          </a:stretch>
        </p:blipFill>
        <p:spPr>
          <a:xfrm>
            <a:off x="9634537" y="4941549"/>
            <a:ext cx="3048000" cy="2032000"/>
          </a:xfrm>
          <a:prstGeom prst="rect">
            <a:avLst/>
          </a:prstGeom>
        </p:spPr>
      </p:pic>
    </p:spTree>
    <p:extLst>
      <p:ext uri="{BB962C8B-B14F-4D97-AF65-F5344CB8AC3E}">
        <p14:creationId xmlns:p14="http://schemas.microsoft.com/office/powerpoint/2010/main" val="3151213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E9609E-C167-394D-34A1-9426C0315A5E}"/>
              </a:ext>
            </a:extLst>
          </p:cNvPr>
          <p:cNvSpPr>
            <a:spLocks noGrp="1"/>
          </p:cNvSpPr>
          <p:nvPr>
            <p:ph type="title"/>
          </p:nvPr>
        </p:nvSpPr>
        <p:spPr>
          <a:xfrm>
            <a:off x="2231136" y="523613"/>
            <a:ext cx="7729728" cy="1188720"/>
          </a:xfrm>
        </p:spPr>
        <p:txBody>
          <a:bodyPr>
            <a:normAutofit/>
          </a:bodyPr>
          <a:lstStyle/>
          <a:p>
            <a:r>
              <a:rPr lang="es-MX" sz="3600" dirty="0"/>
              <a:t>ACOMODACIÓN</a:t>
            </a:r>
          </a:p>
        </p:txBody>
      </p:sp>
      <p:sp>
        <p:nvSpPr>
          <p:cNvPr id="5" name="CuadroTexto 4">
            <a:extLst>
              <a:ext uri="{FF2B5EF4-FFF2-40B4-BE49-F238E27FC236}">
                <a16:creationId xmlns:a16="http://schemas.microsoft.com/office/drawing/2014/main" id="{6AC9C99A-E27C-AAE0-D680-B00C9DB775F3}"/>
              </a:ext>
            </a:extLst>
          </p:cNvPr>
          <p:cNvSpPr txBox="1"/>
          <p:nvPr/>
        </p:nvSpPr>
        <p:spPr>
          <a:xfrm>
            <a:off x="1073943" y="1875738"/>
            <a:ext cx="10044112" cy="2585323"/>
          </a:xfrm>
          <a:prstGeom prst="rect">
            <a:avLst/>
          </a:prstGeom>
          <a:noFill/>
        </p:spPr>
        <p:txBody>
          <a:bodyPr wrap="square">
            <a:spAutoFit/>
          </a:bodyPr>
          <a:lstStyle/>
          <a:p>
            <a:pPr algn="ctr" fontAlgn="base">
              <a:lnSpc>
                <a:spcPct val="150000"/>
              </a:lnSpc>
            </a:pPr>
            <a:r>
              <a:rPr lang="es-MX" dirty="0">
                <a:solidFill>
                  <a:srgbClr val="282828"/>
                </a:solidFill>
                <a:latin typeface="Tw Cen MT" panose="020B0602020104020603" pitchFamily="34" charset="0"/>
                <a:cs typeface="Calibri" panose="020F0502020204030204" pitchFamily="34" charset="0"/>
              </a:rPr>
              <a:t>Funciona </a:t>
            </a:r>
            <a:r>
              <a:rPr lang="es-MX" b="0" i="0" u="none" strike="noStrike" dirty="0">
                <a:solidFill>
                  <a:srgbClr val="282828"/>
                </a:solidFill>
                <a:effectLst/>
                <a:latin typeface="Tw Cen MT" panose="020B0602020104020603" pitchFamily="34" charset="0"/>
                <a:cs typeface="Calibri" panose="020F0502020204030204" pitchFamily="34" charset="0"/>
              </a:rPr>
              <a:t>para modificar las propias estructuras en función de las características del objeto, es decir, es capaz de acomodar lo nuevo que se incorporó a los saberes previos y tiene una función explicativa que, a su vez, también está vinculada al conjunto de las operaciones que permiten deducir lo real o conferirle cierta permanencia al tiempo que proporciona la razón de sus transformaciones.</a:t>
            </a:r>
          </a:p>
          <a:p>
            <a:pPr algn="ctr" fontAlgn="base">
              <a:lnSpc>
                <a:spcPct val="150000"/>
              </a:lnSpc>
            </a:pPr>
            <a:r>
              <a:rPr lang="es-MX" b="0" i="0" u="none" strike="noStrike" dirty="0">
                <a:solidFill>
                  <a:srgbClr val="282828"/>
                </a:solidFill>
                <a:effectLst/>
                <a:latin typeface="Tw Cen MT" panose="020B0602020104020603" pitchFamily="34" charset="0"/>
                <a:cs typeface="Calibri" panose="020F0502020204030204" pitchFamily="34" charset="0"/>
              </a:rPr>
              <a:t>Es la necesidad de la asimilación de tener en cuenta las particularidades del objeto y modificar los esquemas en torno a esas características</a:t>
            </a:r>
            <a:r>
              <a:rPr lang="es-MX" dirty="0">
                <a:solidFill>
                  <a:srgbClr val="282828"/>
                </a:solidFill>
                <a:latin typeface="Tw Cen MT" panose="020B0602020104020603" pitchFamily="34" charset="0"/>
                <a:cs typeface="Calibri" panose="020F0502020204030204" pitchFamily="34" charset="0"/>
              </a:rPr>
              <a:t> </a:t>
            </a:r>
            <a:r>
              <a:rPr lang="es-MX" dirty="0">
                <a:latin typeface="Tw Cen MT" panose="020B0602020104020603" pitchFamily="34" charset="0"/>
                <a:cs typeface="Calibri" panose="020F0502020204030204" pitchFamily="34" charset="0"/>
              </a:rPr>
              <a:t>( Andrade y Martínez, 2003). </a:t>
            </a:r>
            <a:endParaRPr lang="es-MX" b="0" i="0" u="none" strike="noStrike" dirty="0">
              <a:solidFill>
                <a:srgbClr val="282828"/>
              </a:solidFill>
              <a:effectLst/>
              <a:latin typeface="Tw Cen MT" panose="020B0602020104020603" pitchFamily="34" charset="0"/>
              <a:cs typeface="Calibri" panose="020F0502020204030204" pitchFamily="34" charset="0"/>
            </a:endParaRPr>
          </a:p>
        </p:txBody>
      </p:sp>
      <p:pic>
        <p:nvPicPr>
          <p:cNvPr id="7170" name="Picture 2" descr="Acomodación (psicología) - EcuRed">
            <a:extLst>
              <a:ext uri="{FF2B5EF4-FFF2-40B4-BE49-F238E27FC236}">
                <a16:creationId xmlns:a16="http://schemas.microsoft.com/office/drawing/2014/main" id="{45B34973-0D20-4E50-33E8-3E13DC9401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1984" y="4554489"/>
            <a:ext cx="2668031" cy="2053133"/>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CEDF5152-1C59-3E67-67E4-E9B3A3224146}"/>
              </a:ext>
            </a:extLst>
          </p:cNvPr>
          <p:cNvPicPr>
            <a:picLocks noChangeAspect="1"/>
          </p:cNvPicPr>
          <p:nvPr/>
        </p:nvPicPr>
        <p:blipFill>
          <a:blip r:embed="rId3"/>
          <a:stretch>
            <a:fillRect/>
          </a:stretch>
        </p:blipFill>
        <p:spPr>
          <a:xfrm>
            <a:off x="476249" y="101973"/>
            <a:ext cx="3048000" cy="2032000"/>
          </a:xfrm>
          <a:prstGeom prst="rect">
            <a:avLst/>
          </a:prstGeom>
        </p:spPr>
      </p:pic>
    </p:spTree>
    <p:extLst>
      <p:ext uri="{BB962C8B-B14F-4D97-AF65-F5344CB8AC3E}">
        <p14:creationId xmlns:p14="http://schemas.microsoft.com/office/powerpoint/2010/main" val="2930831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62B2DB49-B65A-0653-8C12-CB01BB51E8ED}"/>
              </a:ext>
            </a:extLst>
          </p:cNvPr>
          <p:cNvSpPr txBox="1"/>
          <p:nvPr/>
        </p:nvSpPr>
        <p:spPr>
          <a:xfrm>
            <a:off x="914400" y="561498"/>
            <a:ext cx="10387013" cy="1338828"/>
          </a:xfrm>
          <a:prstGeom prst="rect">
            <a:avLst/>
          </a:prstGeom>
          <a:noFill/>
        </p:spPr>
        <p:txBody>
          <a:bodyPr wrap="square">
            <a:spAutoFit/>
          </a:bodyPr>
          <a:lstStyle/>
          <a:p>
            <a:pPr algn="just">
              <a:lnSpc>
                <a:spcPct val="150000"/>
              </a:lnSpc>
            </a:pPr>
            <a:r>
              <a:rPr lang="es-MX" b="0" i="0" u="none" strike="noStrike" dirty="0">
                <a:effectLst/>
                <a:latin typeface="Tw Cen MT" panose="020B0602020104020603" pitchFamily="34" charset="0"/>
                <a:cs typeface="Calibri" panose="020F0502020204030204" pitchFamily="34" charset="0"/>
              </a:rPr>
              <a:t>En cuanto a las categorías de la razón que permiten tener contacto con la realidad, encontramos que mediante éstas el sujeto conoce su espacio, construye el objeto permanente y empieza a discriminar los tiempos.  Por ejemplo: cuando entiende que antes de dormir de noche se “cena”</a:t>
            </a:r>
            <a:endParaRPr lang="es-MX" dirty="0">
              <a:latin typeface="Tw Cen MT" panose="020B0602020104020603" pitchFamily="34" charset="0"/>
              <a:cs typeface="Calibri" panose="020F0502020204030204" pitchFamily="34" charset="0"/>
            </a:endParaRPr>
          </a:p>
        </p:txBody>
      </p:sp>
      <p:sp>
        <p:nvSpPr>
          <p:cNvPr id="9" name="CuadroTexto 8">
            <a:extLst>
              <a:ext uri="{FF2B5EF4-FFF2-40B4-BE49-F238E27FC236}">
                <a16:creationId xmlns:a16="http://schemas.microsoft.com/office/drawing/2014/main" id="{F5365299-5BF1-5397-6AD9-852873B83222}"/>
              </a:ext>
            </a:extLst>
          </p:cNvPr>
          <p:cNvSpPr txBox="1"/>
          <p:nvPr/>
        </p:nvSpPr>
        <p:spPr>
          <a:xfrm>
            <a:off x="902494" y="1864879"/>
            <a:ext cx="10387012" cy="2446824"/>
          </a:xfrm>
          <a:prstGeom prst="rect">
            <a:avLst/>
          </a:prstGeom>
          <a:noFill/>
        </p:spPr>
        <p:txBody>
          <a:bodyPr wrap="square">
            <a:spAutoFit/>
          </a:bodyPr>
          <a:lstStyle/>
          <a:p>
            <a:pPr algn="just">
              <a:lnSpc>
                <a:spcPct val="150000"/>
              </a:lnSpc>
            </a:pPr>
            <a:r>
              <a:rPr lang="es-MX" dirty="0">
                <a:effectLst/>
                <a:latin typeface="Tw Cen MT" panose="020B0602020104020603" pitchFamily="34" charset="0"/>
                <a:cs typeface="Calibri" panose="020F0502020204030204" pitchFamily="34" charset="0"/>
              </a:rPr>
              <a:t>La acomodación implica una modificación de la organización actual en respuesta a las demandas del medio. Es el proceso mediante el cual el sujeto se ajusta a las condiciones externas. La acomodación no solo aparece como necesidad de someterse al medio, sino que se hace necesaria también para poder coordinar los diversos esquemas de asimilación. En resumen, acomodación se refiere al </a:t>
            </a:r>
            <a:r>
              <a:rPr lang="es-MX" dirty="0">
                <a:latin typeface="Tw Cen MT" panose="020B0602020104020603" pitchFamily="34" charset="0"/>
                <a:cs typeface="Calibri" panose="020F0502020204030204" pitchFamily="34" charset="0"/>
              </a:rPr>
              <a:t>proceso de modificar esquemas para acomodarse a nueva información ( Andrade y Martínez, 2003). </a:t>
            </a:r>
          </a:p>
          <a:p>
            <a:endParaRPr lang="es-MX" dirty="0">
              <a:effectLst/>
            </a:endParaRPr>
          </a:p>
        </p:txBody>
      </p:sp>
      <p:pic>
        <p:nvPicPr>
          <p:cNvPr id="8194" name="Picture 2" descr="Postulados Teoricos sobre el desarrollo del pensamiento lógico">
            <a:extLst>
              <a:ext uri="{FF2B5EF4-FFF2-40B4-BE49-F238E27FC236}">
                <a16:creationId xmlns:a16="http://schemas.microsoft.com/office/drawing/2014/main" id="{C38A946D-4070-2378-CD6A-5C8673FF10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1350" y="4200525"/>
            <a:ext cx="32893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n 10">
            <a:extLst>
              <a:ext uri="{FF2B5EF4-FFF2-40B4-BE49-F238E27FC236}">
                <a16:creationId xmlns:a16="http://schemas.microsoft.com/office/drawing/2014/main" id="{D29F6137-71B3-6663-AA77-3E6995A7F91F}"/>
              </a:ext>
            </a:extLst>
          </p:cNvPr>
          <p:cNvPicPr>
            <a:picLocks noChangeAspect="1"/>
          </p:cNvPicPr>
          <p:nvPr/>
        </p:nvPicPr>
        <p:blipFill>
          <a:blip r:embed="rId3"/>
          <a:stretch>
            <a:fillRect/>
          </a:stretch>
        </p:blipFill>
        <p:spPr>
          <a:xfrm>
            <a:off x="-580084" y="4713252"/>
            <a:ext cx="3048000" cy="2032000"/>
          </a:xfrm>
          <a:prstGeom prst="rect">
            <a:avLst/>
          </a:prstGeom>
        </p:spPr>
      </p:pic>
      <p:pic>
        <p:nvPicPr>
          <p:cNvPr id="12" name="Imagen 11">
            <a:extLst>
              <a:ext uri="{FF2B5EF4-FFF2-40B4-BE49-F238E27FC236}">
                <a16:creationId xmlns:a16="http://schemas.microsoft.com/office/drawing/2014/main" id="{5A0609EE-7764-4D76-86CF-23B95FF4BC85}"/>
              </a:ext>
            </a:extLst>
          </p:cNvPr>
          <p:cNvPicPr>
            <a:picLocks noChangeAspect="1"/>
          </p:cNvPicPr>
          <p:nvPr/>
        </p:nvPicPr>
        <p:blipFill>
          <a:blip r:embed="rId3"/>
          <a:stretch>
            <a:fillRect/>
          </a:stretch>
        </p:blipFill>
        <p:spPr>
          <a:xfrm>
            <a:off x="8907371" y="4564368"/>
            <a:ext cx="3048000" cy="2032000"/>
          </a:xfrm>
          <a:prstGeom prst="rect">
            <a:avLst/>
          </a:prstGeom>
        </p:spPr>
      </p:pic>
    </p:spTree>
    <p:extLst>
      <p:ext uri="{BB962C8B-B14F-4D97-AF65-F5344CB8AC3E}">
        <p14:creationId xmlns:p14="http://schemas.microsoft.com/office/powerpoint/2010/main" val="2824271258"/>
      </p:ext>
    </p:extLst>
  </p:cSld>
  <p:clrMapOvr>
    <a:masterClrMapping/>
  </p:clrMapOvr>
</p:sld>
</file>

<file path=ppt/theme/theme1.xml><?xml version="1.0" encoding="utf-8"?>
<a:theme xmlns:a="http://schemas.openxmlformats.org/drawingml/2006/main" name="Paquete">
  <a:themeElements>
    <a:clrScheme name="Paquete">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{2F8A1BEB-3F83-1043-BF7F-D0586F2B4A53}tf10001120</Template>
  <TotalTime>250</TotalTime>
  <Words>1663</Words>
  <Application>Microsoft Office PowerPoint</Application>
  <PresentationFormat>Panorámica</PresentationFormat>
  <Paragraphs>59</Paragraphs>
  <Slides>17</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17</vt:i4>
      </vt:variant>
    </vt:vector>
  </HeadingPairs>
  <TitlesOfParts>
    <vt:vector size="26" baseType="lpstr">
      <vt:lpstr>American Typewriter</vt:lpstr>
      <vt:lpstr>Arial</vt:lpstr>
      <vt:lpstr>Calibri</vt:lpstr>
      <vt:lpstr>Gill Sans MT</vt:lpstr>
      <vt:lpstr>Times</vt:lpstr>
      <vt:lpstr>Times New Roman</vt:lpstr>
      <vt:lpstr>Tw Cen MT</vt:lpstr>
      <vt:lpstr>Verdana</vt:lpstr>
      <vt:lpstr>Paquete</vt:lpstr>
      <vt:lpstr>GENÉTICO - COGNITIVO</vt:lpstr>
      <vt:lpstr>PIAGET</vt:lpstr>
      <vt:lpstr>Presentación de PowerPoint</vt:lpstr>
      <vt:lpstr>PROCESOS INVARIANTES</vt:lpstr>
      <vt:lpstr>Presentación de PowerPoint</vt:lpstr>
      <vt:lpstr>ASIMILACIÓN</vt:lpstr>
      <vt:lpstr>Presentación de PowerPoint</vt:lpstr>
      <vt:lpstr>ACOMODACIÓN</vt:lpstr>
      <vt:lpstr>Presentación de PowerPoint</vt:lpstr>
      <vt:lpstr>equilibrio</vt:lpstr>
      <vt:lpstr>Presentación de PowerPoint</vt:lpstr>
      <vt:lpstr>estructuración</vt:lpstr>
      <vt:lpstr>Presentación de PowerPoint</vt:lpstr>
      <vt:lpstr>Presentación de PowerPoint</vt:lpstr>
      <vt:lpstr>desestructuración</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GENETICA- COGNITIVO</dc:title>
  <dc:creator>Microsoft Office User</dc:creator>
  <cp:lastModifiedBy>Less</cp:lastModifiedBy>
  <cp:revision>17</cp:revision>
  <dcterms:created xsi:type="dcterms:W3CDTF">2022-06-26T21:26:41Z</dcterms:created>
  <dcterms:modified xsi:type="dcterms:W3CDTF">2022-11-06T21:03:23Z</dcterms:modified>
</cp:coreProperties>
</file>