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4"/>
  </p:normalViewPr>
  <p:slideViewPr>
    <p:cSldViewPr snapToGrid="0" snapToObjects="1">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B0DFBD96-3F91-A442-966A-ED644BD257E6}"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72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0E1F59-B9DF-0C4C-9708-B7698944EE58}" type="datetimeFigureOut">
              <a:rPr lang="es-MX" smtClean="0"/>
              <a:t>16/10/2022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16812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67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61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35660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11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94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59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79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248146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0E1F59-B9DF-0C4C-9708-B7698944EE58}" type="datetimeFigureOut">
              <a:rPr lang="es-MX" smtClean="0"/>
              <a:t>16/10/2022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DFBD96-3F91-A442-966A-ED644BD257E6}"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8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80E1F59-B9DF-0C4C-9708-B7698944EE58}" type="datetimeFigureOut">
              <a:rPr lang="es-MX" smtClean="0"/>
              <a:t>16/10/2022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35011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80E1F59-B9DF-0C4C-9708-B7698944EE58}" type="datetimeFigureOut">
              <a:rPr lang="es-MX" smtClean="0"/>
              <a:t>16/10/2022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0DFBD96-3F91-A442-966A-ED644BD257E6}"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48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80E1F59-B9DF-0C4C-9708-B7698944EE58}" type="datetimeFigureOut">
              <a:rPr lang="es-MX" smtClean="0"/>
              <a:t>16/10/2022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0DFBD96-3F91-A442-966A-ED644BD257E6}"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29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E1F59-B9DF-0C4C-9708-B7698944EE58}" type="datetimeFigureOut">
              <a:rPr lang="es-MX" smtClean="0"/>
              <a:t>16/10/2022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149729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0E1F59-B9DF-0C4C-9708-B7698944EE58}" type="datetimeFigureOut">
              <a:rPr lang="es-MX" smtClean="0"/>
              <a:t>16/10/2022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DFBD96-3F91-A442-966A-ED644BD257E6}"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91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0E1F59-B9DF-0C4C-9708-B7698944EE58}" type="datetimeFigureOut">
              <a:rPr lang="es-MX" smtClean="0"/>
              <a:t>16/10/2022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DFBD96-3F91-A442-966A-ED644BD257E6}" type="slidenum">
              <a:rPr lang="es-MX" smtClean="0"/>
              <a:t>‹Nº›</a:t>
            </a:fld>
            <a:endParaRPr lang="es-MX"/>
          </a:p>
        </p:txBody>
      </p:sp>
    </p:spTree>
    <p:extLst>
      <p:ext uri="{BB962C8B-B14F-4D97-AF65-F5344CB8AC3E}">
        <p14:creationId xmlns:p14="http://schemas.microsoft.com/office/powerpoint/2010/main" val="326789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0E1F59-B9DF-0C4C-9708-B7698944EE58}" type="datetimeFigureOut">
              <a:rPr lang="es-MX" smtClean="0"/>
              <a:t>16/10/2022</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DFBD96-3F91-A442-966A-ED644BD257E6}" type="slidenum">
              <a:rPr lang="es-MX" smtClean="0"/>
              <a:t>‹Nº›</a:t>
            </a:fld>
            <a:endParaRPr lang="es-MX"/>
          </a:p>
        </p:txBody>
      </p:sp>
    </p:spTree>
    <p:extLst>
      <p:ext uri="{BB962C8B-B14F-4D97-AF65-F5344CB8AC3E}">
        <p14:creationId xmlns:p14="http://schemas.microsoft.com/office/powerpoint/2010/main" val="61460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mc/articles/PMC5881171/pdf/fpsyg-09-0040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1CD33-3FBC-D9FB-9285-110D75E604AD}"/>
              </a:ext>
            </a:extLst>
          </p:cNvPr>
          <p:cNvSpPr>
            <a:spLocks noGrp="1"/>
          </p:cNvSpPr>
          <p:nvPr>
            <p:ph type="ctrTitle"/>
          </p:nvPr>
        </p:nvSpPr>
        <p:spPr/>
        <p:txBody>
          <a:bodyPr/>
          <a:lstStyle/>
          <a:p>
            <a:r>
              <a:rPr lang="es-MX" dirty="0"/>
              <a:t>PROCESAMIENTO HUMANO</a:t>
            </a:r>
          </a:p>
        </p:txBody>
      </p:sp>
      <p:sp>
        <p:nvSpPr>
          <p:cNvPr id="3" name="Subtítulo 2">
            <a:extLst>
              <a:ext uri="{FF2B5EF4-FFF2-40B4-BE49-F238E27FC236}">
                <a16:creationId xmlns:a16="http://schemas.microsoft.com/office/drawing/2014/main" id="{D782B3BE-CDD1-F63A-6D71-301BF5492C51}"/>
              </a:ext>
            </a:extLst>
          </p:cNvPr>
          <p:cNvSpPr>
            <a:spLocks noGrp="1"/>
          </p:cNvSpPr>
          <p:nvPr>
            <p:ph type="subTitle" idx="1"/>
          </p:nvPr>
        </p:nvSpPr>
        <p:spPr/>
        <p:txBody>
          <a:bodyPr>
            <a:normAutofit fontScale="77500" lnSpcReduction="20000"/>
          </a:bodyPr>
          <a:lstStyle/>
          <a:p>
            <a:r>
              <a:rPr lang="es-MX" sz="5400" dirty="0"/>
              <a:t>DE LA </a:t>
            </a:r>
          </a:p>
          <a:p>
            <a:r>
              <a:rPr lang="es-MX" sz="5400" dirty="0" smtClean="0"/>
              <a:t>INFORMACIÓN</a:t>
            </a:r>
            <a:endParaRPr lang="es-MX" sz="5400" dirty="0"/>
          </a:p>
        </p:txBody>
      </p:sp>
    </p:spTree>
    <p:extLst>
      <p:ext uri="{BB962C8B-B14F-4D97-AF65-F5344CB8AC3E}">
        <p14:creationId xmlns:p14="http://schemas.microsoft.com/office/powerpoint/2010/main" val="342913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C338C23-02E1-AC14-5ECC-B64F4A72F840}"/>
              </a:ext>
            </a:extLst>
          </p:cNvPr>
          <p:cNvSpPr txBox="1"/>
          <p:nvPr/>
        </p:nvSpPr>
        <p:spPr>
          <a:xfrm>
            <a:off x="2057400" y="3195458"/>
            <a:ext cx="8466826" cy="1754326"/>
          </a:xfrm>
          <a:prstGeom prst="rect">
            <a:avLst/>
          </a:prstGeom>
          <a:noFill/>
        </p:spPr>
        <p:txBody>
          <a:bodyPr wrap="square">
            <a:spAutoFit/>
          </a:bodyPr>
          <a:lstStyle/>
          <a:p>
            <a:pPr algn="just">
              <a:lnSpc>
                <a:spcPct val="150000"/>
              </a:lnSpc>
              <a:buFont typeface="Arial" panose="020B0604020202020204" pitchFamily="34" charset="0"/>
              <a:buChar char="•"/>
            </a:pPr>
            <a:r>
              <a:rPr lang="es-MX" b="0" i="0" u="none" strike="noStrike" dirty="0">
                <a:effectLst/>
                <a:latin typeface="Arial Narrow" panose="020B0606020202030204" pitchFamily="34" charset="0"/>
              </a:rPr>
              <a:t>        Baddeley</a:t>
            </a:r>
            <a:r>
              <a:rPr lang="es-MX" b="0" i="0" u="none" strike="noStrike" dirty="0" smtClean="0">
                <a:effectLst/>
                <a:latin typeface="Arial Narrow" panose="020B0606020202030204" pitchFamily="34" charset="0"/>
              </a:rPr>
              <a:t>, G</a:t>
            </a:r>
            <a:r>
              <a:rPr lang="es-MX" b="0" i="0" u="none" strike="noStrike" dirty="0">
                <a:effectLst/>
                <a:latin typeface="Arial Narrow" panose="020B0606020202030204" pitchFamily="34" charset="0"/>
              </a:rPr>
              <a:t>. </a:t>
            </a:r>
            <a:r>
              <a:rPr lang="es-MX" b="0" i="0" u="none" strike="noStrike" dirty="0" smtClean="0">
                <a:effectLst/>
                <a:latin typeface="Arial Narrow" panose="020B0606020202030204" pitchFamily="34" charset="0"/>
              </a:rPr>
              <a:t>(</a:t>
            </a:r>
            <a:r>
              <a:rPr lang="es-MX" dirty="0" smtClean="0">
                <a:latin typeface="Arial Narrow" panose="020B0606020202030204" pitchFamily="34" charset="0"/>
              </a:rPr>
              <a:t>2007</a:t>
            </a:r>
            <a:r>
              <a:rPr lang="es-MX" b="0" i="0" u="none" strike="noStrike" dirty="0" smtClean="0">
                <a:effectLst/>
                <a:latin typeface="Arial Narrow" panose="020B0606020202030204" pitchFamily="34" charset="0"/>
              </a:rPr>
              <a:t>). Working memory. </a:t>
            </a:r>
            <a:r>
              <a:rPr lang="es-MX" b="0" i="1" u="none" strike="noStrike" dirty="0" smtClean="0">
                <a:effectLst/>
                <a:latin typeface="Arial Narrow" panose="020B0606020202030204" pitchFamily="34" charset="0"/>
              </a:rPr>
              <a:t>The </a:t>
            </a:r>
            <a:r>
              <a:rPr lang="es-MX" b="0" i="1" u="none" strike="noStrike" dirty="0">
                <a:effectLst/>
                <a:latin typeface="Arial Narrow" panose="020B0606020202030204" pitchFamily="34" charset="0"/>
              </a:rPr>
              <a:t>psychology of learning and motivation: advances in research and theory</a:t>
            </a:r>
            <a:r>
              <a:rPr lang="es-MX" b="0" i="0" u="none" strike="noStrike" dirty="0">
                <a:effectLst/>
                <a:latin typeface="Arial Narrow" panose="020B0606020202030204" pitchFamily="34" charset="0"/>
              </a:rPr>
              <a:t> </a:t>
            </a:r>
            <a:r>
              <a:rPr lang="es-MX" dirty="0" smtClean="0">
                <a:latin typeface="Arial Narrow" panose="020B0606020202030204" pitchFamily="34" charset="0"/>
              </a:rPr>
              <a:t>, </a:t>
            </a:r>
            <a:r>
              <a:rPr lang="es-MX" i="1" dirty="0" smtClean="0">
                <a:latin typeface="Arial Narrow" panose="020B0606020202030204" pitchFamily="34" charset="0"/>
              </a:rPr>
              <a:t>4</a:t>
            </a:r>
            <a:r>
              <a:rPr lang="es-MX" dirty="0" smtClean="0">
                <a:latin typeface="Arial Narrow" panose="020B0606020202030204" pitchFamily="34" charset="0"/>
              </a:rPr>
              <a:t>(3), 527-540</a:t>
            </a:r>
            <a:r>
              <a:rPr lang="es-MX" dirty="0" smtClean="0">
                <a:latin typeface="Arial Narrow" panose="020B0606020202030204" pitchFamily="34" charset="0"/>
              </a:rPr>
              <a:t>.</a:t>
            </a:r>
          </a:p>
          <a:p>
            <a:pPr algn="just">
              <a:lnSpc>
                <a:spcPct val="150000"/>
              </a:lnSpc>
            </a:pPr>
            <a:r>
              <a:rPr lang="es-MX" dirty="0" smtClean="0">
                <a:latin typeface="Arial Narrow" panose="020B0606020202030204" pitchFamily="34" charset="0"/>
                <a:hlinkClick r:id="rId2"/>
              </a:rPr>
              <a:t>https</a:t>
            </a:r>
            <a:r>
              <a:rPr lang="es-MX" dirty="0">
                <a:latin typeface="Arial Narrow" panose="020B0606020202030204" pitchFamily="34" charset="0"/>
                <a:hlinkClick r:id="rId2"/>
              </a:rPr>
              <a:t>://</a:t>
            </a:r>
            <a:r>
              <a:rPr lang="es-MX" dirty="0" smtClean="0">
                <a:latin typeface="Arial Narrow" panose="020B0606020202030204" pitchFamily="34" charset="0"/>
                <a:hlinkClick r:id="rId2"/>
              </a:rPr>
              <a:t>www.ncbi.nlm.nih.gov/pmc/articles/PMC5881171/pdf/fpsyg-09-00401.pdf</a:t>
            </a:r>
            <a:endParaRPr lang="es-MX" dirty="0" smtClean="0">
              <a:latin typeface="Arial Narrow" panose="020B0606020202030204" pitchFamily="34" charset="0"/>
            </a:endParaRPr>
          </a:p>
          <a:p>
            <a:pPr algn="just">
              <a:lnSpc>
                <a:spcPct val="150000"/>
              </a:lnSpc>
            </a:pPr>
            <a:endParaRPr lang="es-MX" b="0" i="0" u="none" strike="noStrike" dirty="0">
              <a:effectLst/>
              <a:latin typeface="Arial Narrow" panose="020B0606020202030204" pitchFamily="34" charset="0"/>
            </a:endParaRPr>
          </a:p>
        </p:txBody>
      </p:sp>
      <p:sp>
        <p:nvSpPr>
          <p:cNvPr id="6" name="CuadroTexto 5">
            <a:extLst>
              <a:ext uri="{FF2B5EF4-FFF2-40B4-BE49-F238E27FC236}">
                <a16:creationId xmlns:a16="http://schemas.microsoft.com/office/drawing/2014/main" id="{548F39F8-DE78-A537-EC96-0607CE709E9F}"/>
              </a:ext>
            </a:extLst>
          </p:cNvPr>
          <p:cNvSpPr txBox="1"/>
          <p:nvPr/>
        </p:nvSpPr>
        <p:spPr>
          <a:xfrm>
            <a:off x="1414732" y="1604514"/>
            <a:ext cx="4353464" cy="400110"/>
          </a:xfrm>
          <a:prstGeom prst="rect">
            <a:avLst/>
          </a:prstGeom>
          <a:noFill/>
        </p:spPr>
        <p:txBody>
          <a:bodyPr wrap="square" rtlCol="0">
            <a:spAutoFit/>
          </a:bodyPr>
          <a:lstStyle/>
          <a:p>
            <a:r>
              <a:rPr lang="es-MX" sz="2000" dirty="0" smtClean="0"/>
              <a:t>BIBLIOGRAFÍA</a:t>
            </a:r>
            <a:endParaRPr lang="es-MX" sz="2000" dirty="0"/>
          </a:p>
        </p:txBody>
      </p:sp>
    </p:spTree>
    <p:extLst>
      <p:ext uri="{BB962C8B-B14F-4D97-AF65-F5344CB8AC3E}">
        <p14:creationId xmlns:p14="http://schemas.microsoft.com/office/powerpoint/2010/main" val="203463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8C773F-83AC-7BDE-ED82-AACFC7039401}"/>
              </a:ext>
            </a:extLst>
          </p:cNvPr>
          <p:cNvSpPr txBox="1"/>
          <p:nvPr/>
        </p:nvSpPr>
        <p:spPr>
          <a:xfrm>
            <a:off x="1439056" y="1841641"/>
            <a:ext cx="9488774" cy="4154984"/>
          </a:xfrm>
          <a:prstGeom prst="rect">
            <a:avLst/>
          </a:prstGeom>
          <a:noFill/>
        </p:spPr>
        <p:txBody>
          <a:bodyPr wrap="square">
            <a:spAutoFit/>
          </a:bodyPr>
          <a:lstStyle/>
          <a:p>
            <a:pPr algn="ctr">
              <a:lnSpc>
                <a:spcPct val="150000"/>
              </a:lnSpc>
            </a:pPr>
            <a:endParaRPr lang="es-MX" sz="3200" b="1" i="1" u="none" strike="noStrike" dirty="0">
              <a:solidFill>
                <a:srgbClr val="3A3648"/>
              </a:solidFill>
              <a:effectLst/>
              <a:latin typeface="Arial Narrow" panose="020B0606020202030204" pitchFamily="34" charset="0"/>
              <a:cs typeface="Times New Roman" panose="02020603050405020304" pitchFamily="18" charset="0"/>
            </a:endParaRPr>
          </a:p>
          <a:p>
            <a:pPr algn="ctr">
              <a:lnSpc>
                <a:spcPct val="150000"/>
              </a:lnSpc>
            </a:pPr>
            <a:r>
              <a:rPr lang="es-MX" i="0" u="none" strike="noStrike" dirty="0" smtClean="0">
                <a:effectLst/>
                <a:latin typeface="Arial Narrow" panose="020B0606020202030204" pitchFamily="34" charset="0"/>
                <a:cs typeface="Times New Roman" panose="02020603050405020304" pitchFamily="18" charset="0"/>
              </a:rPr>
              <a:t>Para Baddeley (2007), la </a:t>
            </a:r>
            <a:r>
              <a:rPr lang="es-MX" i="0" u="none" strike="noStrike" dirty="0">
                <a:effectLst/>
                <a:latin typeface="Arial Narrow" panose="020B0606020202030204" pitchFamily="34" charset="0"/>
                <a:cs typeface="Times New Roman" panose="02020603050405020304" pitchFamily="18" charset="0"/>
              </a:rPr>
              <a:t>teoría del </a:t>
            </a:r>
            <a:r>
              <a:rPr lang="es-MX" b="1" i="1" u="none" strike="noStrike" dirty="0">
                <a:effectLst/>
                <a:latin typeface="Arial Narrow" panose="020B0606020202030204" pitchFamily="34" charset="0"/>
                <a:cs typeface="Times New Roman" panose="02020603050405020304" pitchFamily="18" charset="0"/>
              </a:rPr>
              <a:t>procesamiento de la información </a:t>
            </a:r>
            <a:r>
              <a:rPr lang="es-MX" i="0" u="none" strike="noStrike" dirty="0">
                <a:effectLst/>
                <a:latin typeface="Arial Narrow" panose="020B0606020202030204" pitchFamily="34" charset="0"/>
                <a:cs typeface="Times New Roman" panose="02020603050405020304" pitchFamily="18" charset="0"/>
              </a:rPr>
              <a:t>es un conjunto de modelos psicológicos que conciben al ser humano como un procesador activo de los estímulos (información o “inputs”) que obtiene de su entorno. Esta visión se opone a la concepción pasiva de las personas que caracteriza a otras orientaciones, como el conductismo y el psicoanálisis.</a:t>
            </a:r>
          </a:p>
          <a:p>
            <a:pPr algn="ctr">
              <a:lnSpc>
                <a:spcPct val="150000"/>
              </a:lnSpc>
            </a:pPr>
            <a:r>
              <a:rPr lang="es-MX" i="0" u="none" strike="noStrike" dirty="0">
                <a:effectLst/>
                <a:latin typeface="Arial Narrow" panose="020B0606020202030204" pitchFamily="34" charset="0"/>
                <a:cs typeface="Times New Roman" panose="02020603050405020304" pitchFamily="18" charset="0"/>
              </a:rPr>
              <a:t>Estos modelos se engloban en el cognitivismo, paradigma que defiende que los pensamientos y otros contenidos mentales influyen en la conducta y deben ser distinguidos de esta. Se popularizaron en la década de 1950 como reacción a la postura conductista, predominante en la época, que concebía los procesos mentales como formas de conducta.</a:t>
            </a:r>
          </a:p>
        </p:txBody>
      </p:sp>
      <p:sp>
        <p:nvSpPr>
          <p:cNvPr id="2" name="Rectángulo 1"/>
          <p:cNvSpPr/>
          <p:nvPr/>
        </p:nvSpPr>
        <p:spPr>
          <a:xfrm>
            <a:off x="2250404" y="1195685"/>
            <a:ext cx="7291163" cy="1077218"/>
          </a:xfrm>
          <a:prstGeom prst="rect">
            <a:avLst/>
          </a:prstGeom>
          <a:noFill/>
        </p:spPr>
        <p:txBody>
          <a:bodyPr wrap="none" lIns="91440" tIns="45720" rIns="91440" bIns="45720">
            <a:spAutoFit/>
          </a:bodyPr>
          <a:lstStyle/>
          <a:p>
            <a:pPr algn="ctr"/>
            <a:r>
              <a:rPr lang="es-E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TEORÍA DEL PROCESAMIENTO </a:t>
            </a:r>
          </a:p>
          <a:p>
            <a:pPr algn="ctr"/>
            <a:r>
              <a:rPr lang="es-E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 LA INFORMACIÓN</a:t>
            </a:r>
            <a:endParaRPr lang="es-E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340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60CAEE8-CA74-4668-87A0-97BA1A0CB0C2}"/>
              </a:ext>
            </a:extLst>
          </p:cNvPr>
          <p:cNvSpPr txBox="1"/>
          <p:nvPr/>
        </p:nvSpPr>
        <p:spPr>
          <a:xfrm>
            <a:off x="1609904" y="2904912"/>
            <a:ext cx="8972191" cy="1754326"/>
          </a:xfrm>
          <a:prstGeom prst="rect">
            <a:avLst/>
          </a:prstGeom>
          <a:noFill/>
        </p:spPr>
        <p:txBody>
          <a:bodyPr wrap="square">
            <a:spAutoFit/>
          </a:bodyPr>
          <a:lstStyle/>
          <a:p>
            <a:pPr algn="ctr">
              <a:lnSpc>
                <a:spcPct val="150000"/>
              </a:lnSpc>
            </a:pPr>
            <a:r>
              <a:rPr lang="es-MX" b="0" i="0" u="none" strike="noStrike" dirty="0">
                <a:effectLst/>
                <a:latin typeface="Arial Narrow" panose="020B0606020202030204" pitchFamily="34" charset="0"/>
                <a:cs typeface="Times New Roman" panose="02020603050405020304" pitchFamily="18" charset="0"/>
              </a:rPr>
              <a:t>Las investigaciones y modelos teóricos desarrollados en el marco de esta perspectiva se han aplicado a un gran número de procesos mentales. Cabe destacar </a:t>
            </a:r>
            <a:r>
              <a:rPr lang="es-MX" b="1" i="0" u="none" strike="noStrike" dirty="0">
                <a:effectLst/>
                <a:latin typeface="Arial Narrow" panose="020B0606020202030204" pitchFamily="34" charset="0"/>
                <a:cs typeface="Times New Roman" panose="02020603050405020304" pitchFamily="18" charset="0"/>
              </a:rPr>
              <a:t>el énfasis particular en el desarrollo cognitivo</a:t>
            </a:r>
            <a:r>
              <a:rPr lang="es-MX" b="0" i="0" u="none" strike="noStrike" dirty="0">
                <a:effectLst/>
                <a:latin typeface="Arial Narrow" panose="020B0606020202030204" pitchFamily="34" charset="0"/>
                <a:cs typeface="Times New Roman" panose="02020603050405020304" pitchFamily="18" charset="0"/>
              </a:rPr>
              <a:t>; desde la teoría del procesamiento de la información se analizan tanto las estructuras cerebrales en sí mismas como en su relación con la maduración y la </a:t>
            </a:r>
            <a:r>
              <a:rPr lang="es-MX" b="0" i="0" u="none" strike="noStrike" dirty="0" smtClean="0">
                <a:effectLst/>
                <a:latin typeface="Arial Narrow" panose="020B0606020202030204" pitchFamily="34" charset="0"/>
                <a:cs typeface="Times New Roman" panose="02020603050405020304" pitchFamily="18" charset="0"/>
              </a:rPr>
              <a:t>socialización</a:t>
            </a: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(Baddeley, 2007).</a:t>
            </a:r>
            <a:endParaRPr lang="es-MX" dirty="0">
              <a:latin typeface="Times New Roman" panose="02020603050405020304" pitchFamily="18" charset="0"/>
              <a:cs typeface="Times New Roman" panose="02020603050405020304" pitchFamily="18" charset="0"/>
            </a:endParaRPr>
          </a:p>
        </p:txBody>
      </p:sp>
      <p:pic>
        <p:nvPicPr>
          <p:cNvPr id="2050" name="Picture 2" descr="Procesamiento humano de información (PHI) - Unidad de Apoyo Para el  Aprendizaje">
            <a:extLst>
              <a:ext uri="{FF2B5EF4-FFF2-40B4-BE49-F238E27FC236}">
                <a16:creationId xmlns:a16="http://schemas.microsoft.com/office/drawing/2014/main" id="{0B07A1B0-BC1C-D662-BBA0-153DDA7BE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56" y="653428"/>
            <a:ext cx="1967662" cy="1575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cesamiento humano de información (PHI) - Unidad de Apoyo Para el  Aprendizaje">
            <a:extLst>
              <a:ext uri="{FF2B5EF4-FFF2-40B4-BE49-F238E27FC236}">
                <a16:creationId xmlns:a16="http://schemas.microsoft.com/office/drawing/2014/main" id="{3F8C7AB7-8CF1-21FE-15E7-E94AD9045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897" y="653428"/>
            <a:ext cx="1967663" cy="157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3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D036E2-40AA-67B7-387C-99083A71C087}"/>
              </a:ext>
            </a:extLst>
          </p:cNvPr>
          <p:cNvSpPr txBox="1"/>
          <p:nvPr/>
        </p:nvSpPr>
        <p:spPr>
          <a:xfrm>
            <a:off x="1023668" y="1004041"/>
            <a:ext cx="10144663" cy="4662815"/>
          </a:xfrm>
          <a:prstGeom prst="rect">
            <a:avLst/>
          </a:prstGeom>
          <a:noFill/>
        </p:spPr>
        <p:txBody>
          <a:bodyPr wrap="square">
            <a:spAutoFit/>
          </a:bodyPr>
          <a:lstStyle/>
          <a:p>
            <a:pPr algn="just">
              <a:lnSpc>
                <a:spcPct val="150000"/>
              </a:lnSpc>
            </a:pPr>
            <a:endParaRPr lang="es-MX" dirty="0" smtClean="0">
              <a:solidFill>
                <a:srgbClr val="3A3648"/>
              </a:solidFill>
              <a:latin typeface="Source Sans Pro" panose="020B0503030403020204" pitchFamily="34" charset="0"/>
            </a:endParaRPr>
          </a:p>
          <a:p>
            <a:pPr algn="just">
              <a:lnSpc>
                <a:spcPct val="150000"/>
              </a:lnSpc>
            </a:pPr>
            <a:endParaRPr lang="es-MX" dirty="0">
              <a:solidFill>
                <a:srgbClr val="3A3648"/>
              </a:solidFill>
              <a:latin typeface="Source Sans Pro" panose="020B0503030403020204" pitchFamily="34" charset="0"/>
            </a:endParaRPr>
          </a:p>
          <a:p>
            <a:pPr algn="just">
              <a:lnSpc>
                <a:spcPct val="150000"/>
              </a:lnSpc>
            </a:pPr>
            <a:endParaRPr lang="es-MX" dirty="0">
              <a:solidFill>
                <a:srgbClr val="3A3648"/>
              </a:solidFill>
              <a:latin typeface="Source Sans Pro" panose="020B0503030403020204" pitchFamily="34" charset="0"/>
            </a:endParaRPr>
          </a:p>
          <a:p>
            <a:pPr algn="just">
              <a:lnSpc>
                <a:spcPct val="150000"/>
              </a:lnSpc>
            </a:pPr>
            <a:endParaRPr lang="es-MX" i="0" u="none" strike="noStrike" dirty="0">
              <a:solidFill>
                <a:srgbClr val="3A3648"/>
              </a:solidFill>
              <a:effectLst/>
              <a:latin typeface="Source Sans Pro" panose="020B0503030403020204" pitchFamily="34" charset="0"/>
            </a:endParaRPr>
          </a:p>
          <a:p>
            <a:pPr algn="ctr">
              <a:lnSpc>
                <a:spcPct val="150000"/>
              </a:lnSpc>
            </a:pPr>
            <a:r>
              <a:rPr lang="es-MX" i="0" u="none" strike="noStrike" dirty="0">
                <a:effectLst/>
                <a:latin typeface="Arial Narrow" panose="020B0606020202030204" pitchFamily="34" charset="0"/>
              </a:rPr>
              <a:t>Los modelos surgidos de este enfoque se fundamentan en la metáfora de la mente como ordenador; en este sentido el cerebro se concibe como el soporte físico, o hardware, de funciones cognitivas (memoria, lenguaje, etc.), que equivaldrían a los programas o software. Tal planteamiento sirve como esqueleto a estas propuestas teóricas.</a:t>
            </a:r>
          </a:p>
          <a:p>
            <a:pPr algn="ctr">
              <a:lnSpc>
                <a:spcPct val="150000"/>
              </a:lnSpc>
            </a:pPr>
            <a:r>
              <a:rPr lang="es-MX" i="0" u="none" strike="noStrike" dirty="0">
                <a:effectLst/>
                <a:latin typeface="Arial Narrow" panose="020B0606020202030204" pitchFamily="34" charset="0"/>
              </a:rPr>
              <a:t>Los ordenadores son procesadores de información que responden a la influencia de “estados internos”, el software, que </a:t>
            </a:r>
            <a:r>
              <a:rPr lang="es-MX" i="0" u="none" strike="noStrike" dirty="0" smtClean="0">
                <a:effectLst/>
                <a:latin typeface="Arial Narrow" panose="020B0606020202030204" pitchFamily="34" charset="0"/>
              </a:rPr>
              <a:t>puede </a:t>
            </a:r>
            <a:r>
              <a:rPr lang="es-MX" i="0" u="none" strike="noStrike" dirty="0">
                <a:effectLst/>
                <a:latin typeface="Arial Narrow" panose="020B0606020202030204" pitchFamily="34" charset="0"/>
              </a:rPr>
              <a:t>por tanto ser utilizado como herramienta para operativizar los contenidos y procesos mentales de las personas. De este modo se busca extraer hipótesis sobre la cognición humana a partir de sus manifestaciones no </a:t>
            </a:r>
            <a:r>
              <a:rPr lang="es-MX" i="0" u="none" strike="noStrike" dirty="0" smtClean="0">
                <a:effectLst/>
                <a:latin typeface="Arial Narrow" panose="020B0606020202030204" pitchFamily="34" charset="0"/>
              </a:rPr>
              <a:t>observables (Baddeley, 2007).</a:t>
            </a:r>
            <a:endParaRPr lang="es-MX" i="0" u="none" strike="noStrike" dirty="0">
              <a:effectLst/>
              <a:latin typeface="Arial Narrow" panose="020B0606020202030204" pitchFamily="34" charset="0"/>
            </a:endParaRPr>
          </a:p>
        </p:txBody>
      </p:sp>
      <p:pic>
        <p:nvPicPr>
          <p:cNvPr id="3074" name="Picture 2" descr="Teoria del procesamiento de la informacion">
            <a:extLst>
              <a:ext uri="{FF2B5EF4-FFF2-40B4-BE49-F238E27FC236}">
                <a16:creationId xmlns:a16="http://schemas.microsoft.com/office/drawing/2014/main" id="{96D4776F-AC07-54FB-126A-B461A3987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91" y="890906"/>
            <a:ext cx="1097483" cy="1122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37374" y="1209165"/>
            <a:ext cx="8957132" cy="646331"/>
          </a:xfrm>
          <a:prstGeom prst="rect">
            <a:avLst/>
          </a:prstGeom>
          <a:noFill/>
        </p:spPr>
        <p:txBody>
          <a:bodyPr wrap="none" lIns="91440" tIns="45720" rIns="91440" bIns="45720">
            <a:spAutoFit/>
          </a:bodyPr>
          <a:lstStyle/>
          <a:p>
            <a:pPr algn="ctr"/>
            <a:r>
              <a:rPr lang="es-ES" sz="3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EL SER HUMANO COMO ORDENADOR</a:t>
            </a:r>
            <a:endParaRPr lang="es-E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54380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34FC532-D964-2663-EB74-3B025D0D6486}"/>
              </a:ext>
            </a:extLst>
          </p:cNvPr>
          <p:cNvSpPr txBox="1"/>
          <p:nvPr/>
        </p:nvSpPr>
        <p:spPr>
          <a:xfrm>
            <a:off x="1316966" y="2866701"/>
            <a:ext cx="9558068" cy="1754326"/>
          </a:xfrm>
          <a:prstGeom prst="rect">
            <a:avLst/>
          </a:prstGeom>
          <a:noFill/>
        </p:spPr>
        <p:txBody>
          <a:bodyPr wrap="square">
            <a:spAutoFit/>
          </a:bodyPr>
          <a:lstStyle/>
          <a:p>
            <a:pPr algn="ctr">
              <a:lnSpc>
                <a:spcPct val="150000"/>
              </a:lnSpc>
            </a:pPr>
            <a:r>
              <a:rPr lang="es-MX" dirty="0" smtClean="0">
                <a:latin typeface="Arial Narrow" panose="020B0606020202030204" pitchFamily="34" charset="0"/>
              </a:rPr>
              <a:t>Para Baddeley (2007) el </a:t>
            </a:r>
            <a:r>
              <a:rPr lang="es-MX" i="0" strike="noStrike" dirty="0">
                <a:effectLst/>
                <a:latin typeface="Arial Narrow" panose="020B0606020202030204" pitchFamily="34" charset="0"/>
              </a:rPr>
              <a:t>procesamiento de la información empieza con la recepción de estímulos (inputs en lenguaje computacional) a través de los </a:t>
            </a:r>
            <a:r>
              <a:rPr lang="es-MX" i="0" strike="noStrike" dirty="0" smtClean="0">
                <a:effectLst/>
                <a:latin typeface="Arial Narrow" panose="020B0606020202030204" pitchFamily="34" charset="0"/>
              </a:rPr>
              <a:t>sentidos</a:t>
            </a:r>
            <a:r>
              <a:rPr lang="es-MX" dirty="0" smtClean="0">
                <a:latin typeface="Arial Narrow" panose="020B0606020202030204" pitchFamily="34" charset="0"/>
              </a:rPr>
              <a:t>; a</a:t>
            </a:r>
            <a:r>
              <a:rPr lang="es-MX" i="0" strike="noStrike" dirty="0" smtClean="0">
                <a:effectLst/>
                <a:latin typeface="Arial Narrow" panose="020B0606020202030204" pitchFamily="34" charset="0"/>
              </a:rPr>
              <a:t> </a:t>
            </a:r>
            <a:r>
              <a:rPr lang="es-MX" i="0" strike="noStrike" dirty="0">
                <a:effectLst/>
                <a:latin typeface="Arial Narrow" panose="020B0606020202030204" pitchFamily="34" charset="0"/>
              </a:rPr>
              <a:t>continuación codificamos la información de forma activa </a:t>
            </a:r>
            <a:r>
              <a:rPr lang="es-MX" dirty="0" smtClean="0">
                <a:latin typeface="Arial Narrow" panose="020B0606020202030204" pitchFamily="34" charset="0"/>
              </a:rPr>
              <a:t>con</a:t>
            </a:r>
            <a:r>
              <a:rPr lang="es-MX" i="0" strike="noStrike" dirty="0" smtClean="0">
                <a:effectLst/>
                <a:latin typeface="Arial Narrow" panose="020B0606020202030204" pitchFamily="34" charset="0"/>
              </a:rPr>
              <a:t> </a:t>
            </a:r>
            <a:r>
              <a:rPr lang="es-MX" i="0" strike="noStrike" dirty="0">
                <a:effectLst/>
                <a:latin typeface="Arial Narrow" panose="020B0606020202030204" pitchFamily="34" charset="0"/>
              </a:rPr>
              <a:t>tal de otorgarle significado y poder combinarla con la que almacenamos en la memoria a </a:t>
            </a:r>
            <a:r>
              <a:rPr lang="es-MX" i="0" strike="noStrike" dirty="0" smtClean="0">
                <a:effectLst/>
                <a:latin typeface="Arial Narrow" panose="020B0606020202030204" pitchFamily="34" charset="0"/>
              </a:rPr>
              <a:t>largo plazo;  </a:t>
            </a:r>
            <a:r>
              <a:rPr lang="es-MX" dirty="0">
                <a:latin typeface="Arial Narrow" panose="020B0606020202030204" pitchFamily="34" charset="0"/>
              </a:rPr>
              <a:t>f</a:t>
            </a:r>
            <a:r>
              <a:rPr lang="es-MX" i="0" strike="noStrike" dirty="0" smtClean="0">
                <a:effectLst/>
                <a:latin typeface="Arial Narrow" panose="020B0606020202030204" pitchFamily="34" charset="0"/>
              </a:rPr>
              <a:t>inalmente </a:t>
            </a:r>
            <a:r>
              <a:rPr lang="es-MX" i="0" strike="noStrike" dirty="0">
                <a:effectLst/>
                <a:latin typeface="Arial Narrow" panose="020B0606020202030204" pitchFamily="34" charset="0"/>
              </a:rPr>
              <a:t>se ejecuta una respuesta (output).</a:t>
            </a:r>
            <a:endParaRPr lang="es-MX" dirty="0">
              <a:latin typeface="Arial Narrow" panose="020B0606020202030204" pitchFamily="34" charset="0"/>
            </a:endParaRPr>
          </a:p>
        </p:txBody>
      </p:sp>
      <p:pic>
        <p:nvPicPr>
          <p:cNvPr id="4102" name="Picture 6" descr="Procesamiento humano de información (PHI) - Unidad de Apoyo Para el  Aprendizaje">
            <a:extLst>
              <a:ext uri="{FF2B5EF4-FFF2-40B4-BE49-F238E27FC236}">
                <a16:creationId xmlns:a16="http://schemas.microsoft.com/office/drawing/2014/main" id="{18D77DB4-AE16-A5B3-9DBB-CF6868B20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09" y="686160"/>
            <a:ext cx="2140523" cy="171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6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0749A49-7D40-B8BE-CF4A-A44ADAEF9FAD}"/>
              </a:ext>
            </a:extLst>
          </p:cNvPr>
          <p:cNvSpPr txBox="1"/>
          <p:nvPr/>
        </p:nvSpPr>
        <p:spPr>
          <a:xfrm>
            <a:off x="1123915" y="2673091"/>
            <a:ext cx="9709031" cy="2631490"/>
          </a:xfrm>
          <a:prstGeom prst="rect">
            <a:avLst/>
          </a:prstGeom>
          <a:noFill/>
        </p:spPr>
        <p:txBody>
          <a:bodyPr wrap="square">
            <a:spAutoFit/>
          </a:bodyPr>
          <a:lstStyle/>
          <a:p>
            <a:pPr algn="ctr">
              <a:lnSpc>
                <a:spcPct val="150000"/>
              </a:lnSpc>
            </a:pPr>
            <a:r>
              <a:rPr lang="es-MX" sz="2000" b="1" i="1" u="none" strike="noStrike" dirty="0">
                <a:effectLst/>
                <a:latin typeface="Arial Narrow" panose="020B0606020202030204" pitchFamily="34" charset="0"/>
                <a:cs typeface="Times New Roman" panose="02020603050405020304" pitchFamily="18" charset="0"/>
              </a:rPr>
              <a:t>El modelo multialmacén de Atkinson y Shiffrin</a:t>
            </a:r>
          </a:p>
          <a:p>
            <a:pPr algn="ctr">
              <a:lnSpc>
                <a:spcPct val="150000"/>
              </a:lnSpc>
            </a:pPr>
            <a:endParaRPr lang="es-MX" b="1" i="1" u="none" strike="noStrike" dirty="0">
              <a:effectLst/>
              <a:latin typeface="Arial Narrow" panose="020B0606020202030204" pitchFamily="34" charset="0"/>
              <a:cs typeface="Times New Roman" panose="02020603050405020304" pitchFamily="18" charset="0"/>
            </a:endParaRPr>
          </a:p>
          <a:p>
            <a:pPr algn="ctr">
              <a:lnSpc>
                <a:spcPct val="150000"/>
              </a:lnSpc>
            </a:pPr>
            <a:r>
              <a:rPr lang="es-MX" i="0" u="none" strike="noStrike" dirty="0">
                <a:effectLst/>
                <a:latin typeface="Arial Narrow" panose="020B0606020202030204" pitchFamily="34" charset="0"/>
                <a:cs typeface="Times New Roman" panose="02020603050405020304" pitchFamily="18" charset="0"/>
              </a:rPr>
              <a:t>En 1968 Richard Atkinson y Richard Shiffrin propusieron un modelo que dividía la memoria en tres componentes (“programas”, desde la metáfora del ordenador): el </a:t>
            </a:r>
            <a:r>
              <a:rPr lang="es-MX" i="1" u="sng" strike="noStrike" dirty="0">
                <a:effectLst/>
                <a:latin typeface="Arial Narrow" panose="020B0606020202030204" pitchFamily="34" charset="0"/>
                <a:cs typeface="Times New Roman" panose="02020603050405020304" pitchFamily="18" charset="0"/>
              </a:rPr>
              <a:t>registro sensorial</a:t>
            </a:r>
            <a:r>
              <a:rPr lang="es-MX" i="0" u="none" strike="noStrike" dirty="0">
                <a:effectLst/>
                <a:latin typeface="Arial Narrow" panose="020B0606020202030204" pitchFamily="34" charset="0"/>
                <a:cs typeface="Times New Roman" panose="02020603050405020304" pitchFamily="18" charset="0"/>
              </a:rPr>
              <a:t>, que permite la entrada de información, un </a:t>
            </a:r>
            <a:r>
              <a:rPr lang="es-MX" i="1" u="sng" strike="noStrike" dirty="0">
                <a:effectLst/>
                <a:latin typeface="Arial Narrow" panose="020B0606020202030204" pitchFamily="34" charset="0"/>
                <a:cs typeface="Times New Roman" panose="02020603050405020304" pitchFamily="18" charset="0"/>
              </a:rPr>
              <a:t>almacén de corta duración </a:t>
            </a:r>
            <a:r>
              <a:rPr lang="es-MX" i="0" u="none" strike="noStrike" dirty="0">
                <a:effectLst/>
                <a:latin typeface="Arial Narrow" panose="020B0606020202030204" pitchFamily="34" charset="0"/>
                <a:cs typeface="Times New Roman" panose="02020603050405020304" pitchFamily="18" charset="0"/>
              </a:rPr>
              <a:t>que pasaría a conocerse como “memoria a corto plazo” y </a:t>
            </a:r>
            <a:r>
              <a:rPr lang="es-MX" i="1" u="sng" strike="noStrike" dirty="0">
                <a:effectLst/>
                <a:latin typeface="Arial Narrow" panose="020B0606020202030204" pitchFamily="34" charset="0"/>
                <a:cs typeface="Times New Roman" panose="02020603050405020304" pitchFamily="18" charset="0"/>
              </a:rPr>
              <a:t>otro de larga duración</a:t>
            </a:r>
            <a:r>
              <a:rPr lang="es-MX" i="0" u="none" strike="noStrike" dirty="0">
                <a:effectLst/>
                <a:latin typeface="Arial Narrow" panose="020B0606020202030204" pitchFamily="34" charset="0"/>
                <a:cs typeface="Times New Roman" panose="02020603050405020304" pitchFamily="18" charset="0"/>
              </a:rPr>
              <a:t>, la memoria a largo </a:t>
            </a:r>
            <a:r>
              <a:rPr lang="es-MX" i="0" u="none" strike="noStrike" dirty="0" smtClean="0">
                <a:effectLst/>
                <a:latin typeface="Arial Narrow" panose="020B0606020202030204" pitchFamily="34" charset="0"/>
                <a:cs typeface="Times New Roman" panose="02020603050405020304" pitchFamily="18" charset="0"/>
              </a:rPr>
              <a:t>plazo (Baddeley, 2007).</a:t>
            </a:r>
            <a:endParaRPr lang="es-MX" i="0" u="none" strike="noStrike" dirty="0">
              <a:effectLst/>
              <a:latin typeface="Arial Narrow" panose="020B0606020202030204" pitchFamily="34" charset="0"/>
              <a:cs typeface="Times New Roman" panose="02020603050405020304" pitchFamily="18" charset="0"/>
            </a:endParaRPr>
          </a:p>
        </p:txBody>
      </p:sp>
      <p:sp>
        <p:nvSpPr>
          <p:cNvPr id="2" name="Rectángulo 1"/>
          <p:cNvSpPr/>
          <p:nvPr/>
        </p:nvSpPr>
        <p:spPr>
          <a:xfrm>
            <a:off x="1899770" y="1404233"/>
            <a:ext cx="8491364" cy="646331"/>
          </a:xfrm>
          <a:prstGeom prst="rect">
            <a:avLst/>
          </a:prstGeom>
          <a:noFill/>
        </p:spPr>
        <p:txBody>
          <a:bodyPr wrap="none" lIns="91440" tIns="45720" rIns="91440" bIns="45720">
            <a:spAutoFit/>
          </a:bodyPr>
          <a:lstStyle/>
          <a:p>
            <a:pPr algn="ctr"/>
            <a:r>
              <a:rPr lang="es-E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MODELOS Y AUTORES PRINCIPALES</a:t>
            </a:r>
            <a:endParaRPr lang="es-E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1554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ADF007-1AEF-A0FD-A163-7452CE73CBC7}"/>
              </a:ext>
            </a:extLst>
          </p:cNvPr>
          <p:cNvSpPr txBox="1"/>
          <p:nvPr/>
        </p:nvSpPr>
        <p:spPr>
          <a:xfrm>
            <a:off x="1390158" y="1692032"/>
            <a:ext cx="9592575" cy="2674002"/>
          </a:xfrm>
          <a:prstGeom prst="rect">
            <a:avLst/>
          </a:prstGeom>
          <a:noFill/>
        </p:spPr>
        <p:txBody>
          <a:bodyPr wrap="square">
            <a:spAutoFit/>
          </a:bodyPr>
          <a:lstStyle/>
          <a:p>
            <a:pPr algn="ctr">
              <a:lnSpc>
                <a:spcPct val="150000"/>
              </a:lnSpc>
            </a:pPr>
            <a:r>
              <a:rPr lang="es-MX" sz="2000" b="1" i="1" u="none" strike="noStrike" dirty="0">
                <a:effectLst/>
                <a:latin typeface="Arial Narrow" panose="020B0606020202030204" pitchFamily="34" charset="0"/>
                <a:cs typeface="Times New Roman" panose="02020603050405020304" pitchFamily="18" charset="0"/>
              </a:rPr>
              <a:t>Los niveles de procesamiento de Craik y Lockhart</a:t>
            </a:r>
          </a:p>
          <a:p>
            <a:pPr algn="ctr">
              <a:lnSpc>
                <a:spcPct val="150000"/>
              </a:lnSpc>
            </a:pPr>
            <a:endParaRPr lang="es-MX" i="0" u="none" strike="noStrike" dirty="0">
              <a:effectLst/>
              <a:latin typeface="Arial Narrow" panose="020B0606020202030204" pitchFamily="34" charset="0"/>
              <a:cs typeface="Times New Roman" panose="02020603050405020304" pitchFamily="18" charset="0"/>
            </a:endParaRPr>
          </a:p>
          <a:p>
            <a:pPr algn="ctr">
              <a:lnSpc>
                <a:spcPct val="150000"/>
              </a:lnSpc>
            </a:pPr>
            <a:r>
              <a:rPr lang="es-MX" i="0" u="none" strike="noStrike" dirty="0">
                <a:effectLst/>
                <a:latin typeface="Arial Narrow" panose="020B0606020202030204" pitchFamily="34" charset="0"/>
                <a:cs typeface="Times New Roman" panose="02020603050405020304" pitchFamily="18" charset="0"/>
              </a:rPr>
              <a:t>Poco después, en 1972, Fergus Craik y Robert Lockhart añadieron al modelo multialmacén la idea de que la información puede ser procesada en grados crecientes de profundidad en función de si sólo la percibimos o además le prestamos atención, la categorizamos y/o le otorgamos significado. El procesamiento profundo, opuesto al superficial, favorece el </a:t>
            </a:r>
            <a:r>
              <a:rPr lang="es-MX" dirty="0">
                <a:latin typeface="Arial Narrow" panose="020B0606020202030204" pitchFamily="34" charset="0"/>
                <a:cs typeface="Times New Roman" panose="02020603050405020304" pitchFamily="18" charset="0"/>
              </a:rPr>
              <a:t>aprendizaje (Baddeley, 2007).</a:t>
            </a:r>
            <a:endParaRPr lang="es-MX" i="0" u="none" strike="noStrike" dirty="0">
              <a:effectLst/>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77908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040E3C4-7CD4-615D-0C39-24B2AA49536B}"/>
              </a:ext>
            </a:extLst>
          </p:cNvPr>
          <p:cNvSpPr txBox="1"/>
          <p:nvPr/>
        </p:nvSpPr>
        <p:spPr>
          <a:xfrm>
            <a:off x="997789" y="1720480"/>
            <a:ext cx="10196422" cy="3046988"/>
          </a:xfrm>
          <a:prstGeom prst="rect">
            <a:avLst/>
          </a:prstGeom>
          <a:noFill/>
        </p:spPr>
        <p:txBody>
          <a:bodyPr wrap="square">
            <a:spAutoFit/>
          </a:bodyPr>
          <a:lstStyle/>
          <a:p>
            <a:pPr algn="ctr">
              <a:lnSpc>
                <a:spcPct val="150000"/>
              </a:lnSpc>
            </a:pPr>
            <a:r>
              <a:rPr lang="es-MX" sz="2000" b="1" i="1" u="none" strike="noStrike" dirty="0">
                <a:effectLst/>
                <a:latin typeface="Arial Narrow" panose="020B0606020202030204" pitchFamily="34" charset="0"/>
              </a:rPr>
              <a:t>El modelo conexionista de Rumelhart y McClelland</a:t>
            </a:r>
          </a:p>
          <a:p>
            <a:pPr algn="ctr">
              <a:lnSpc>
                <a:spcPct val="150000"/>
              </a:lnSpc>
            </a:pPr>
            <a:endParaRPr lang="es-MX" b="1" i="0" u="none" strike="noStrike" dirty="0">
              <a:solidFill>
                <a:srgbClr val="524D66"/>
              </a:solidFill>
              <a:effectLst/>
              <a:latin typeface="Arial Narrow" panose="020B0606020202030204" pitchFamily="34" charset="0"/>
            </a:endParaRPr>
          </a:p>
          <a:p>
            <a:pPr algn="ctr">
              <a:lnSpc>
                <a:spcPct val="150000"/>
              </a:lnSpc>
            </a:pPr>
            <a:endParaRPr lang="es-MX" i="0" u="none" strike="noStrike" dirty="0" smtClean="0">
              <a:effectLst/>
              <a:latin typeface="Arial Narrow" panose="020B0606020202030204" pitchFamily="34" charset="0"/>
            </a:endParaRPr>
          </a:p>
          <a:p>
            <a:pPr algn="ctr">
              <a:lnSpc>
                <a:spcPct val="150000"/>
              </a:lnSpc>
            </a:pPr>
            <a:r>
              <a:rPr lang="es-MX" i="0" u="none" strike="noStrike" dirty="0" smtClean="0">
                <a:effectLst/>
                <a:latin typeface="Arial Narrow" panose="020B0606020202030204" pitchFamily="34" charset="0"/>
              </a:rPr>
              <a:t>En </a:t>
            </a:r>
            <a:r>
              <a:rPr lang="es-MX" i="0" u="none" strike="noStrike" dirty="0">
                <a:effectLst/>
                <a:latin typeface="Arial Narrow" panose="020B0606020202030204" pitchFamily="34" charset="0"/>
              </a:rPr>
              <a:t>1986 estos autores publicaron “Procesamiento distribuido en paralelo: investigaciones sobre la microestructura de la cognición”, que sigue siendo un libro de referencia fundamental en este enfoque. En esta obra presentaron su modelo de las redes neuronales de almacenamiento de la información, avalado por la investigación </a:t>
            </a:r>
            <a:r>
              <a:rPr lang="es-MX" i="0" u="none" strike="noStrike" dirty="0" smtClean="0">
                <a:effectLst/>
                <a:latin typeface="Arial Narrow" panose="020B0606020202030204" pitchFamily="34" charset="0"/>
              </a:rPr>
              <a:t>científica</a:t>
            </a:r>
          </a:p>
          <a:p>
            <a:pPr algn="ctr">
              <a:lnSpc>
                <a:spcPct val="150000"/>
              </a:lnSpc>
            </a:pPr>
            <a:r>
              <a:rPr lang="es-MX" dirty="0">
                <a:latin typeface="Arial Narrow" panose="020B0606020202030204" pitchFamily="34" charset="0"/>
                <a:cs typeface="Times New Roman" panose="02020603050405020304" pitchFamily="18" charset="0"/>
              </a:rPr>
              <a:t>(Baddeley, 2007).</a:t>
            </a:r>
            <a:endParaRPr lang="es-MX" i="0" u="none" strike="noStrike" dirty="0">
              <a:effectLst/>
              <a:latin typeface="Arial Narrow" panose="020B0606020202030204" pitchFamily="34" charset="0"/>
            </a:endParaRPr>
          </a:p>
        </p:txBody>
      </p:sp>
    </p:spTree>
    <p:extLst>
      <p:ext uri="{BB962C8B-B14F-4D97-AF65-F5344CB8AC3E}">
        <p14:creationId xmlns:p14="http://schemas.microsoft.com/office/powerpoint/2010/main" val="214822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8A9EF1-6598-5C0B-EB5E-B5579949B6EB}"/>
              </a:ext>
            </a:extLst>
          </p:cNvPr>
          <p:cNvSpPr txBox="1"/>
          <p:nvPr/>
        </p:nvSpPr>
        <p:spPr>
          <a:xfrm>
            <a:off x="1319122" y="1816985"/>
            <a:ext cx="9553756" cy="3046988"/>
          </a:xfrm>
          <a:prstGeom prst="rect">
            <a:avLst/>
          </a:prstGeom>
          <a:noFill/>
        </p:spPr>
        <p:txBody>
          <a:bodyPr wrap="square">
            <a:spAutoFit/>
          </a:bodyPr>
          <a:lstStyle/>
          <a:p>
            <a:pPr algn="ctr">
              <a:lnSpc>
                <a:spcPct val="150000"/>
              </a:lnSpc>
            </a:pPr>
            <a:r>
              <a:rPr lang="es-MX" sz="2000" b="1" i="1" u="none" strike="noStrike" dirty="0">
                <a:solidFill>
                  <a:srgbClr val="524D66"/>
                </a:solidFill>
                <a:effectLst/>
                <a:latin typeface="Source Sans Pro" panose="020B0503030403020204" pitchFamily="34" charset="0"/>
              </a:rPr>
              <a:t> </a:t>
            </a:r>
            <a:r>
              <a:rPr lang="es-MX" sz="2000" b="1" i="1" u="none" strike="noStrike" dirty="0">
                <a:effectLst/>
                <a:latin typeface="Arial Narrow" panose="020B0606020202030204" pitchFamily="34" charset="0"/>
              </a:rPr>
              <a:t>El modelo multicomponente de Baddeley</a:t>
            </a:r>
          </a:p>
          <a:p>
            <a:pPr algn="ctr">
              <a:lnSpc>
                <a:spcPct val="150000"/>
              </a:lnSpc>
            </a:pPr>
            <a:endParaRPr lang="es-MX" i="0" u="none" strike="noStrike" dirty="0">
              <a:effectLst/>
              <a:latin typeface="Arial Narrow" panose="020B0606020202030204" pitchFamily="34" charset="0"/>
            </a:endParaRPr>
          </a:p>
          <a:p>
            <a:pPr algn="ctr">
              <a:lnSpc>
                <a:spcPct val="150000"/>
              </a:lnSpc>
            </a:pPr>
            <a:endParaRPr lang="es-MX" i="0" u="none" strike="noStrike" dirty="0" smtClean="0">
              <a:effectLst/>
              <a:latin typeface="Arial Narrow" panose="020B0606020202030204" pitchFamily="34" charset="0"/>
            </a:endParaRPr>
          </a:p>
          <a:p>
            <a:pPr algn="ctr">
              <a:lnSpc>
                <a:spcPct val="150000"/>
              </a:lnSpc>
            </a:pPr>
            <a:r>
              <a:rPr lang="es-MX" i="0" u="none" strike="noStrike" dirty="0" smtClean="0">
                <a:effectLst/>
                <a:latin typeface="Arial Narrow" panose="020B0606020202030204" pitchFamily="34" charset="0"/>
              </a:rPr>
              <a:t>La </a:t>
            </a:r>
            <a:r>
              <a:rPr lang="es-MX" i="0" u="none" strike="noStrike" dirty="0">
                <a:effectLst/>
                <a:latin typeface="Arial Narrow" panose="020B0606020202030204" pitchFamily="34" charset="0"/>
              </a:rPr>
              <a:t>propuesta de Alan </a:t>
            </a:r>
            <a:r>
              <a:rPr lang="es-MX" i="0" u="none" strike="noStrike" dirty="0" smtClean="0">
                <a:effectLst/>
                <a:latin typeface="Arial Narrow" panose="020B0606020202030204" pitchFamily="34" charset="0"/>
              </a:rPr>
              <a:t>Baddele</a:t>
            </a:r>
            <a:r>
              <a:rPr lang="es-MX" dirty="0" smtClean="0">
                <a:latin typeface="Arial Narrow" panose="020B0606020202030204" pitchFamily="34" charset="0"/>
              </a:rPr>
              <a:t>y </a:t>
            </a:r>
            <a:r>
              <a:rPr lang="es-MX" i="0" u="none" strike="noStrike" dirty="0" smtClean="0">
                <a:effectLst/>
                <a:latin typeface="Arial Narrow" panose="020B0606020202030204" pitchFamily="34" charset="0"/>
              </a:rPr>
              <a:t>domina </a:t>
            </a:r>
            <a:r>
              <a:rPr lang="es-MX" i="0" u="none" strike="noStrike" dirty="0">
                <a:effectLst/>
                <a:latin typeface="Arial Narrow" panose="020B0606020202030204" pitchFamily="34" charset="0"/>
              </a:rPr>
              <a:t>en la actualidad la perspectiva cognitivista sobre la memoria operativa. Baddeley describe un sistema ejecutivo central que supervisa los inputs obtenidos a través del lenguaje receptivo (bucle fonológico), las imágenes y la lectoescritura (agenda visoespacial). El búfer episódico equivaldría a la memoria a corto </a:t>
            </a:r>
            <a:r>
              <a:rPr lang="es-MX" i="0" u="none" strike="noStrike" dirty="0" smtClean="0">
                <a:effectLst/>
                <a:latin typeface="Arial Narrow" panose="020B0606020202030204" pitchFamily="34" charset="0"/>
              </a:rPr>
              <a:t>plazo</a:t>
            </a:r>
            <a:r>
              <a:rPr lang="es-MX" dirty="0">
                <a:solidFill>
                  <a:srgbClr val="524D66"/>
                </a:solidFill>
                <a:latin typeface="Arial Narrow" panose="020B0606020202030204" pitchFamily="34" charset="0"/>
              </a:rPr>
              <a:t> </a:t>
            </a:r>
            <a:r>
              <a:rPr lang="es-MX" dirty="0">
                <a:latin typeface="Arial Narrow" panose="020B0606020202030204" pitchFamily="34" charset="0"/>
                <a:cs typeface="Times New Roman" panose="02020603050405020304" pitchFamily="18" charset="0"/>
              </a:rPr>
              <a:t>(Baddeley, 2007).</a:t>
            </a:r>
            <a:endParaRPr lang="es-MX" b="0" i="0" u="none" strike="noStrike" dirty="0">
              <a:solidFill>
                <a:srgbClr val="524D66"/>
              </a:solidFill>
              <a:effectLst/>
              <a:latin typeface="Arial Narrow" panose="020B0606020202030204" pitchFamily="34" charset="0"/>
            </a:endParaRPr>
          </a:p>
        </p:txBody>
      </p:sp>
    </p:spTree>
    <p:extLst>
      <p:ext uri="{BB962C8B-B14F-4D97-AF65-F5344CB8AC3E}">
        <p14:creationId xmlns:p14="http://schemas.microsoft.com/office/powerpoint/2010/main" val="26037123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{60F2203B-317E-C145-AE5A-CD346637B1E1}tf10001064</Template>
  <TotalTime>36</TotalTime>
  <Words>257</Words>
  <Application>Microsoft Office PowerPoint</Application>
  <PresentationFormat>Panorámica</PresentationFormat>
  <Paragraphs>36</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Narrow</vt:lpstr>
      <vt:lpstr>Garamond</vt:lpstr>
      <vt:lpstr>Source Sans Pro</vt:lpstr>
      <vt:lpstr>Times New Roman</vt:lpstr>
      <vt:lpstr>Orgánico</vt:lpstr>
      <vt:lpstr>PROCESAMIENTO HUMANO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HUMANO</dc:title>
  <dc:creator>Microsoft Office User</dc:creator>
  <cp:lastModifiedBy>Less</cp:lastModifiedBy>
  <cp:revision>5</cp:revision>
  <dcterms:created xsi:type="dcterms:W3CDTF">2022-06-21T03:17:19Z</dcterms:created>
  <dcterms:modified xsi:type="dcterms:W3CDTF">2022-10-16T20:19:02Z</dcterms:modified>
</cp:coreProperties>
</file>