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5143500" cx="9144000"/>
  <p:notesSz cx="6858000" cy="9144000"/>
  <p:embeddedFontLst>
    <p:embeddedFont>
      <p:font typeface="Century Gothic"/>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A3F611A-2F47-4956-9329-3EA74A711B2C}">
  <a:tblStyle styleId="{CA3F611A-2F47-4956-9329-3EA74A711B2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CenturyGothic-boldItalic.fntdata"/><Relationship Id="rId61" Type="http://schemas.openxmlformats.org/officeDocument/2006/relationships/font" Target="fonts/CenturyGothic-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CenturyGothic-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CenturyGothic-regular.fnt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e0d1bb6ce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e0d1bb6ce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e0ac8ddf81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e0ac8ddf81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e0d1bb6ce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e0d1bb6ce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e0d1bb6cec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e0d1bb6cec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e0ac8ddf81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e0ac8ddf81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e0ac8ddf81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e0ac8ddf81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e0d1bb6cec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e0d1bb6cec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e0d1bb6cec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e0d1bb6cec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e0ac8ddf81_1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e0ac8ddf81_1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e0d1bb6cec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e0d1bb6cec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e0ac8de76c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e0ac8de76c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e0ac8ddf81_1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e0ac8ddf81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e0ac8ddf81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e0ac8ddf81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e0d1bb6cec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e0d1bb6cec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e0d1bb6cec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e0d1bb6cec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e0ac8ddf81_1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e0ac8ddf81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e0d1bb6cec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e0d1bb6cec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e0d1bb6cec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e0d1bb6cec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e0ac8ddf81_1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e0ac8ddf81_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e0d1bb6cec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e0d1bb6cec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e0ac8ddf81_1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e0ac8ddf81_1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0ac8ddf81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e0ac8ddf81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e0d1bb6cec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e0d1bb6cec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e0d1bb6cec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e0d1bb6cec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e0ac8ddf81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e0ac8ddf81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e0d1bb6cec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e0d1bb6cec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e0ac8ddf81_1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e0ac8ddf81_1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e0d1bb6cec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e0d1bb6cec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e0d1bb6cec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e0d1bb6cec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e0d1bb6cec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e0d1bb6cec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e0ac8ddf81_1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e0ac8ddf81_1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e0d1bb6cec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e0d1bb6cec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e0ac8ddf81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e0ac8ddf81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e0ac8ddf81_1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e0ac8ddf81_1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e0d1bb6cec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e0d1bb6cec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e0ac8ddf81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e0ac8ddf81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e0ac8ddf81_1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e0ac8ddf81_1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de061857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de061857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de061857e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de061857e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e0ac8ddf81_1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e0ac8ddf81_1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de061857e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de061857e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de061857eb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de061857eb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e0ac8ddf81_1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e0ac8ddf81_1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0ac8ddf81_1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e0ac8ddf81_1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de061857eb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2" name="Google Shape;882;gde061857eb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e0ac8ddf81_1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e0ac8ddf81_1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e0ac8ddf81_1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e0ac8ddf81_1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0ac8ddf81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e0ac8ddf81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0ac8ddf81_1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0ac8ddf81_1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e0d1bb6ce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e0d1bb6ce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e0ac8ddf81_1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e0ac8ddf81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3.xml"/><Relationship Id="rId8" Type="http://schemas.openxmlformats.org/officeDocument/2006/relationships/image" Target="../media/image8.png"/></Relationships>
</file>

<file path=ppt/slides/_rels/slide11.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3.xml"/><Relationship Id="rId8" Type="http://schemas.openxmlformats.org/officeDocument/2006/relationships/image" Target="../media/image8.png"/></Relationships>
</file>

<file path=ppt/slides/_rels/slide12.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3.xml"/><Relationship Id="rId8" Type="http://schemas.openxmlformats.org/officeDocument/2006/relationships/image" Target="../media/image8.png"/></Relationships>
</file>

<file path=ppt/slides/_rels/slide13.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3.xml"/><Relationship Id="rId8" Type="http://schemas.openxmlformats.org/officeDocument/2006/relationships/image" Target="../media/image8.png"/></Relationships>
</file>

<file path=ppt/slides/_rels/slide14.xml.rels><?xml version="1.0" encoding="UTF-8" standalone="yes"?><Relationships xmlns="http://schemas.openxmlformats.org/package/2006/relationships"><Relationship Id="rId11" Type="http://schemas.openxmlformats.org/officeDocument/2006/relationships/slide" Target="/ppt/slides/slide14.xml"/><Relationship Id="rId10" Type="http://schemas.openxmlformats.org/officeDocument/2006/relationships/image" Target="../media/image5.png"/><Relationship Id="rId12"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slide" Target="/ppt/slides/slide15.xml"/><Relationship Id="rId4" Type="http://schemas.openxmlformats.org/officeDocument/2006/relationships/slide" Target="/ppt/slides/slide18.xml"/><Relationship Id="rId9" Type="http://schemas.openxmlformats.org/officeDocument/2006/relationships/slide" Target="/ppt/slides/slide2.xml"/><Relationship Id="rId5" Type="http://schemas.openxmlformats.org/officeDocument/2006/relationships/image" Target="../media/image6.png"/><Relationship Id="rId6" Type="http://schemas.openxmlformats.org/officeDocument/2006/relationships/slide" Target="/ppt/slides/slide1.xml"/><Relationship Id="rId7" Type="http://schemas.openxmlformats.org/officeDocument/2006/relationships/image" Target="../media/image7.png"/><Relationship Id="rId8" Type="http://schemas.openxmlformats.org/officeDocument/2006/relationships/image" Target="../media/image4.png"/></Relationships>
</file>

<file path=ppt/slides/_rels/slide15.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14.xml"/><Relationship Id="rId8" Type="http://schemas.openxmlformats.org/officeDocument/2006/relationships/image" Target="../media/image8.png"/></Relationships>
</file>

<file path=ppt/slides/_rels/slide16.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14.xml"/><Relationship Id="rId8" Type="http://schemas.openxmlformats.org/officeDocument/2006/relationships/image" Target="../media/image8.png"/></Relationships>
</file>

<file path=ppt/slides/_rels/slide17.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14.xml"/><Relationship Id="rId8" Type="http://schemas.openxmlformats.org/officeDocument/2006/relationships/image" Target="../media/image8.png"/></Relationships>
</file>

<file path=ppt/slides/_rels/slide18.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14.xml"/><Relationship Id="rId8" Type="http://schemas.openxmlformats.org/officeDocument/2006/relationships/image" Target="../media/image8.png"/></Relationships>
</file>

<file path=ppt/slides/_rels/slide19.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14.xml"/><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14.xml"/><Relationship Id="rId4" Type="http://schemas.openxmlformats.org/officeDocument/2006/relationships/slide" Target="/ppt/slides/slide20.xml"/><Relationship Id="rId11" Type="http://schemas.openxmlformats.org/officeDocument/2006/relationships/image" Target="../media/image5.png"/><Relationship Id="rId10" Type="http://schemas.openxmlformats.org/officeDocument/2006/relationships/image" Target="../media/image2.png"/><Relationship Id="rId12" Type="http://schemas.openxmlformats.org/officeDocument/2006/relationships/image" Target="../media/image3.png"/><Relationship Id="rId9" Type="http://schemas.openxmlformats.org/officeDocument/2006/relationships/image" Target="../media/image4.png"/><Relationship Id="rId5" Type="http://schemas.openxmlformats.org/officeDocument/2006/relationships/slide" Target="/ppt/slides/slide42.xml"/><Relationship Id="rId6" Type="http://schemas.openxmlformats.org/officeDocument/2006/relationships/image" Target="../media/image6.png"/><Relationship Id="rId7" Type="http://schemas.openxmlformats.org/officeDocument/2006/relationships/slide" Target="/ppt/slides/slide1.xml"/><Relationship Id="rId8" Type="http://schemas.openxmlformats.org/officeDocument/2006/relationships/image" Target="../media/image7.png"/></Relationships>
</file>

<file path=ppt/slides/_rels/slide20.xml.rels><?xml version="1.0" encoding="UTF-8" standalone="yes"?><Relationships xmlns="http://schemas.openxmlformats.org/package/2006/relationships"><Relationship Id="rId11" Type="http://schemas.openxmlformats.org/officeDocument/2006/relationships/slide" Target="/ppt/slides/slide40.xml"/><Relationship Id="rId10" Type="http://schemas.openxmlformats.org/officeDocument/2006/relationships/slide" Target="/ppt/slides/slide38.xml"/><Relationship Id="rId13" Type="http://schemas.openxmlformats.org/officeDocument/2006/relationships/slide" Target="/ppt/slides/slide1.xml"/><Relationship Id="rId12"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slide" Target="/ppt/slides/slide21.xml"/><Relationship Id="rId4" Type="http://schemas.openxmlformats.org/officeDocument/2006/relationships/slide" Target="/ppt/slides/slide24.xml"/><Relationship Id="rId9" Type="http://schemas.openxmlformats.org/officeDocument/2006/relationships/slide" Target="/ppt/slides/slide34.xml"/><Relationship Id="rId15" Type="http://schemas.openxmlformats.org/officeDocument/2006/relationships/image" Target="../media/image4.png"/><Relationship Id="rId14" Type="http://schemas.openxmlformats.org/officeDocument/2006/relationships/image" Target="../media/image7.png"/><Relationship Id="rId17" Type="http://schemas.openxmlformats.org/officeDocument/2006/relationships/image" Target="../media/image5.png"/><Relationship Id="rId16" Type="http://schemas.openxmlformats.org/officeDocument/2006/relationships/slide" Target="/ppt/slides/slide2.xml"/><Relationship Id="rId5" Type="http://schemas.openxmlformats.org/officeDocument/2006/relationships/slide" Target="/ppt/slides/slide27.xml"/><Relationship Id="rId19" Type="http://schemas.openxmlformats.org/officeDocument/2006/relationships/image" Target="../media/image8.png"/><Relationship Id="rId6" Type="http://schemas.openxmlformats.org/officeDocument/2006/relationships/slide" Target="/ppt/slides/slide29.xml"/><Relationship Id="rId18" Type="http://schemas.openxmlformats.org/officeDocument/2006/relationships/slide" Target="/ppt/slides/slide20.xml"/><Relationship Id="rId7" Type="http://schemas.openxmlformats.org/officeDocument/2006/relationships/slide" Target="/ppt/slides/slide29.xml"/><Relationship Id="rId8" Type="http://schemas.openxmlformats.org/officeDocument/2006/relationships/slide" Target="/ppt/slides/slide32.xml"/></Relationships>
</file>

<file path=ppt/slides/_rels/slide21.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5.png"/><Relationship Id="rId12"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0.xml"/><Relationship Id="rId8" Type="http://schemas.openxmlformats.org/officeDocument/2006/relationships/image" Target="../media/image8.png"/></Relationships>
</file>

<file path=ppt/slides/_rels/slide22.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0.xml"/><Relationship Id="rId8" Type="http://schemas.openxmlformats.org/officeDocument/2006/relationships/image" Target="../media/image8.png"/></Relationships>
</file>

<file path=ppt/slides/_rels/slide23.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0.xml"/><Relationship Id="rId8" Type="http://schemas.openxmlformats.org/officeDocument/2006/relationships/image" Target="../media/image8.png"/></Relationships>
</file>

<file path=ppt/slides/_rels/slide24.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0.xml"/><Relationship Id="rId8" Type="http://schemas.openxmlformats.org/officeDocument/2006/relationships/image" Target="../media/image8.png"/></Relationships>
</file>

<file path=ppt/slides/_rels/slide25.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0.xml"/><Relationship Id="rId8" Type="http://schemas.openxmlformats.org/officeDocument/2006/relationships/image" Target="../media/image8.png"/></Relationships>
</file>

<file path=ppt/slides/_rels/slide26.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0.xml"/><Relationship Id="rId8" Type="http://schemas.openxmlformats.org/officeDocument/2006/relationships/image" Target="../media/image8.png"/></Relationships>
</file>

<file path=ppt/slides/_rels/slide27.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5.png"/><Relationship Id="rId12"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0.xml"/><Relationship Id="rId8" Type="http://schemas.openxmlformats.org/officeDocument/2006/relationships/image" Target="../media/image8.png"/></Relationships>
</file>

<file path=ppt/slides/_rels/slide28.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0.xml"/><Relationship Id="rId8" Type="http://schemas.openxmlformats.org/officeDocument/2006/relationships/image" Target="../media/image8.png"/></Relationships>
</file>

<file path=ppt/slides/_rels/slide29.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5.png"/><Relationship Id="rId12"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0.xml"/><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1" Type="http://schemas.openxmlformats.org/officeDocument/2006/relationships/slide" Target="/ppt/slides/slide2.xml"/><Relationship Id="rId10" Type="http://schemas.openxmlformats.org/officeDocument/2006/relationships/image" Target="../media/image4.png"/><Relationship Id="rId13" Type="http://schemas.openxmlformats.org/officeDocument/2006/relationships/slide" Target="/ppt/slides/slide3.xml"/><Relationship Id="rId12"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4.xml"/><Relationship Id="rId4" Type="http://schemas.openxmlformats.org/officeDocument/2006/relationships/slide" Target="/ppt/slides/slide6.xml"/><Relationship Id="rId9" Type="http://schemas.openxmlformats.org/officeDocument/2006/relationships/image" Target="../media/image7.png"/><Relationship Id="rId14" Type="http://schemas.openxmlformats.org/officeDocument/2006/relationships/image" Target="../media/image8.png"/><Relationship Id="rId5" Type="http://schemas.openxmlformats.org/officeDocument/2006/relationships/slide" Target="/ppt/slides/slide9.xml"/><Relationship Id="rId6" Type="http://schemas.openxmlformats.org/officeDocument/2006/relationships/slide" Target="/ppt/slides/slide11.xml"/><Relationship Id="rId7" Type="http://schemas.openxmlformats.org/officeDocument/2006/relationships/image" Target="../media/image6.png"/><Relationship Id="rId8" Type="http://schemas.openxmlformats.org/officeDocument/2006/relationships/slide" Target="/ppt/slides/slide1.xml"/></Relationships>
</file>

<file path=ppt/slides/_rels/slide30.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0.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xml"/><Relationship Id="rId8" Type="http://schemas.openxmlformats.org/officeDocument/2006/relationships/image" Target="../media/image5.png"/></Relationships>
</file>

<file path=ppt/slides/_rels/slide31.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0.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xml"/><Relationship Id="rId8" Type="http://schemas.openxmlformats.org/officeDocument/2006/relationships/image" Target="../media/image5.png"/></Relationships>
</file>

<file path=ppt/slides/_rels/slide32.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slide" Target="/ppt/slides/slide20.xml"/><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image" Target="../media/image26.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xml"/><Relationship Id="rId8" Type="http://schemas.openxmlformats.org/officeDocument/2006/relationships/image" Target="../media/image5.png"/></Relationships>
</file>

<file path=ppt/slides/_rels/slide33.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0.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xml"/><Relationship Id="rId8" Type="http://schemas.openxmlformats.org/officeDocument/2006/relationships/image" Target="../media/image5.png"/></Relationships>
</file>

<file path=ppt/slides/_rels/slide34.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0.xml"/><Relationship Id="rId8" Type="http://schemas.openxmlformats.org/officeDocument/2006/relationships/image" Target="../media/image8.png"/></Relationships>
</file>

<file path=ppt/slides/_rels/slide35.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0.xml"/><Relationship Id="rId8" Type="http://schemas.openxmlformats.org/officeDocument/2006/relationships/image" Target="../media/image8.png"/></Relationships>
</file>

<file path=ppt/slides/_rels/slide36.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0.xml"/><Relationship Id="rId8" Type="http://schemas.openxmlformats.org/officeDocument/2006/relationships/image" Target="../media/image8.png"/></Relationships>
</file>

<file path=ppt/slides/_rels/slide37.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5.png"/><Relationship Id="rId13" Type="http://schemas.openxmlformats.org/officeDocument/2006/relationships/image" Target="../media/image35.png"/><Relationship Id="rId12"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0.xml"/><Relationship Id="rId8" Type="http://schemas.openxmlformats.org/officeDocument/2006/relationships/image" Target="../media/image8.png"/></Relationships>
</file>

<file path=ppt/slides/_rels/slide38.xml.rels><?xml version="1.0" encoding="UTF-8" standalone="yes"?><Relationships xmlns="http://schemas.openxmlformats.org/package/2006/relationships"><Relationship Id="rId11" Type="http://schemas.openxmlformats.org/officeDocument/2006/relationships/image" Target="../media/image31.png"/><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0.xml"/><Relationship Id="rId8" Type="http://schemas.openxmlformats.org/officeDocument/2006/relationships/image" Target="../media/image8.png"/></Relationships>
</file>

<file path=ppt/slides/_rels/slide39.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0.xml"/><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5.png"/><Relationship Id="rId12"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3.xml"/><Relationship Id="rId8" Type="http://schemas.openxmlformats.org/officeDocument/2006/relationships/image" Target="../media/image8.png"/></Relationships>
</file>

<file path=ppt/slides/_rels/slide40.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5.png"/><Relationship Id="rId12"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0.xml"/><Relationship Id="rId8" Type="http://schemas.openxmlformats.org/officeDocument/2006/relationships/image" Target="../media/image8.png"/></Relationships>
</file>

<file path=ppt/slides/_rels/slide41.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20.xml"/><Relationship Id="rId8" Type="http://schemas.openxmlformats.org/officeDocument/2006/relationships/image" Target="../media/image8.png"/></Relationships>
</file>

<file path=ppt/slides/_rels/slide42.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7.png"/><Relationship Id="rId13" Type="http://schemas.openxmlformats.org/officeDocument/2006/relationships/image" Target="../media/image8.png"/><Relationship Id="rId12" Type="http://schemas.openxmlformats.org/officeDocument/2006/relationships/slide" Target="/ppt/slides/slide42.xml"/><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slide" Target="/ppt/slides/slide43.xml"/><Relationship Id="rId4" Type="http://schemas.openxmlformats.org/officeDocument/2006/relationships/slide" Target="/ppt/slides/slide43.xml"/><Relationship Id="rId9" Type="http://schemas.openxmlformats.org/officeDocument/2006/relationships/slide" Target="/ppt/slides/slide1.xml"/><Relationship Id="rId15" Type="http://schemas.openxmlformats.org/officeDocument/2006/relationships/image" Target="../media/image5.png"/><Relationship Id="rId14" Type="http://schemas.openxmlformats.org/officeDocument/2006/relationships/slide" Target="/ppt/slides/slide2.xml"/><Relationship Id="rId5" Type="http://schemas.openxmlformats.org/officeDocument/2006/relationships/slide" Target="/ppt/slides/slide46.xml"/><Relationship Id="rId6" Type="http://schemas.openxmlformats.org/officeDocument/2006/relationships/slide" Target="/ppt/slides/slide46.xml"/><Relationship Id="rId7" Type="http://schemas.openxmlformats.org/officeDocument/2006/relationships/slide" Target="/ppt/slides/slide49.xml"/><Relationship Id="rId8" Type="http://schemas.openxmlformats.org/officeDocument/2006/relationships/image" Target="../media/image6.png"/></Relationships>
</file>

<file path=ppt/slides/_rels/slide43.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slide" Target="/ppt/slides/slide1.xml"/><Relationship Id="rId4" Type="http://schemas.openxmlformats.org/officeDocument/2006/relationships/image" Target="../media/image7.png"/><Relationship Id="rId9" Type="http://schemas.openxmlformats.org/officeDocument/2006/relationships/slide" Target="/ppt/slides/slide2.xml"/><Relationship Id="rId5" Type="http://schemas.openxmlformats.org/officeDocument/2006/relationships/image" Target="../media/image4.png"/><Relationship Id="rId6" Type="http://schemas.openxmlformats.org/officeDocument/2006/relationships/slide" Target="/ppt/slides/slide42.xml"/><Relationship Id="rId7" Type="http://schemas.openxmlformats.org/officeDocument/2006/relationships/image" Target="../media/image8.png"/><Relationship Id="rId8" Type="http://schemas.openxmlformats.org/officeDocument/2006/relationships/image" Target="../media/image6.png"/></Relationships>
</file>

<file path=ppt/slides/_rels/slide44.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slide" Target="/ppt/slides/slide1.xml"/><Relationship Id="rId4" Type="http://schemas.openxmlformats.org/officeDocument/2006/relationships/image" Target="../media/image7.png"/><Relationship Id="rId9" Type="http://schemas.openxmlformats.org/officeDocument/2006/relationships/slide" Target="/ppt/slides/slide2.xml"/><Relationship Id="rId5" Type="http://schemas.openxmlformats.org/officeDocument/2006/relationships/image" Target="../media/image4.png"/><Relationship Id="rId6" Type="http://schemas.openxmlformats.org/officeDocument/2006/relationships/slide" Target="/ppt/slides/slide42.xml"/><Relationship Id="rId7" Type="http://schemas.openxmlformats.org/officeDocument/2006/relationships/image" Target="../media/image8.png"/><Relationship Id="rId8" Type="http://schemas.openxmlformats.org/officeDocument/2006/relationships/image" Target="../media/image6.png"/></Relationships>
</file>

<file path=ppt/slides/_rels/slide45.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slide" Target="/ppt/slides/slide1.xml"/><Relationship Id="rId4" Type="http://schemas.openxmlformats.org/officeDocument/2006/relationships/image" Target="../media/image7.png"/><Relationship Id="rId9" Type="http://schemas.openxmlformats.org/officeDocument/2006/relationships/slide" Target="/ppt/slides/slide2.xml"/><Relationship Id="rId5" Type="http://schemas.openxmlformats.org/officeDocument/2006/relationships/image" Target="../media/image4.png"/><Relationship Id="rId6" Type="http://schemas.openxmlformats.org/officeDocument/2006/relationships/slide" Target="/ppt/slides/slide42.xml"/><Relationship Id="rId7" Type="http://schemas.openxmlformats.org/officeDocument/2006/relationships/image" Target="../media/image8.png"/><Relationship Id="rId8" Type="http://schemas.openxmlformats.org/officeDocument/2006/relationships/image" Target="../media/image6.png"/></Relationships>
</file>

<file path=ppt/slides/_rels/slide46.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slide" Target="/ppt/slides/slide1.xml"/><Relationship Id="rId4" Type="http://schemas.openxmlformats.org/officeDocument/2006/relationships/image" Target="../media/image7.png"/><Relationship Id="rId9" Type="http://schemas.openxmlformats.org/officeDocument/2006/relationships/slide" Target="/ppt/slides/slide2.xml"/><Relationship Id="rId5" Type="http://schemas.openxmlformats.org/officeDocument/2006/relationships/image" Target="../media/image4.png"/><Relationship Id="rId6" Type="http://schemas.openxmlformats.org/officeDocument/2006/relationships/slide" Target="/ppt/slides/slide42.xml"/><Relationship Id="rId7" Type="http://schemas.openxmlformats.org/officeDocument/2006/relationships/image" Target="../media/image8.png"/><Relationship Id="rId8" Type="http://schemas.openxmlformats.org/officeDocument/2006/relationships/image" Target="../media/image6.png"/></Relationships>
</file>

<file path=ppt/slides/_rels/slide47.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slide" Target="/ppt/slides/slide1.xml"/><Relationship Id="rId4" Type="http://schemas.openxmlformats.org/officeDocument/2006/relationships/image" Target="../media/image7.png"/><Relationship Id="rId9" Type="http://schemas.openxmlformats.org/officeDocument/2006/relationships/slide" Target="/ppt/slides/slide2.xml"/><Relationship Id="rId5" Type="http://schemas.openxmlformats.org/officeDocument/2006/relationships/image" Target="../media/image4.png"/><Relationship Id="rId6" Type="http://schemas.openxmlformats.org/officeDocument/2006/relationships/slide" Target="/ppt/slides/slide42.xml"/><Relationship Id="rId7" Type="http://schemas.openxmlformats.org/officeDocument/2006/relationships/image" Target="../media/image8.png"/><Relationship Id="rId8" Type="http://schemas.openxmlformats.org/officeDocument/2006/relationships/image" Target="../media/image6.png"/></Relationships>
</file>

<file path=ppt/slides/_rels/slide48.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slide" Target="/ppt/slides/slide1.xml"/><Relationship Id="rId4" Type="http://schemas.openxmlformats.org/officeDocument/2006/relationships/image" Target="../media/image7.png"/><Relationship Id="rId9" Type="http://schemas.openxmlformats.org/officeDocument/2006/relationships/slide" Target="/ppt/slides/slide2.xml"/><Relationship Id="rId5" Type="http://schemas.openxmlformats.org/officeDocument/2006/relationships/image" Target="../media/image4.png"/><Relationship Id="rId6" Type="http://schemas.openxmlformats.org/officeDocument/2006/relationships/slide" Target="/ppt/slides/slide42.xml"/><Relationship Id="rId7" Type="http://schemas.openxmlformats.org/officeDocument/2006/relationships/image" Target="../media/image8.png"/><Relationship Id="rId8" Type="http://schemas.openxmlformats.org/officeDocument/2006/relationships/image" Target="../media/image6.png"/></Relationships>
</file>

<file path=ppt/slides/_rels/slide49.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slide" Target="/ppt/slides/slide1.xml"/><Relationship Id="rId4" Type="http://schemas.openxmlformats.org/officeDocument/2006/relationships/image" Target="../media/image7.png"/><Relationship Id="rId9" Type="http://schemas.openxmlformats.org/officeDocument/2006/relationships/slide" Target="/ppt/slides/slide2.xml"/><Relationship Id="rId5" Type="http://schemas.openxmlformats.org/officeDocument/2006/relationships/image" Target="../media/image4.png"/><Relationship Id="rId6" Type="http://schemas.openxmlformats.org/officeDocument/2006/relationships/slide" Target="/ppt/slides/slide42.xml"/><Relationship Id="rId7" Type="http://schemas.openxmlformats.org/officeDocument/2006/relationships/image" Target="../media/image8.png"/><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5.png"/><Relationship Id="rId12"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3.xml"/><Relationship Id="rId8" Type="http://schemas.openxmlformats.org/officeDocument/2006/relationships/image" Target="../media/image8.png"/></Relationships>
</file>

<file path=ppt/slides/_rels/slide50.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slide" Target="/ppt/slides/slide1.xml"/><Relationship Id="rId4" Type="http://schemas.openxmlformats.org/officeDocument/2006/relationships/image" Target="../media/image7.png"/><Relationship Id="rId9" Type="http://schemas.openxmlformats.org/officeDocument/2006/relationships/slide" Target="/ppt/slides/slide2.xml"/><Relationship Id="rId5" Type="http://schemas.openxmlformats.org/officeDocument/2006/relationships/image" Target="../media/image4.png"/><Relationship Id="rId6" Type="http://schemas.openxmlformats.org/officeDocument/2006/relationships/slide" Target="/ppt/slides/slide42.xml"/><Relationship Id="rId7" Type="http://schemas.openxmlformats.org/officeDocument/2006/relationships/image" Target="../media/image8.png"/><Relationship Id="rId8" Type="http://schemas.openxmlformats.org/officeDocument/2006/relationships/image" Target="../media/image6.png"/></Relationships>
</file>

<file path=ppt/slides/_rels/slide51.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slide" Target="/ppt/slides/slide1.xml"/><Relationship Id="rId4" Type="http://schemas.openxmlformats.org/officeDocument/2006/relationships/image" Target="../media/image7.png"/><Relationship Id="rId9" Type="http://schemas.openxmlformats.org/officeDocument/2006/relationships/slide" Target="/ppt/slides/slide2.xml"/><Relationship Id="rId5" Type="http://schemas.openxmlformats.org/officeDocument/2006/relationships/image" Target="../media/image4.png"/><Relationship Id="rId6" Type="http://schemas.openxmlformats.org/officeDocument/2006/relationships/slide" Target="/ppt/slides/slide42.xml"/><Relationship Id="rId7" Type="http://schemas.openxmlformats.org/officeDocument/2006/relationships/image" Target="../media/image8.png"/><Relationship Id="rId8" Type="http://schemas.openxmlformats.org/officeDocument/2006/relationships/image" Target="../media/image6.png"/></Relationships>
</file>

<file path=ppt/slides/_rels/slide52.xml.rels><?xml version="1.0" encoding="UTF-8" standalone="yes"?><Relationships xmlns="http://schemas.openxmlformats.org/package/2006/relationships"><Relationship Id="rId11" Type="http://schemas.openxmlformats.org/officeDocument/2006/relationships/hyperlink" Target="https://www.medigraphic.com/pdfs/odon/uo-2018/uo183h.pdf" TargetMode="External"/><Relationship Id="rId10" Type="http://schemas.openxmlformats.org/officeDocument/2006/relationships/hyperlink" Target="https://www.revistalabordentalclinica.com/wp-content/uploads/2019/02/Caso-cl%C3%ADnico-concrescencia.pdf" TargetMode="External"/><Relationship Id="rId13" Type="http://schemas.openxmlformats.org/officeDocument/2006/relationships/hyperlink" Target="https://www.medigraphic.com/pdfs/odon/uo-2019/uo192e.pdf" TargetMode="External"/><Relationship Id="rId12" Type="http://schemas.openxmlformats.org/officeDocument/2006/relationships/hyperlink" Target="http://enfermedadesdentales.rua.unam.mx/enfermedades/CuspidesAccesorias.html" TargetMode="External"/><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png"/><Relationship Id="rId4" Type="http://schemas.openxmlformats.org/officeDocument/2006/relationships/hyperlink" Target="http://www.ucv.ve/fileadmin/user_upload/facultad_odontologia/Imagenes/Portal/Dentaduras_Totales/ALTERACIONES_EN_EL_DESARROLLO_DENTAL.pdf" TargetMode="External"/><Relationship Id="rId9" Type="http://schemas.openxmlformats.org/officeDocument/2006/relationships/hyperlink" Target="https://www.medigraphic.com/pdfs/tame/tam-2018/tam1818g.pdf" TargetMode="External"/><Relationship Id="rId15" Type="http://schemas.openxmlformats.org/officeDocument/2006/relationships/image" Target="../media/image7.png"/><Relationship Id="rId14" Type="http://schemas.openxmlformats.org/officeDocument/2006/relationships/slide" Target="/ppt/slides/slide1.xml"/><Relationship Id="rId5" Type="http://schemas.openxmlformats.org/officeDocument/2006/relationships/hyperlink" Target="http://www.odontocat.com/odontocat/nouod2/pdf/article%20cita%20odt%2035.pdf" TargetMode="External"/><Relationship Id="rId6" Type="http://schemas.openxmlformats.org/officeDocument/2006/relationships/hyperlink" Target="https://www.odontologiapediatrica.com/wp-content/uploads/2018/08/269_05_Original_282_Herrero.pdf" TargetMode="External"/><Relationship Id="rId7" Type="http://schemas.openxmlformats.org/officeDocument/2006/relationships/hyperlink" Target="https://www.actaodontologica.com/ediciones/2013/4/art-16/" TargetMode="External"/><Relationship Id="rId8" Type="http://schemas.openxmlformats.org/officeDocument/2006/relationships/hyperlink" Target="https://www.ortodoncia.ws/publicaciones/2020/art-39/" TargetMode="External"/></Relationships>
</file>

<file path=ppt/slides/_rels/slide6.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3.xml"/><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3.xml"/><Relationship Id="rId8" Type="http://schemas.openxmlformats.org/officeDocument/2006/relationships/image" Target="../media/image8.png"/></Relationships>
</file>

<file path=ppt/slides/_rels/slide8.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3.xml"/><Relationship Id="rId8" Type="http://schemas.openxmlformats.org/officeDocument/2006/relationships/image" Target="../media/image8.png"/></Relationships>
</file>

<file path=ppt/slides/_rels/slide9.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5.png"/><Relationship Id="rId12"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slide" Target="/ppt/slides/slide1.xml"/><Relationship Id="rId9" Type="http://schemas.openxmlformats.org/officeDocument/2006/relationships/slide" Target="/ppt/slides/slide2.xml"/><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slide" Target="/ppt/slides/slide3.xml"/><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mt="14000"/>
          </a:blip>
          <a:stretch>
            <a:fillRect/>
          </a:stretch>
        </p:blipFill>
        <p:spPr>
          <a:xfrm>
            <a:off x="0" y="0"/>
            <a:ext cx="8351401" cy="5143501"/>
          </a:xfrm>
          <a:prstGeom prst="rect">
            <a:avLst/>
          </a:prstGeom>
          <a:noFill/>
          <a:ln>
            <a:noFill/>
          </a:ln>
        </p:spPr>
      </p:pic>
      <p:sp>
        <p:nvSpPr>
          <p:cNvPr id="55" name="Google Shape;55;p13"/>
          <p:cNvSpPr txBox="1"/>
          <p:nvPr>
            <p:ph type="ctrTitle"/>
          </p:nvPr>
        </p:nvSpPr>
        <p:spPr>
          <a:xfrm>
            <a:off x="1180425" y="939750"/>
            <a:ext cx="6332700" cy="12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s-419">
                <a:solidFill>
                  <a:srgbClr val="6D9EEB"/>
                </a:solidFill>
                <a:latin typeface="Century Gothic"/>
                <a:ea typeface="Century Gothic"/>
                <a:cs typeface="Century Gothic"/>
                <a:sym typeface="Century Gothic"/>
              </a:rPr>
              <a:t>CICS</a:t>
            </a:r>
            <a:r>
              <a:rPr b="1" lang="es-419">
                <a:solidFill>
                  <a:srgbClr val="EA9999"/>
                </a:solidFill>
                <a:latin typeface="Century Gothic"/>
                <a:ea typeface="Century Gothic"/>
                <a:cs typeface="Century Gothic"/>
                <a:sym typeface="Century Gothic"/>
              </a:rPr>
              <a:t>CH</a:t>
            </a:r>
            <a:r>
              <a:rPr b="1" lang="es-419">
                <a:solidFill>
                  <a:srgbClr val="FFE599"/>
                </a:solidFill>
                <a:latin typeface="Century Gothic"/>
                <a:ea typeface="Century Gothic"/>
                <a:cs typeface="Century Gothic"/>
                <a:sym typeface="Century Gothic"/>
              </a:rPr>
              <a:t>OO</a:t>
            </a:r>
            <a:r>
              <a:rPr b="1" lang="es-419">
                <a:solidFill>
                  <a:srgbClr val="EA9999"/>
                </a:solidFill>
                <a:latin typeface="Century Gothic"/>
                <a:ea typeface="Century Gothic"/>
                <a:cs typeface="Century Gothic"/>
                <a:sym typeface="Century Gothic"/>
              </a:rPr>
              <a:t>L</a:t>
            </a:r>
            <a:endParaRPr b="1">
              <a:solidFill>
                <a:srgbClr val="EA9999"/>
              </a:solidFill>
              <a:latin typeface="Century Gothic"/>
              <a:ea typeface="Century Gothic"/>
              <a:cs typeface="Century Gothic"/>
              <a:sym typeface="Century Gothic"/>
            </a:endParaRPr>
          </a:p>
        </p:txBody>
      </p:sp>
      <p:sp>
        <p:nvSpPr>
          <p:cNvPr id="56" name="Google Shape;56;p13"/>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60" name="Google Shape;60;p13"/>
          <p:cNvGraphicFramePr/>
          <p:nvPr/>
        </p:nvGraphicFramePr>
        <p:xfrm>
          <a:off x="1454300" y="2311550"/>
          <a:ext cx="3000000" cy="3000000"/>
        </p:xfrm>
        <a:graphic>
          <a:graphicData uri="http://schemas.openxmlformats.org/drawingml/2006/table">
            <a:tbl>
              <a:tblPr>
                <a:noFill/>
                <a:tableStyleId>{CA3F611A-2F47-4956-9329-3EA74A711B2C}</a:tableStyleId>
              </a:tblPr>
              <a:tblGrid>
                <a:gridCol w="711500"/>
                <a:gridCol w="4872950"/>
              </a:tblGrid>
              <a:tr h="396200">
                <a:tc>
                  <a:txBody>
                    <a:bodyPr/>
                    <a:lstStyle/>
                    <a:p>
                      <a:pPr indent="0" lvl="0" marL="0" rtl="0" algn="l">
                        <a:spcBef>
                          <a:spcPts val="0"/>
                        </a:spcBef>
                        <a:spcAft>
                          <a:spcPts val="0"/>
                        </a:spcAft>
                        <a:buNone/>
                      </a:pPr>
                      <a:r>
                        <a:t/>
                      </a:r>
                      <a:endParaRPr/>
                    </a:p>
                  </a:txBody>
                  <a:tcPr marT="91425" marB="91425" marR="91425" marL="91425">
                    <a:lnR cap="flat" cmpd="sng" w="9525">
                      <a:solidFill>
                        <a:srgbClr val="3C78D8"/>
                      </a:solidFill>
                      <a:prstDash val="solid"/>
                      <a:round/>
                      <a:headEnd len="sm" w="sm" type="none"/>
                      <a:tailEnd len="sm" w="sm" type="none"/>
                    </a:lnR>
                  </a:tcPr>
                </a:tc>
                <a:tc>
                  <a:txBody>
                    <a:bodyPr/>
                    <a:lstStyle/>
                    <a:p>
                      <a:pPr indent="0" lvl="0" marL="0" rtl="0" algn="l">
                        <a:spcBef>
                          <a:spcPts val="0"/>
                        </a:spcBef>
                        <a:spcAft>
                          <a:spcPts val="0"/>
                        </a:spcAft>
                        <a:buNone/>
                      </a:pPr>
                      <a:r>
                        <a:rPr b="1" lang="es-419" sz="1100">
                          <a:solidFill>
                            <a:srgbClr val="494949"/>
                          </a:solidFill>
                          <a:highlight>
                            <a:srgbClr val="F2F4FC"/>
                          </a:highlight>
                          <a:latin typeface="Century Gothic"/>
                          <a:ea typeface="Century Gothic"/>
                          <a:cs typeface="Century Gothic"/>
                          <a:sym typeface="Century Gothic"/>
                        </a:rPr>
                        <a:t>Alteraciones del desarrollo en el número, tamaño, forma y </a:t>
                      </a:r>
                      <a:r>
                        <a:rPr b="1" lang="es-419" sz="1100">
                          <a:solidFill>
                            <a:srgbClr val="494949"/>
                          </a:solidFill>
                          <a:highlight>
                            <a:srgbClr val="F2F4FC"/>
                          </a:highlight>
                          <a:latin typeface="Century Gothic"/>
                          <a:ea typeface="Century Gothic"/>
                          <a:cs typeface="Century Gothic"/>
                          <a:sym typeface="Century Gothic"/>
                        </a:rPr>
                        <a:t>estructura</a:t>
                      </a:r>
                      <a:r>
                        <a:rPr b="1" lang="es-419" sz="1100">
                          <a:solidFill>
                            <a:srgbClr val="494949"/>
                          </a:solidFill>
                          <a:highlight>
                            <a:srgbClr val="F2F4FC"/>
                          </a:highlight>
                          <a:latin typeface="Century Gothic"/>
                          <a:ea typeface="Century Gothic"/>
                          <a:cs typeface="Century Gothic"/>
                          <a:sym typeface="Century Gothic"/>
                        </a:rPr>
                        <a:t> del diente </a:t>
                      </a:r>
                      <a:endParaRPr b="1" sz="1100">
                        <a:latin typeface="Century Gothic"/>
                        <a:ea typeface="Century Gothic"/>
                        <a:cs typeface="Century Gothic"/>
                        <a:sym typeface="Century Gothic"/>
                      </a:endParaRPr>
                    </a:p>
                  </a:txBody>
                  <a:tcPr marT="91425" marB="91425" marR="91425" marL="91425">
                    <a:lnL cap="flat" cmpd="sng" w="9525">
                      <a:solidFill>
                        <a:srgbClr val="3C78D8"/>
                      </a:solidFill>
                      <a:prstDash val="solid"/>
                      <a:round/>
                      <a:headEnd len="sm" w="sm" type="none"/>
                      <a:tailEnd len="sm" w="sm" type="none"/>
                    </a:lnL>
                    <a:lnR cap="flat" cmpd="sng" w="9525">
                      <a:solidFill>
                        <a:srgbClr val="3C78D8"/>
                      </a:solidFill>
                      <a:prstDash val="solid"/>
                      <a:round/>
                      <a:headEnd len="sm" w="sm" type="none"/>
                      <a:tailEnd len="sm" w="sm" type="none"/>
                    </a:lnR>
                    <a:lnT cap="flat" cmpd="sng" w="9525">
                      <a:solidFill>
                        <a:srgbClr val="3C78D8"/>
                      </a:solidFill>
                      <a:prstDash val="solid"/>
                      <a:round/>
                      <a:headEnd len="sm" w="sm" type="none"/>
                      <a:tailEnd len="sm" w="sm" type="none"/>
                    </a:lnT>
                    <a:lnB cap="flat" cmpd="sng" w="9525">
                      <a:solidFill>
                        <a:srgbClr val="3C78D8"/>
                      </a:solidFill>
                      <a:prstDash val="solid"/>
                      <a:round/>
                      <a:headEnd len="sm" w="sm" type="none"/>
                      <a:tailEnd len="sm" w="sm" type="none"/>
                    </a:lnB>
                  </a:tcPr>
                </a:tc>
              </a:tr>
            </a:tbl>
          </a:graphicData>
        </a:graphic>
      </p:graphicFrame>
      <p:pic>
        <p:nvPicPr>
          <p:cNvPr id="61" name="Google Shape;61;p13"/>
          <p:cNvPicPr preferRelativeResize="0"/>
          <p:nvPr/>
        </p:nvPicPr>
        <p:blipFill>
          <a:blip r:embed="rId4">
            <a:alphaModFix/>
          </a:blip>
          <a:stretch>
            <a:fillRect/>
          </a:stretch>
        </p:blipFill>
        <p:spPr>
          <a:xfrm>
            <a:off x="1564050" y="2354526"/>
            <a:ext cx="434450" cy="434450"/>
          </a:xfrm>
          <a:prstGeom prst="rect">
            <a:avLst/>
          </a:prstGeom>
          <a:noFill/>
          <a:ln>
            <a:noFill/>
          </a:ln>
        </p:spPr>
      </p:pic>
      <p:sp>
        <p:nvSpPr>
          <p:cNvPr id="62" name="Google Shape;62;p13"/>
          <p:cNvSpPr txBox="1"/>
          <p:nvPr/>
        </p:nvSpPr>
        <p:spPr>
          <a:xfrm>
            <a:off x="3066575" y="3010825"/>
            <a:ext cx="1937400" cy="400200"/>
          </a:xfrm>
          <a:prstGeom prst="rect">
            <a:avLst/>
          </a:prstGeom>
          <a:solidFill>
            <a:srgbClr val="9FC5E8"/>
          </a:solidFill>
          <a:ln cap="flat" cmpd="sng" w="9525">
            <a:solidFill>
              <a:srgbClr val="1155CC"/>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s-419" u="sng">
                <a:solidFill>
                  <a:schemeClr val="dk1"/>
                </a:solidFill>
                <a:latin typeface="Century Gothic"/>
                <a:ea typeface="Century Gothic"/>
                <a:cs typeface="Century Gothic"/>
                <a:sym typeface="Century Gothic"/>
                <a:hlinkClick action="ppaction://hlinkshowjump?jump=nextslide">
                  <a:extLst>
                    <a:ext uri="{A12FA001-AC4F-418D-AE19-62706E023703}">
                      <ahyp:hlinkClr val="tx"/>
                    </a:ext>
                  </a:extLst>
                </a:hlinkClick>
              </a:rPr>
              <a:t>EMPEZAR</a:t>
            </a:r>
            <a:endParaRPr>
              <a:solidFill>
                <a:schemeClr val="dk1"/>
              </a:solidFill>
              <a:latin typeface="Century Gothic"/>
              <a:ea typeface="Century Gothic"/>
              <a:cs typeface="Century Gothic"/>
              <a:sym typeface="Century Gothic"/>
            </a:endParaRPr>
          </a:p>
        </p:txBody>
      </p:sp>
      <p:pic>
        <p:nvPicPr>
          <p:cNvPr id="63" name="Google Shape;63;p13"/>
          <p:cNvPicPr preferRelativeResize="0"/>
          <p:nvPr/>
        </p:nvPicPr>
        <p:blipFill>
          <a:blip r:embed="rId5">
            <a:alphaModFix/>
          </a:blip>
          <a:stretch>
            <a:fillRect/>
          </a:stretch>
        </p:blipFill>
        <p:spPr>
          <a:xfrm rot="-772654">
            <a:off x="4553118" y="3260798"/>
            <a:ext cx="399471" cy="506254"/>
          </a:xfrm>
          <a:prstGeom prst="rect">
            <a:avLst/>
          </a:prstGeom>
          <a:noFill/>
          <a:ln>
            <a:noFill/>
          </a:ln>
        </p:spPr>
      </p:pic>
      <p:sp>
        <p:nvSpPr>
          <p:cNvPr id="64" name="Google Shape;64;p13"/>
          <p:cNvSpPr/>
          <p:nvPr/>
        </p:nvSpPr>
        <p:spPr>
          <a:xfrm rot="10800000">
            <a:off x="4338275" y="3899575"/>
            <a:ext cx="1157100" cy="432000"/>
          </a:xfrm>
          <a:prstGeom prst="wedgeRectCallout">
            <a:avLst>
              <a:gd fmla="val -6339" name="adj1"/>
              <a:gd fmla="val 61959"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txBox="1"/>
          <p:nvPr/>
        </p:nvSpPr>
        <p:spPr>
          <a:xfrm flipH="1">
            <a:off x="4338275" y="3938575"/>
            <a:ext cx="1157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100">
                <a:solidFill>
                  <a:schemeClr val="lt1"/>
                </a:solidFill>
                <a:latin typeface="Century Gothic"/>
                <a:ea typeface="Century Gothic"/>
                <a:cs typeface="Century Gothic"/>
                <a:sym typeface="Century Gothic"/>
              </a:rPr>
              <a:t>Presiona </a:t>
            </a:r>
            <a:r>
              <a:rPr lang="es-419" sz="1100">
                <a:solidFill>
                  <a:schemeClr val="lt1"/>
                </a:solidFill>
                <a:latin typeface="Century Gothic"/>
                <a:ea typeface="Century Gothic"/>
                <a:cs typeface="Century Gothic"/>
                <a:sym typeface="Century Gothic"/>
              </a:rPr>
              <a:t>aquí</a:t>
            </a:r>
            <a:r>
              <a:rPr lang="es-419" sz="1100">
                <a:solidFill>
                  <a:schemeClr val="lt1"/>
                </a:solidFill>
                <a:latin typeface="Century Gothic"/>
                <a:ea typeface="Century Gothic"/>
                <a:cs typeface="Century Gothic"/>
                <a:sym typeface="Century Gothic"/>
              </a:rPr>
              <a:t> </a:t>
            </a:r>
            <a:endParaRPr sz="1100">
              <a:solidFill>
                <a:schemeClr val="lt1"/>
              </a:solidFill>
              <a:latin typeface="Century Gothic"/>
              <a:ea typeface="Century Gothic"/>
              <a:cs typeface="Century Gothic"/>
              <a:sym typeface="Century Gothic"/>
            </a:endParaRPr>
          </a:p>
        </p:txBody>
      </p:sp>
      <p:sp>
        <p:nvSpPr>
          <p:cNvPr id="66" name="Google Shape;66;p13"/>
          <p:cNvSpPr txBox="1"/>
          <p:nvPr/>
        </p:nvSpPr>
        <p:spPr>
          <a:xfrm>
            <a:off x="70475" y="4700625"/>
            <a:ext cx="3764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100">
                <a:solidFill>
                  <a:srgbClr val="9E9E9E"/>
                </a:solidFill>
                <a:latin typeface="Century Gothic"/>
                <a:ea typeface="Century Gothic"/>
                <a:cs typeface="Century Gothic"/>
                <a:sym typeface="Century Gothic"/>
              </a:rPr>
              <a:t>Esta es una presentación interactiva </a:t>
            </a:r>
            <a:endParaRPr sz="1100">
              <a:solidFill>
                <a:srgbClr val="9E9E9E"/>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218" name="Shape 218"/>
        <p:cNvGrpSpPr/>
        <p:nvPr/>
      </p:nvGrpSpPr>
      <p:grpSpPr>
        <a:xfrm>
          <a:off x="0" y="0"/>
          <a:ext cx="0" cy="0"/>
          <a:chOff x="0" y="0"/>
          <a:chExt cx="0" cy="0"/>
        </a:xfrm>
      </p:grpSpPr>
      <p:sp>
        <p:nvSpPr>
          <p:cNvPr id="219" name="Google Shape;219;p22"/>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Oligodoncia</a:t>
            </a:r>
            <a:endParaRPr>
              <a:highlight>
                <a:srgbClr val="F2F4FC"/>
              </a:highlight>
              <a:latin typeface="Century Gothic"/>
              <a:ea typeface="Century Gothic"/>
              <a:cs typeface="Century Gothic"/>
              <a:sym typeface="Century Gothic"/>
            </a:endParaRPr>
          </a:p>
        </p:txBody>
      </p:sp>
      <p:sp>
        <p:nvSpPr>
          <p:cNvPr id="220" name="Google Shape;220;p22"/>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342900" lvl="0" marL="914400" rtl="0" algn="l">
              <a:lnSpc>
                <a:spcPct val="150000"/>
              </a:lnSpc>
              <a:spcBef>
                <a:spcPts val="0"/>
              </a:spcBef>
              <a:spcAft>
                <a:spcPts val="0"/>
              </a:spcAft>
              <a:buSzPts val="1800"/>
              <a:buChar char="➔"/>
            </a:pPr>
            <a:r>
              <a:rPr b="1" lang="es-419"/>
              <a:t>Puede</a:t>
            </a:r>
            <a:r>
              <a:rPr lang="es-419"/>
              <a:t> o </a:t>
            </a:r>
            <a:r>
              <a:rPr b="1" lang="es-419"/>
              <a:t>no</a:t>
            </a:r>
            <a:r>
              <a:rPr lang="es-419"/>
              <a:t> presentar </a:t>
            </a:r>
            <a:r>
              <a:rPr b="1" lang="es-419"/>
              <a:t>asociación </a:t>
            </a:r>
            <a:r>
              <a:rPr b="1" lang="es-419"/>
              <a:t>sindrómica</a:t>
            </a:r>
            <a:r>
              <a:rPr b="1" lang="es-419"/>
              <a:t>.</a:t>
            </a:r>
            <a:endParaRPr b="1"/>
          </a:p>
          <a:p>
            <a:pPr indent="-342900" lvl="0" marL="914400" rtl="0" algn="l">
              <a:lnSpc>
                <a:spcPct val="150000"/>
              </a:lnSpc>
              <a:spcBef>
                <a:spcPts val="0"/>
              </a:spcBef>
              <a:spcAft>
                <a:spcPts val="0"/>
              </a:spcAft>
              <a:buSzPts val="1800"/>
              <a:buChar char="➔"/>
            </a:pPr>
            <a:r>
              <a:rPr lang="es-419"/>
              <a:t>Se observa </a:t>
            </a:r>
            <a:r>
              <a:rPr lang="es-419"/>
              <a:t>más</a:t>
            </a:r>
            <a:r>
              <a:rPr lang="es-419"/>
              <a:t> en el </a:t>
            </a:r>
            <a:r>
              <a:rPr b="1" lang="es-419"/>
              <a:t>género femenino</a:t>
            </a:r>
            <a:endParaRPr b="1"/>
          </a:p>
          <a:p>
            <a:pPr indent="-342900" lvl="0" marL="914400" rtl="0" algn="l">
              <a:lnSpc>
                <a:spcPct val="150000"/>
              </a:lnSpc>
              <a:spcBef>
                <a:spcPts val="0"/>
              </a:spcBef>
              <a:spcAft>
                <a:spcPts val="0"/>
              </a:spcAft>
              <a:buSzPts val="1800"/>
              <a:buChar char="➔"/>
            </a:pPr>
            <a:r>
              <a:rPr lang="es-419"/>
              <a:t>Afecta más a la </a:t>
            </a:r>
            <a:r>
              <a:rPr b="1" lang="es-419"/>
              <a:t>dentición permanente</a:t>
            </a:r>
            <a:r>
              <a:rPr lang="es-419"/>
              <a:t> que a la temporal</a:t>
            </a:r>
            <a:endParaRPr/>
          </a:p>
          <a:p>
            <a:pPr indent="-342900" lvl="0" marL="914400" rtl="0" algn="l">
              <a:lnSpc>
                <a:spcPct val="150000"/>
              </a:lnSpc>
              <a:spcBef>
                <a:spcPts val="0"/>
              </a:spcBef>
              <a:spcAft>
                <a:spcPts val="0"/>
              </a:spcAft>
              <a:buSzPts val="1800"/>
              <a:buChar char="➔"/>
            </a:pPr>
            <a:r>
              <a:rPr lang="es-419"/>
              <a:t>Se debe realizar un examen clínico y radiográfico</a:t>
            </a:r>
            <a:endParaRPr/>
          </a:p>
          <a:p>
            <a:pPr indent="0" lvl="0" marL="0" rtl="0" algn="l">
              <a:lnSpc>
                <a:spcPct val="150000"/>
              </a:lnSpc>
              <a:spcBef>
                <a:spcPts val="1200"/>
              </a:spcBef>
              <a:spcAft>
                <a:spcPts val="0"/>
              </a:spcAft>
              <a:buNone/>
            </a:pPr>
            <a:r>
              <a:rPr b="1" lang="es-419"/>
              <a:t>Tratamiento: </a:t>
            </a:r>
            <a:r>
              <a:rPr lang="es-419"/>
              <a:t>Protesis parciales en caso de comprometer la estética, ortodoncia, implantes. </a:t>
            </a:r>
            <a:endParaRPr/>
          </a:p>
          <a:p>
            <a:pPr indent="0" lvl="0" marL="0" rtl="0" algn="l">
              <a:lnSpc>
                <a:spcPct val="150000"/>
              </a:lnSpc>
              <a:spcBef>
                <a:spcPts val="1200"/>
              </a:spcBef>
              <a:spcAft>
                <a:spcPts val="0"/>
              </a:spcAft>
              <a:buNone/>
            </a:pPr>
            <a:r>
              <a:t/>
            </a:r>
            <a:endParaRPr/>
          </a:p>
          <a:p>
            <a:pPr indent="0" lvl="0" marL="0" rtl="0" algn="l">
              <a:spcBef>
                <a:spcPts val="1200"/>
              </a:spcBef>
              <a:spcAft>
                <a:spcPts val="1200"/>
              </a:spcAft>
              <a:buNone/>
            </a:pPr>
            <a:r>
              <a:t/>
            </a:r>
            <a:endParaRPr/>
          </a:p>
        </p:txBody>
      </p:sp>
      <p:pic>
        <p:nvPicPr>
          <p:cNvPr id="221" name="Google Shape;221;p22">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222" name="Google Shape;222;p22">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223" name="Google Shape;223;p22">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224" name="Google Shape;224;p22"/>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2"/>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2"/>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7" name="Google Shape;227;p22"/>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228" name="Google Shape;228;p22">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229" name="Google Shape;229;p22">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233" name="Shape 233"/>
        <p:cNvGrpSpPr/>
        <p:nvPr/>
      </p:nvGrpSpPr>
      <p:grpSpPr>
        <a:xfrm>
          <a:off x="0" y="0"/>
          <a:ext cx="0" cy="0"/>
          <a:chOff x="0" y="0"/>
          <a:chExt cx="0" cy="0"/>
        </a:xfrm>
      </p:grpSpPr>
      <p:sp>
        <p:nvSpPr>
          <p:cNvPr id="234" name="Google Shape;234;p23"/>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Hiperodoncia</a:t>
            </a:r>
            <a:endParaRPr>
              <a:highlight>
                <a:srgbClr val="F2F4FC"/>
              </a:highlight>
              <a:latin typeface="Century Gothic"/>
              <a:ea typeface="Century Gothic"/>
              <a:cs typeface="Century Gothic"/>
              <a:sym typeface="Century Gothic"/>
            </a:endParaRPr>
          </a:p>
        </p:txBody>
      </p:sp>
      <p:sp>
        <p:nvSpPr>
          <p:cNvPr id="235" name="Google Shape;235;p23"/>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s-419"/>
              <a:t>Es un</a:t>
            </a:r>
            <a:r>
              <a:rPr b="1" lang="es-419"/>
              <a:t> aumento en la formación</a:t>
            </a:r>
            <a:r>
              <a:rPr lang="es-419"/>
              <a:t> de órganos dentarios.</a:t>
            </a:r>
            <a:endParaRPr/>
          </a:p>
          <a:p>
            <a:pPr indent="0" lvl="0" marL="0" rtl="0" algn="l">
              <a:spcBef>
                <a:spcPts val="1200"/>
              </a:spcBef>
              <a:spcAft>
                <a:spcPts val="1200"/>
              </a:spcAft>
              <a:buNone/>
            </a:pPr>
            <a:r>
              <a:t/>
            </a:r>
            <a:endParaRPr/>
          </a:p>
        </p:txBody>
      </p:sp>
      <p:pic>
        <p:nvPicPr>
          <p:cNvPr id="236" name="Google Shape;236;p23">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237" name="Google Shape;237;p23">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238" name="Google Shape;238;p23">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239" name="Google Shape;239;p23"/>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3"/>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2" name="Google Shape;242;p23"/>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243" name="Google Shape;243;p23">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244" name="Google Shape;244;p23">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pic>
        <p:nvPicPr>
          <p:cNvPr id="245" name="Google Shape;245;p23"/>
          <p:cNvPicPr preferRelativeResize="0"/>
          <p:nvPr/>
        </p:nvPicPr>
        <p:blipFill>
          <a:blip r:embed="rId11">
            <a:alphaModFix/>
          </a:blip>
          <a:stretch>
            <a:fillRect/>
          </a:stretch>
        </p:blipFill>
        <p:spPr>
          <a:xfrm>
            <a:off x="1272325" y="1368050"/>
            <a:ext cx="5404124" cy="3002325"/>
          </a:xfrm>
          <a:prstGeom prst="rect">
            <a:avLst/>
          </a:prstGeom>
          <a:noFill/>
          <a:ln>
            <a:noFill/>
          </a:ln>
        </p:spPr>
      </p:pic>
      <p:sp>
        <p:nvSpPr>
          <p:cNvPr id="246" name="Google Shape;246;p23"/>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250" name="Shape 250"/>
        <p:cNvGrpSpPr/>
        <p:nvPr/>
      </p:nvGrpSpPr>
      <p:grpSpPr>
        <a:xfrm>
          <a:off x="0" y="0"/>
          <a:ext cx="0" cy="0"/>
          <a:chOff x="0" y="0"/>
          <a:chExt cx="0" cy="0"/>
        </a:xfrm>
      </p:grpSpPr>
      <p:sp>
        <p:nvSpPr>
          <p:cNvPr id="251" name="Google Shape;251;p24"/>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Hiperodoncia</a:t>
            </a:r>
            <a:endParaRPr>
              <a:highlight>
                <a:srgbClr val="F2F4FC"/>
              </a:highlight>
              <a:latin typeface="Century Gothic"/>
              <a:ea typeface="Century Gothic"/>
              <a:cs typeface="Century Gothic"/>
              <a:sym typeface="Century Gothic"/>
            </a:endParaRPr>
          </a:p>
        </p:txBody>
      </p:sp>
      <p:sp>
        <p:nvSpPr>
          <p:cNvPr id="252" name="Google Shape;252;p24"/>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t/>
            </a:r>
            <a:endParaRPr/>
          </a:p>
          <a:p>
            <a:pPr indent="-342900" lvl="0" marL="457200" rtl="0" algn="l">
              <a:lnSpc>
                <a:spcPct val="150000"/>
              </a:lnSpc>
              <a:spcBef>
                <a:spcPts val="1200"/>
              </a:spcBef>
              <a:spcAft>
                <a:spcPts val="0"/>
              </a:spcAft>
              <a:buSzPts val="1800"/>
              <a:buChar char="➔"/>
            </a:pPr>
            <a:r>
              <a:rPr lang="es-419"/>
              <a:t>Comúnmente se le llama a estos dientes como</a:t>
            </a:r>
            <a:r>
              <a:rPr b="1" lang="es-419"/>
              <a:t> “dientes supernumerarios”</a:t>
            </a:r>
            <a:endParaRPr b="1"/>
          </a:p>
          <a:p>
            <a:pPr indent="-342900" lvl="0" marL="457200" rtl="0" algn="l">
              <a:lnSpc>
                <a:spcPct val="150000"/>
              </a:lnSpc>
              <a:spcBef>
                <a:spcPts val="0"/>
              </a:spcBef>
              <a:spcAft>
                <a:spcPts val="0"/>
              </a:spcAft>
              <a:buSzPts val="1800"/>
              <a:buChar char="➔"/>
            </a:pPr>
            <a:r>
              <a:rPr lang="es-419"/>
              <a:t>Afecta más a la </a:t>
            </a:r>
            <a:r>
              <a:rPr b="1" lang="es-419"/>
              <a:t>dentición temporal </a:t>
            </a:r>
            <a:endParaRPr b="1"/>
          </a:p>
          <a:p>
            <a:pPr indent="-342900" lvl="0" marL="457200" rtl="0" algn="l">
              <a:lnSpc>
                <a:spcPct val="150000"/>
              </a:lnSpc>
              <a:spcBef>
                <a:spcPts val="0"/>
              </a:spcBef>
              <a:spcAft>
                <a:spcPts val="0"/>
              </a:spcAft>
              <a:buSzPts val="1800"/>
              <a:buChar char="➔"/>
            </a:pPr>
            <a:r>
              <a:rPr lang="es-419"/>
              <a:t>Más </a:t>
            </a:r>
            <a:r>
              <a:rPr b="1" lang="es-419"/>
              <a:t>frecuente en el maxilar</a:t>
            </a:r>
            <a:r>
              <a:rPr lang="es-419"/>
              <a:t> que en la </a:t>
            </a:r>
            <a:r>
              <a:rPr lang="es-419"/>
              <a:t>mandíbula</a:t>
            </a:r>
            <a:endParaRPr/>
          </a:p>
          <a:p>
            <a:pPr indent="-342900" lvl="0" marL="457200" rtl="0" algn="l">
              <a:lnSpc>
                <a:spcPct val="150000"/>
              </a:lnSpc>
              <a:spcBef>
                <a:spcPts val="0"/>
              </a:spcBef>
              <a:spcAft>
                <a:spcPts val="0"/>
              </a:spcAft>
              <a:buSzPts val="1800"/>
              <a:buChar char="➔"/>
            </a:pPr>
            <a:r>
              <a:rPr lang="es-419"/>
              <a:t>Su etiología es por un </a:t>
            </a:r>
            <a:r>
              <a:rPr b="1" lang="es-419"/>
              <a:t>desorden hereditario</a:t>
            </a:r>
            <a:r>
              <a:rPr lang="es-419"/>
              <a:t> que origina</a:t>
            </a:r>
            <a:r>
              <a:rPr b="1" lang="es-419"/>
              <a:t> hiperactividad de la lámina dental </a:t>
            </a:r>
            <a:endParaRPr b="1"/>
          </a:p>
        </p:txBody>
      </p:sp>
      <p:pic>
        <p:nvPicPr>
          <p:cNvPr id="253" name="Google Shape;253;p24">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254" name="Google Shape;254;p24">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255" name="Google Shape;255;p24">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256" name="Google Shape;256;p24"/>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4"/>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4"/>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9" name="Google Shape;259;p24"/>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260" name="Google Shape;260;p24">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261" name="Google Shape;261;p24">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
        <p:nvSpPr>
          <p:cNvPr id="262" name="Google Shape;262;p24"/>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266" name="Shape 266"/>
        <p:cNvGrpSpPr/>
        <p:nvPr/>
      </p:nvGrpSpPr>
      <p:grpSpPr>
        <a:xfrm>
          <a:off x="0" y="0"/>
          <a:ext cx="0" cy="0"/>
          <a:chOff x="0" y="0"/>
          <a:chExt cx="0" cy="0"/>
        </a:xfrm>
      </p:grpSpPr>
      <p:sp>
        <p:nvSpPr>
          <p:cNvPr id="267" name="Google Shape;267;p25"/>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Hiperodoncia</a:t>
            </a:r>
            <a:endParaRPr>
              <a:highlight>
                <a:srgbClr val="F2F4FC"/>
              </a:highlight>
              <a:latin typeface="Century Gothic"/>
              <a:ea typeface="Century Gothic"/>
              <a:cs typeface="Century Gothic"/>
              <a:sym typeface="Century Gothic"/>
            </a:endParaRPr>
          </a:p>
        </p:txBody>
      </p:sp>
      <p:sp>
        <p:nvSpPr>
          <p:cNvPr id="268" name="Google Shape;268;p25"/>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s-419"/>
              <a:t>Se clasifican como: </a:t>
            </a:r>
            <a:endParaRPr/>
          </a:p>
          <a:p>
            <a:pPr indent="-342900" lvl="0" marL="457200" rtl="0" algn="l">
              <a:spcBef>
                <a:spcPts val="1200"/>
              </a:spcBef>
              <a:spcAft>
                <a:spcPts val="0"/>
              </a:spcAft>
              <a:buSzPts val="1800"/>
              <a:buChar char="➔"/>
            </a:pPr>
            <a:r>
              <a:rPr b="1" i="1" lang="es-419"/>
              <a:t>Eumórficos: </a:t>
            </a:r>
            <a:r>
              <a:rPr lang="es-419"/>
              <a:t>Que presentan una anatomía normal. </a:t>
            </a:r>
            <a:endParaRPr/>
          </a:p>
          <a:p>
            <a:pPr indent="-342900" lvl="0" marL="457200" rtl="0" algn="l">
              <a:spcBef>
                <a:spcPts val="0"/>
              </a:spcBef>
              <a:spcAft>
                <a:spcPts val="0"/>
              </a:spcAft>
              <a:buSzPts val="1800"/>
              <a:buChar char="➔"/>
            </a:pPr>
            <a:r>
              <a:rPr b="1" i="1" lang="es-419"/>
              <a:t>Dismórficos</a:t>
            </a:r>
            <a:r>
              <a:rPr b="1" i="1" lang="es-419"/>
              <a:t>:</a:t>
            </a:r>
            <a:r>
              <a:rPr lang="es-419"/>
              <a:t> Su anatomía se encuentra </a:t>
            </a:r>
            <a:r>
              <a:rPr lang="es-419"/>
              <a:t>distorsionada</a:t>
            </a:r>
            <a:r>
              <a:rPr lang="es-419"/>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s-419"/>
              <a:t>Tratamiento:</a:t>
            </a:r>
            <a:r>
              <a:rPr lang="es-419"/>
              <a:t> Extracción del diente para evitar complicaciones.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69" name="Google Shape;269;p25">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270" name="Google Shape;270;p25">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271" name="Google Shape;271;p25">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272" name="Google Shape;272;p25"/>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5"/>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5"/>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5" name="Google Shape;275;p25"/>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276" name="Google Shape;276;p25">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277" name="Google Shape;277;p25">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963"/>
            </a:gs>
          </a:gsLst>
          <a:path path="circle">
            <a:fillToRect b="50%" l="50%" r="50%" t="50%"/>
          </a:path>
          <a:tileRect/>
        </a:gradFill>
      </p:bgPr>
    </p:bg>
    <p:spTree>
      <p:nvGrpSpPr>
        <p:cNvPr id="281" name="Shape 281"/>
        <p:cNvGrpSpPr/>
        <p:nvPr/>
      </p:nvGrpSpPr>
      <p:grpSpPr>
        <a:xfrm>
          <a:off x="0" y="0"/>
          <a:ext cx="0" cy="0"/>
          <a:chOff x="0" y="0"/>
          <a:chExt cx="0" cy="0"/>
        </a:xfrm>
      </p:grpSpPr>
      <p:sp>
        <p:nvSpPr>
          <p:cNvPr id="282" name="Google Shape;282;p26"/>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a:t>
            </a:r>
            <a:r>
              <a:rPr lang="es-419">
                <a:highlight>
                  <a:srgbClr val="F2F4FC"/>
                </a:highlight>
                <a:latin typeface="Century Gothic"/>
                <a:ea typeface="Century Gothic"/>
                <a:cs typeface="Century Gothic"/>
                <a:sym typeface="Century Gothic"/>
              </a:rPr>
              <a:t>Alteraciones de tamaño</a:t>
            </a:r>
            <a:endParaRPr>
              <a:highlight>
                <a:srgbClr val="F2F4FC"/>
              </a:highlight>
              <a:latin typeface="Century Gothic"/>
              <a:ea typeface="Century Gothic"/>
              <a:cs typeface="Century Gothic"/>
              <a:sym typeface="Century Gothic"/>
            </a:endParaRPr>
          </a:p>
        </p:txBody>
      </p:sp>
      <p:sp>
        <p:nvSpPr>
          <p:cNvPr id="283" name="Google Shape;283;p26"/>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ctr" bIns="91425" lIns="91425" spcFirstLastPara="1" rIns="91425" wrap="square" tIns="91425">
            <a:normAutofit/>
          </a:bodyPr>
          <a:lstStyle/>
          <a:p>
            <a:pPr indent="-342900" lvl="0" marL="457200" rtl="0" algn="l">
              <a:lnSpc>
                <a:spcPct val="200000"/>
              </a:lnSpc>
              <a:spcBef>
                <a:spcPts val="0"/>
              </a:spcBef>
              <a:spcAft>
                <a:spcPts val="0"/>
              </a:spcAft>
              <a:buClr>
                <a:srgbClr val="3C78D8"/>
              </a:buClr>
              <a:buSzPts val="1800"/>
              <a:buChar char="❏"/>
            </a:pPr>
            <a:r>
              <a:rPr i="1" lang="es-419" u="sng">
                <a:solidFill>
                  <a:srgbClr val="3C78D8"/>
                </a:solidFill>
                <a:hlinkClick action="ppaction://hlinksldjump" r:id="rId3">
                  <a:extLst>
                    <a:ext uri="{A12FA001-AC4F-418D-AE19-62706E023703}">
                      <ahyp:hlinkClr val="tx"/>
                    </a:ext>
                  </a:extLst>
                </a:hlinkClick>
              </a:rPr>
              <a:t>Microdoncia </a:t>
            </a:r>
            <a:endParaRPr i="1">
              <a:solidFill>
                <a:srgbClr val="3C78D8"/>
              </a:solidFill>
            </a:endParaRPr>
          </a:p>
          <a:p>
            <a:pPr indent="-342900" lvl="0" marL="457200" rtl="0" algn="l">
              <a:lnSpc>
                <a:spcPct val="200000"/>
              </a:lnSpc>
              <a:spcBef>
                <a:spcPts val="0"/>
              </a:spcBef>
              <a:spcAft>
                <a:spcPts val="0"/>
              </a:spcAft>
              <a:buClr>
                <a:srgbClr val="3C78D8"/>
              </a:buClr>
              <a:buSzPts val="1800"/>
              <a:buChar char="❏"/>
            </a:pPr>
            <a:r>
              <a:rPr i="1" lang="es-419" u="sng">
                <a:solidFill>
                  <a:srgbClr val="3C78D8"/>
                </a:solidFill>
                <a:hlinkClick action="ppaction://hlinksldjump" r:id="rId4">
                  <a:extLst>
                    <a:ext uri="{A12FA001-AC4F-418D-AE19-62706E023703}">
                      <ahyp:hlinkClr val="tx"/>
                    </a:ext>
                  </a:extLst>
                </a:hlinkClick>
              </a:rPr>
              <a:t>Macrodoncia</a:t>
            </a:r>
            <a:endParaRPr i="1">
              <a:solidFill>
                <a:srgbClr val="3C78D8"/>
              </a:solidFill>
            </a:endParaRPr>
          </a:p>
          <a:p>
            <a:pPr indent="0" lvl="0" marL="0" rtl="0" algn="l">
              <a:spcBef>
                <a:spcPts val="1200"/>
              </a:spcBef>
              <a:spcAft>
                <a:spcPts val="1200"/>
              </a:spcAft>
              <a:buNone/>
            </a:pPr>
            <a:r>
              <a:t/>
            </a:r>
            <a:endParaRPr/>
          </a:p>
        </p:txBody>
      </p:sp>
      <p:pic>
        <p:nvPicPr>
          <p:cNvPr id="284" name="Google Shape;284;p26">
            <a:hlinkClick action="ppaction://hlinkshowjump?jump=previousslide"/>
          </p:cNvPr>
          <p:cNvPicPr preferRelativeResize="0"/>
          <p:nvPr/>
        </p:nvPicPr>
        <p:blipFill>
          <a:blip r:embed="rId5">
            <a:alphaModFix/>
          </a:blip>
          <a:stretch>
            <a:fillRect/>
          </a:stretch>
        </p:blipFill>
        <p:spPr>
          <a:xfrm>
            <a:off x="6868186" y="287775"/>
            <a:ext cx="359540" cy="383800"/>
          </a:xfrm>
          <a:prstGeom prst="rect">
            <a:avLst/>
          </a:prstGeom>
          <a:noFill/>
          <a:ln>
            <a:noFill/>
          </a:ln>
        </p:spPr>
      </p:pic>
      <p:pic>
        <p:nvPicPr>
          <p:cNvPr id="285" name="Google Shape;285;p26">
            <a:hlinkClick action="ppaction://hlinkshowjump?jump=nextslide"/>
          </p:cNvPr>
          <p:cNvPicPr preferRelativeResize="0"/>
          <p:nvPr/>
        </p:nvPicPr>
        <p:blipFill>
          <a:blip r:embed="rId5">
            <a:alphaModFix/>
          </a:blip>
          <a:stretch>
            <a:fillRect/>
          </a:stretch>
        </p:blipFill>
        <p:spPr>
          <a:xfrm rot="10800000">
            <a:off x="7283372" y="287776"/>
            <a:ext cx="359540" cy="383799"/>
          </a:xfrm>
          <a:prstGeom prst="rect">
            <a:avLst/>
          </a:prstGeom>
          <a:noFill/>
          <a:ln>
            <a:noFill/>
          </a:ln>
        </p:spPr>
      </p:pic>
      <p:pic>
        <p:nvPicPr>
          <p:cNvPr id="286" name="Google Shape;286;p26">
            <a:hlinkClick action="ppaction://hlinksldjump" r:id="rId6"/>
          </p:cNvPr>
          <p:cNvPicPr preferRelativeResize="0"/>
          <p:nvPr/>
        </p:nvPicPr>
        <p:blipFill>
          <a:blip r:embed="rId7">
            <a:alphaModFix/>
          </a:blip>
          <a:stretch>
            <a:fillRect/>
          </a:stretch>
        </p:blipFill>
        <p:spPr>
          <a:xfrm>
            <a:off x="7787038" y="240550"/>
            <a:ext cx="448020" cy="478250"/>
          </a:xfrm>
          <a:prstGeom prst="rect">
            <a:avLst/>
          </a:prstGeom>
          <a:noFill/>
          <a:ln>
            <a:noFill/>
          </a:ln>
        </p:spPr>
      </p:pic>
      <p:sp>
        <p:nvSpPr>
          <p:cNvPr id="287" name="Google Shape;287;p26"/>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6"/>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6"/>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0" name="Google Shape;290;p26"/>
          <p:cNvPicPr preferRelativeResize="0"/>
          <p:nvPr/>
        </p:nvPicPr>
        <p:blipFill>
          <a:blip r:embed="rId8">
            <a:alphaModFix/>
          </a:blip>
          <a:stretch>
            <a:fillRect/>
          </a:stretch>
        </p:blipFill>
        <p:spPr>
          <a:xfrm>
            <a:off x="493600" y="378700"/>
            <a:ext cx="217225" cy="217225"/>
          </a:xfrm>
          <a:prstGeom prst="rect">
            <a:avLst/>
          </a:prstGeom>
          <a:noFill/>
          <a:ln>
            <a:noFill/>
          </a:ln>
        </p:spPr>
      </p:pic>
      <p:pic>
        <p:nvPicPr>
          <p:cNvPr id="291" name="Google Shape;291;p26">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pic>
        <p:nvPicPr>
          <p:cNvPr id="292" name="Google Shape;292;p26">
            <a:hlinkClick action="ppaction://hlinksldjump" r:id="rId11"/>
          </p:cNvPr>
          <p:cNvPicPr preferRelativeResize="0"/>
          <p:nvPr/>
        </p:nvPicPr>
        <p:blipFill>
          <a:blip r:embed="rId12">
            <a:alphaModFix/>
          </a:blip>
          <a:stretch>
            <a:fillRect/>
          </a:stretch>
        </p:blipFill>
        <p:spPr>
          <a:xfrm>
            <a:off x="6683050" y="3207925"/>
            <a:ext cx="1421725" cy="1421725"/>
          </a:xfrm>
          <a:prstGeom prst="rect">
            <a:avLst/>
          </a:prstGeom>
          <a:noFill/>
          <a:ln>
            <a:noFill/>
          </a:ln>
        </p:spPr>
      </p:pic>
      <p:sp>
        <p:nvSpPr>
          <p:cNvPr id="293" name="Google Shape;293;p26"/>
          <p:cNvSpPr/>
          <p:nvPr/>
        </p:nvSpPr>
        <p:spPr>
          <a:xfrm>
            <a:off x="4867775" y="2314400"/>
            <a:ext cx="2298000" cy="1175100"/>
          </a:xfrm>
          <a:prstGeom prst="wedgeRectCallout">
            <a:avLst>
              <a:gd fmla="val 35337" name="adj1"/>
              <a:gd fmla="val 6596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6"/>
          <p:cNvSpPr txBox="1"/>
          <p:nvPr/>
        </p:nvSpPr>
        <p:spPr>
          <a:xfrm>
            <a:off x="4950575" y="2378600"/>
            <a:ext cx="2132400" cy="1046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419">
                <a:solidFill>
                  <a:schemeClr val="lt1"/>
                </a:solidFill>
                <a:latin typeface="Century Gothic"/>
                <a:ea typeface="Century Gothic"/>
                <a:cs typeface="Century Gothic"/>
                <a:sym typeface="Century Gothic"/>
              </a:rPr>
              <a:t>Si deseas </a:t>
            </a:r>
            <a:r>
              <a:rPr b="1" lang="es-419">
                <a:solidFill>
                  <a:schemeClr val="lt1"/>
                </a:solidFill>
                <a:latin typeface="Century Gothic"/>
                <a:ea typeface="Century Gothic"/>
                <a:cs typeface="Century Gothic"/>
                <a:sym typeface="Century Gothic"/>
              </a:rPr>
              <a:t>regresar al menú de este tema</a:t>
            </a:r>
            <a:r>
              <a:rPr lang="es-419">
                <a:solidFill>
                  <a:schemeClr val="lt1"/>
                </a:solidFill>
                <a:latin typeface="Century Gothic"/>
                <a:ea typeface="Century Gothic"/>
                <a:cs typeface="Century Gothic"/>
                <a:sym typeface="Century Gothic"/>
              </a:rPr>
              <a:t> más adelante, solo da </a:t>
            </a:r>
            <a:r>
              <a:rPr b="1" lang="es-419">
                <a:solidFill>
                  <a:schemeClr val="lt1"/>
                </a:solidFill>
                <a:latin typeface="Century Gothic"/>
                <a:ea typeface="Century Gothic"/>
                <a:cs typeface="Century Gothic"/>
                <a:sym typeface="Century Gothic"/>
              </a:rPr>
              <a:t>clic en mi. </a:t>
            </a:r>
            <a:endParaRPr b="1">
              <a:solidFill>
                <a:schemeClr val="lt1"/>
              </a:solidFill>
              <a:latin typeface="Century Gothic"/>
              <a:ea typeface="Century Gothic"/>
              <a:cs typeface="Century Gothic"/>
              <a:sym typeface="Century Gothic"/>
            </a:endParaRPr>
          </a:p>
        </p:txBody>
      </p:sp>
      <p:sp>
        <p:nvSpPr>
          <p:cNvPr id="295" name="Google Shape;295;p26"/>
          <p:cNvSpPr/>
          <p:nvPr/>
        </p:nvSpPr>
        <p:spPr>
          <a:xfrm>
            <a:off x="6292575" y="1389775"/>
            <a:ext cx="1812300" cy="785100"/>
          </a:xfrm>
          <a:prstGeom prst="wedgeRectCallout">
            <a:avLst>
              <a:gd fmla="val 15820" name="adj1"/>
              <a:gd fmla="val 192479" name="adj2"/>
            </a:avLst>
          </a:prstGeom>
          <a:solidFill>
            <a:srgbClr val="6D9EEB"/>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6"/>
          <p:cNvSpPr txBox="1"/>
          <p:nvPr/>
        </p:nvSpPr>
        <p:spPr>
          <a:xfrm>
            <a:off x="6268575" y="1389775"/>
            <a:ext cx="18603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300">
                <a:solidFill>
                  <a:schemeClr val="lt1"/>
                </a:solidFill>
                <a:latin typeface="Century Gothic"/>
                <a:ea typeface="Century Gothic"/>
                <a:cs typeface="Century Gothic"/>
                <a:sym typeface="Century Gothic"/>
              </a:rPr>
              <a:t>Por favor </a:t>
            </a:r>
            <a:r>
              <a:rPr b="1" lang="es-419" sz="1300">
                <a:solidFill>
                  <a:schemeClr val="lt1"/>
                </a:solidFill>
                <a:latin typeface="Century Gothic"/>
                <a:ea typeface="Century Gothic"/>
                <a:cs typeface="Century Gothic"/>
                <a:sym typeface="Century Gothic"/>
              </a:rPr>
              <a:t>selecciona la alteración</a:t>
            </a:r>
            <a:r>
              <a:rPr lang="es-419" sz="1300">
                <a:solidFill>
                  <a:schemeClr val="lt1"/>
                </a:solidFill>
                <a:latin typeface="Century Gothic"/>
                <a:ea typeface="Century Gothic"/>
                <a:cs typeface="Century Gothic"/>
                <a:sym typeface="Century Gothic"/>
              </a:rPr>
              <a:t> que deseas estudiar.</a:t>
            </a:r>
            <a:endParaRPr sz="1300">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963"/>
            </a:gs>
          </a:gsLst>
          <a:path path="circle">
            <a:fillToRect b="50%" l="50%" r="50%" t="50%"/>
          </a:path>
          <a:tileRect/>
        </a:gradFill>
      </p:bgPr>
    </p:bg>
    <p:spTree>
      <p:nvGrpSpPr>
        <p:cNvPr id="300" name="Shape 300"/>
        <p:cNvGrpSpPr/>
        <p:nvPr/>
      </p:nvGrpSpPr>
      <p:grpSpPr>
        <a:xfrm>
          <a:off x="0" y="0"/>
          <a:ext cx="0" cy="0"/>
          <a:chOff x="0" y="0"/>
          <a:chExt cx="0" cy="0"/>
        </a:xfrm>
      </p:grpSpPr>
      <p:sp>
        <p:nvSpPr>
          <p:cNvPr id="301" name="Google Shape;301;p27"/>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Microdoncia</a:t>
            </a:r>
            <a:endParaRPr>
              <a:highlight>
                <a:srgbClr val="F2F4FC"/>
              </a:highlight>
              <a:latin typeface="Century Gothic"/>
              <a:ea typeface="Century Gothic"/>
              <a:cs typeface="Century Gothic"/>
              <a:sym typeface="Century Gothic"/>
            </a:endParaRPr>
          </a:p>
        </p:txBody>
      </p:sp>
      <p:sp>
        <p:nvSpPr>
          <p:cNvPr id="302" name="Google Shape;302;p27"/>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s-419"/>
              <a:t>Son los órganos dentarios que presentan una </a:t>
            </a:r>
            <a:r>
              <a:rPr b="1" lang="es-419"/>
              <a:t>corona dental </a:t>
            </a:r>
            <a:r>
              <a:rPr lang="es-419"/>
              <a:t>de un </a:t>
            </a:r>
            <a:r>
              <a:rPr b="1" lang="es-419"/>
              <a:t>tamaño</a:t>
            </a:r>
            <a:r>
              <a:rPr lang="es-419"/>
              <a:t> </a:t>
            </a:r>
            <a:r>
              <a:rPr lang="es-419"/>
              <a:t>más</a:t>
            </a:r>
            <a:r>
              <a:rPr lang="es-419"/>
              <a:t> </a:t>
            </a:r>
            <a:r>
              <a:rPr b="1" lang="es-419"/>
              <a:t>pequeño</a:t>
            </a:r>
            <a:r>
              <a:rPr lang="es-419"/>
              <a:t> que el normal. </a:t>
            </a:r>
            <a:endParaRPr/>
          </a:p>
          <a:p>
            <a:pPr indent="0" lvl="0" marL="0" rtl="0" algn="l">
              <a:spcBef>
                <a:spcPts val="1200"/>
              </a:spcBef>
              <a:spcAft>
                <a:spcPts val="1200"/>
              </a:spcAft>
              <a:buNone/>
            </a:pPr>
            <a:r>
              <a:t/>
            </a:r>
            <a:endParaRPr/>
          </a:p>
        </p:txBody>
      </p:sp>
      <p:pic>
        <p:nvPicPr>
          <p:cNvPr id="303" name="Google Shape;303;p27">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304" name="Google Shape;304;p27">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305" name="Google Shape;305;p27"/>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7"/>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7"/>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8" name="Google Shape;308;p27"/>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309" name="Google Shape;309;p27">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310" name="Google Shape;310;p27">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311" name="Google Shape;311;p27">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pic>
        <p:nvPicPr>
          <p:cNvPr id="312" name="Google Shape;312;p27"/>
          <p:cNvPicPr preferRelativeResize="0"/>
          <p:nvPr/>
        </p:nvPicPr>
        <p:blipFill>
          <a:blip r:embed="rId11">
            <a:alphaModFix/>
          </a:blip>
          <a:stretch>
            <a:fillRect/>
          </a:stretch>
        </p:blipFill>
        <p:spPr>
          <a:xfrm>
            <a:off x="1372700" y="1942425"/>
            <a:ext cx="5495467" cy="2576000"/>
          </a:xfrm>
          <a:prstGeom prst="rect">
            <a:avLst/>
          </a:prstGeom>
          <a:noFill/>
          <a:ln>
            <a:noFill/>
          </a:ln>
        </p:spPr>
      </p:pic>
      <p:sp>
        <p:nvSpPr>
          <p:cNvPr id="313" name="Google Shape;313;p27"/>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963"/>
            </a:gs>
          </a:gsLst>
          <a:path path="circle">
            <a:fillToRect b="50%" l="50%" r="50%" t="50%"/>
          </a:path>
          <a:tileRect/>
        </a:gradFill>
      </p:bgPr>
    </p:bg>
    <p:spTree>
      <p:nvGrpSpPr>
        <p:cNvPr id="317" name="Shape 317"/>
        <p:cNvGrpSpPr/>
        <p:nvPr/>
      </p:nvGrpSpPr>
      <p:grpSpPr>
        <a:xfrm>
          <a:off x="0" y="0"/>
          <a:ext cx="0" cy="0"/>
          <a:chOff x="0" y="0"/>
          <a:chExt cx="0" cy="0"/>
        </a:xfrm>
      </p:grpSpPr>
      <p:sp>
        <p:nvSpPr>
          <p:cNvPr id="318" name="Google Shape;318;p28"/>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Microdoncia</a:t>
            </a:r>
            <a:endParaRPr>
              <a:highlight>
                <a:srgbClr val="F2F4FC"/>
              </a:highlight>
              <a:latin typeface="Century Gothic"/>
              <a:ea typeface="Century Gothic"/>
              <a:cs typeface="Century Gothic"/>
              <a:sym typeface="Century Gothic"/>
            </a:endParaRPr>
          </a:p>
        </p:txBody>
      </p:sp>
      <p:sp>
        <p:nvSpPr>
          <p:cNvPr id="319" name="Google Shape;319;p28"/>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s-419"/>
              <a:t>Está</a:t>
            </a:r>
            <a:r>
              <a:rPr lang="es-419"/>
              <a:t> </a:t>
            </a:r>
            <a:r>
              <a:rPr b="1" lang="es-419"/>
              <a:t>asociado a</a:t>
            </a:r>
            <a:r>
              <a:rPr lang="es-419"/>
              <a:t> un </a:t>
            </a:r>
            <a:r>
              <a:rPr b="1" lang="es-419"/>
              <a:t>patrón hereditario </a:t>
            </a:r>
            <a:r>
              <a:rPr b="1" lang="es-419"/>
              <a:t>autosómico</a:t>
            </a:r>
            <a:r>
              <a:rPr b="1" lang="es-419"/>
              <a:t> dominante</a:t>
            </a:r>
            <a:r>
              <a:rPr lang="es-419"/>
              <a:t>. </a:t>
            </a:r>
            <a:endParaRPr/>
          </a:p>
          <a:p>
            <a:pPr indent="0" lvl="0" marL="0" rtl="0" algn="l">
              <a:spcBef>
                <a:spcPts val="1200"/>
              </a:spcBef>
              <a:spcAft>
                <a:spcPts val="0"/>
              </a:spcAft>
              <a:buNone/>
            </a:pPr>
            <a:r>
              <a:rPr lang="es-419"/>
              <a:t>Existen </a:t>
            </a:r>
            <a:r>
              <a:rPr b="1" lang="es-419"/>
              <a:t>3 tipos de microdoncia</a:t>
            </a:r>
            <a:r>
              <a:rPr lang="es-419"/>
              <a:t>: </a:t>
            </a:r>
            <a:endParaRPr/>
          </a:p>
          <a:p>
            <a:pPr indent="-342900" lvl="0" marL="457200" rtl="0" algn="l">
              <a:spcBef>
                <a:spcPts val="1200"/>
              </a:spcBef>
              <a:spcAft>
                <a:spcPts val="0"/>
              </a:spcAft>
              <a:buSzPts val="1800"/>
              <a:buChar char="➔"/>
            </a:pPr>
            <a:r>
              <a:rPr b="1" lang="es-419"/>
              <a:t>Generalizada verdadera:</a:t>
            </a:r>
            <a:r>
              <a:rPr lang="es-419"/>
              <a:t> </a:t>
            </a:r>
            <a:r>
              <a:rPr b="1" lang="es-419"/>
              <a:t>Todos</a:t>
            </a:r>
            <a:r>
              <a:rPr lang="es-419"/>
              <a:t> los órganos dentarios </a:t>
            </a:r>
            <a:r>
              <a:rPr b="1" lang="es-419"/>
              <a:t>son</a:t>
            </a:r>
            <a:r>
              <a:rPr lang="es-419"/>
              <a:t> </a:t>
            </a:r>
            <a:r>
              <a:rPr lang="es-419"/>
              <a:t>más</a:t>
            </a:r>
            <a:r>
              <a:rPr lang="es-419"/>
              <a:t> </a:t>
            </a:r>
            <a:r>
              <a:rPr b="1" lang="es-419"/>
              <a:t>pequeños</a:t>
            </a:r>
            <a:r>
              <a:rPr lang="es-419"/>
              <a:t> de lo normal. </a:t>
            </a:r>
            <a:endParaRPr/>
          </a:p>
          <a:p>
            <a:pPr indent="-342900" lvl="0" marL="457200" rtl="0" algn="l">
              <a:spcBef>
                <a:spcPts val="0"/>
              </a:spcBef>
              <a:spcAft>
                <a:spcPts val="0"/>
              </a:spcAft>
              <a:buSzPts val="1800"/>
              <a:buChar char="➔"/>
            </a:pPr>
            <a:r>
              <a:rPr b="1" lang="es-419"/>
              <a:t>Generalizada relativa:</a:t>
            </a:r>
            <a:r>
              <a:rPr lang="es-419"/>
              <a:t> Órganos dentarios de </a:t>
            </a:r>
            <a:r>
              <a:rPr b="1" lang="es-419"/>
              <a:t>tamaño normal </a:t>
            </a:r>
            <a:r>
              <a:rPr lang="es-419"/>
              <a:t>ubicados</a:t>
            </a:r>
            <a:r>
              <a:rPr b="1" lang="es-419"/>
              <a:t> en maxilares</a:t>
            </a:r>
            <a:r>
              <a:rPr lang="es-419"/>
              <a:t> de un</a:t>
            </a:r>
            <a:r>
              <a:rPr b="1" lang="es-419"/>
              <a:t> tamaño mayor</a:t>
            </a:r>
            <a:r>
              <a:rPr lang="es-419"/>
              <a:t>.</a:t>
            </a:r>
            <a:endParaRPr/>
          </a:p>
          <a:p>
            <a:pPr indent="-342900" lvl="0" marL="457200" rtl="0" algn="l">
              <a:spcBef>
                <a:spcPts val="0"/>
              </a:spcBef>
              <a:spcAft>
                <a:spcPts val="0"/>
              </a:spcAft>
              <a:buSzPts val="1800"/>
              <a:buChar char="➔"/>
            </a:pPr>
            <a:r>
              <a:rPr b="1" lang="es-419"/>
              <a:t>Unidental:</a:t>
            </a:r>
            <a:r>
              <a:rPr lang="es-419"/>
              <a:t> Se observa en </a:t>
            </a:r>
            <a:r>
              <a:rPr b="1" lang="es-419"/>
              <a:t>un solo órgano dentario</a:t>
            </a:r>
            <a:r>
              <a:rPr lang="es-419"/>
              <a:t>.</a:t>
            </a:r>
            <a:endParaRPr/>
          </a:p>
          <a:p>
            <a:pPr indent="0" lvl="0" marL="0" rtl="0" algn="l">
              <a:spcBef>
                <a:spcPts val="1200"/>
              </a:spcBef>
              <a:spcAft>
                <a:spcPts val="1200"/>
              </a:spcAft>
              <a:buNone/>
            </a:pPr>
            <a:r>
              <a:t/>
            </a:r>
            <a:endParaRPr/>
          </a:p>
        </p:txBody>
      </p:sp>
      <p:pic>
        <p:nvPicPr>
          <p:cNvPr id="320" name="Google Shape;320;p28">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321" name="Google Shape;321;p28">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322" name="Google Shape;322;p28"/>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8"/>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8"/>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5" name="Google Shape;325;p28"/>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326" name="Google Shape;326;p28">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327" name="Google Shape;327;p28">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328" name="Google Shape;328;p28">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
        <p:nvSpPr>
          <p:cNvPr id="329" name="Google Shape;329;p28"/>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963"/>
            </a:gs>
          </a:gsLst>
          <a:path path="circle">
            <a:fillToRect b="50%" l="50%" r="50%" t="50%"/>
          </a:path>
          <a:tileRect/>
        </a:gradFill>
      </p:bgPr>
    </p:bg>
    <p:spTree>
      <p:nvGrpSpPr>
        <p:cNvPr id="333" name="Shape 333"/>
        <p:cNvGrpSpPr/>
        <p:nvPr/>
      </p:nvGrpSpPr>
      <p:grpSpPr>
        <a:xfrm>
          <a:off x="0" y="0"/>
          <a:ext cx="0" cy="0"/>
          <a:chOff x="0" y="0"/>
          <a:chExt cx="0" cy="0"/>
        </a:xfrm>
      </p:grpSpPr>
      <p:sp>
        <p:nvSpPr>
          <p:cNvPr id="334" name="Google Shape;334;p29"/>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Microdoncia</a:t>
            </a:r>
            <a:endParaRPr>
              <a:highlight>
                <a:srgbClr val="F2F4FC"/>
              </a:highlight>
              <a:latin typeface="Century Gothic"/>
              <a:ea typeface="Century Gothic"/>
              <a:cs typeface="Century Gothic"/>
              <a:sym typeface="Century Gothic"/>
            </a:endParaRPr>
          </a:p>
        </p:txBody>
      </p:sp>
      <p:sp>
        <p:nvSpPr>
          <p:cNvPr id="335" name="Google Shape;335;p29"/>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s-419"/>
              <a:t>Tambien existen</a:t>
            </a:r>
            <a:r>
              <a:rPr b="1" lang="es-419"/>
              <a:t> </a:t>
            </a:r>
            <a:r>
              <a:rPr b="1" lang="es-419"/>
              <a:t>síndromes</a:t>
            </a:r>
            <a:r>
              <a:rPr lang="es-419"/>
              <a:t> que</a:t>
            </a:r>
            <a:r>
              <a:rPr b="1" lang="es-419"/>
              <a:t> se asocian</a:t>
            </a:r>
            <a:r>
              <a:rPr lang="es-419"/>
              <a:t> a la microdoncia tales como: </a:t>
            </a:r>
            <a:endParaRPr/>
          </a:p>
          <a:p>
            <a:pPr indent="-342900" lvl="0" marL="457200" rtl="0" algn="l">
              <a:spcBef>
                <a:spcPts val="1200"/>
              </a:spcBef>
              <a:spcAft>
                <a:spcPts val="0"/>
              </a:spcAft>
              <a:buSzPts val="1800"/>
              <a:buChar char="➔"/>
            </a:pPr>
            <a:r>
              <a:rPr lang="es-419"/>
              <a:t>Sx. de Down.</a:t>
            </a:r>
            <a:endParaRPr/>
          </a:p>
          <a:p>
            <a:pPr indent="-342900" lvl="0" marL="457200" rtl="0" algn="l">
              <a:spcBef>
                <a:spcPts val="0"/>
              </a:spcBef>
              <a:spcAft>
                <a:spcPts val="0"/>
              </a:spcAft>
              <a:buSzPts val="1800"/>
              <a:buChar char="➔"/>
            </a:pPr>
            <a:r>
              <a:rPr lang="es-419"/>
              <a:t>Microsomia hemifacial</a:t>
            </a:r>
            <a:endParaRPr/>
          </a:p>
          <a:p>
            <a:pPr indent="-342900" lvl="0" marL="457200" rtl="0" algn="l">
              <a:spcBef>
                <a:spcPts val="0"/>
              </a:spcBef>
              <a:spcAft>
                <a:spcPts val="0"/>
              </a:spcAft>
              <a:buSzPts val="1800"/>
              <a:buChar char="➔"/>
            </a:pPr>
            <a:r>
              <a:rPr lang="es-419"/>
              <a:t>Displasia Ectodérmica Anhidrótica Hereditaria</a:t>
            </a:r>
            <a:endParaRPr/>
          </a:p>
          <a:p>
            <a:pPr indent="0" lvl="0" marL="0" rtl="0" algn="l">
              <a:spcBef>
                <a:spcPts val="1800"/>
              </a:spcBef>
              <a:spcAft>
                <a:spcPts val="0"/>
              </a:spcAft>
              <a:buNone/>
            </a:pPr>
            <a:r>
              <a:rPr b="1" lang="es-419"/>
              <a:t>Tratamiento:</a:t>
            </a:r>
            <a:r>
              <a:rPr lang="es-419"/>
              <a:t> en el caso de la</a:t>
            </a:r>
            <a:r>
              <a:rPr b="1" lang="es-419"/>
              <a:t> verdadera</a:t>
            </a:r>
            <a:r>
              <a:rPr lang="es-419"/>
              <a:t>, no es necesario el tratamiento, en la </a:t>
            </a:r>
            <a:r>
              <a:rPr b="1" lang="es-419"/>
              <a:t>relativa</a:t>
            </a:r>
            <a:r>
              <a:rPr lang="es-419"/>
              <a:t>, se realiza ortodoncia y en la </a:t>
            </a:r>
            <a:r>
              <a:rPr b="1" lang="es-419"/>
              <a:t>unidental</a:t>
            </a:r>
            <a:r>
              <a:rPr lang="es-419"/>
              <a:t>, se recomienda restauraciones como resinas, coronas, extracción y colocación de ortodoncia. </a:t>
            </a:r>
            <a:endParaRPr/>
          </a:p>
          <a:p>
            <a:pPr indent="0" lvl="0" marL="0" rtl="0" algn="l">
              <a:spcBef>
                <a:spcPts val="1800"/>
              </a:spcBef>
              <a:spcAft>
                <a:spcPts val="1200"/>
              </a:spcAft>
              <a:buNone/>
            </a:pPr>
            <a:r>
              <a:t/>
            </a:r>
            <a:endParaRPr/>
          </a:p>
        </p:txBody>
      </p:sp>
      <p:pic>
        <p:nvPicPr>
          <p:cNvPr id="336" name="Google Shape;336;p29">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337" name="Google Shape;337;p29">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338" name="Google Shape;338;p29"/>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9"/>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9"/>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1" name="Google Shape;341;p29"/>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342" name="Google Shape;342;p29">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343" name="Google Shape;343;p29">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344" name="Google Shape;344;p29">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963"/>
            </a:gs>
          </a:gsLst>
          <a:path path="circle">
            <a:fillToRect b="50%" l="50%" r="50%" t="50%"/>
          </a:path>
          <a:tileRect/>
        </a:gradFill>
      </p:bgPr>
    </p:bg>
    <p:spTree>
      <p:nvGrpSpPr>
        <p:cNvPr id="348" name="Shape 348"/>
        <p:cNvGrpSpPr/>
        <p:nvPr/>
      </p:nvGrpSpPr>
      <p:grpSpPr>
        <a:xfrm>
          <a:off x="0" y="0"/>
          <a:ext cx="0" cy="0"/>
          <a:chOff x="0" y="0"/>
          <a:chExt cx="0" cy="0"/>
        </a:xfrm>
      </p:grpSpPr>
      <p:sp>
        <p:nvSpPr>
          <p:cNvPr id="349" name="Google Shape;349;p30"/>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Macrodoncia</a:t>
            </a:r>
            <a:endParaRPr>
              <a:highlight>
                <a:srgbClr val="F2F4FC"/>
              </a:highlight>
              <a:latin typeface="Century Gothic"/>
              <a:ea typeface="Century Gothic"/>
              <a:cs typeface="Century Gothic"/>
              <a:sym typeface="Century Gothic"/>
            </a:endParaRPr>
          </a:p>
        </p:txBody>
      </p:sp>
      <p:sp>
        <p:nvSpPr>
          <p:cNvPr id="350" name="Google Shape;350;p30"/>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s-419"/>
              <a:t>Son</a:t>
            </a:r>
            <a:r>
              <a:rPr b="1" lang="es-419"/>
              <a:t> órganos dentarios</a:t>
            </a:r>
            <a:r>
              <a:rPr lang="es-419"/>
              <a:t> que se encuentran </a:t>
            </a:r>
            <a:r>
              <a:rPr b="1" lang="es-419"/>
              <a:t>de un tamaño</a:t>
            </a:r>
            <a:r>
              <a:rPr lang="es-419"/>
              <a:t> </a:t>
            </a:r>
            <a:r>
              <a:rPr lang="es-419"/>
              <a:t>más</a:t>
            </a:r>
            <a:r>
              <a:rPr lang="es-419"/>
              <a:t> </a:t>
            </a:r>
            <a:r>
              <a:rPr b="1" lang="es-419"/>
              <a:t>grande</a:t>
            </a:r>
            <a:r>
              <a:rPr lang="es-419"/>
              <a:t> de lo normal. </a:t>
            </a:r>
            <a:endParaRPr/>
          </a:p>
          <a:p>
            <a:pPr indent="0" lvl="0" marL="0" rtl="0" algn="l">
              <a:spcBef>
                <a:spcPts val="1200"/>
              </a:spcBef>
              <a:spcAft>
                <a:spcPts val="1200"/>
              </a:spcAft>
              <a:buNone/>
            </a:pPr>
            <a:r>
              <a:t/>
            </a:r>
            <a:endParaRPr/>
          </a:p>
        </p:txBody>
      </p:sp>
      <p:pic>
        <p:nvPicPr>
          <p:cNvPr id="351" name="Google Shape;351;p30">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352" name="Google Shape;352;p30">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353" name="Google Shape;353;p30"/>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0"/>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0"/>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6" name="Google Shape;356;p30"/>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357" name="Google Shape;357;p30">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358" name="Google Shape;358;p30">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359" name="Google Shape;359;p30">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pic>
        <p:nvPicPr>
          <p:cNvPr id="360" name="Google Shape;360;p30"/>
          <p:cNvPicPr preferRelativeResize="0"/>
          <p:nvPr/>
        </p:nvPicPr>
        <p:blipFill>
          <a:blip r:embed="rId11">
            <a:alphaModFix/>
          </a:blip>
          <a:stretch>
            <a:fillRect/>
          </a:stretch>
        </p:blipFill>
        <p:spPr>
          <a:xfrm>
            <a:off x="2290850" y="1515974"/>
            <a:ext cx="4450300" cy="2946600"/>
          </a:xfrm>
          <a:prstGeom prst="rect">
            <a:avLst/>
          </a:prstGeom>
          <a:noFill/>
          <a:ln>
            <a:noFill/>
          </a:ln>
        </p:spPr>
      </p:pic>
      <p:sp>
        <p:nvSpPr>
          <p:cNvPr id="361" name="Google Shape;361;p30"/>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963"/>
            </a:gs>
          </a:gsLst>
          <a:path path="circle">
            <a:fillToRect b="50%" l="50%" r="50%" t="50%"/>
          </a:path>
          <a:tileRect/>
        </a:gradFill>
      </p:bgPr>
    </p:bg>
    <p:spTree>
      <p:nvGrpSpPr>
        <p:cNvPr id="365" name="Shape 365"/>
        <p:cNvGrpSpPr/>
        <p:nvPr/>
      </p:nvGrpSpPr>
      <p:grpSpPr>
        <a:xfrm>
          <a:off x="0" y="0"/>
          <a:ext cx="0" cy="0"/>
          <a:chOff x="0" y="0"/>
          <a:chExt cx="0" cy="0"/>
        </a:xfrm>
      </p:grpSpPr>
      <p:sp>
        <p:nvSpPr>
          <p:cNvPr id="366" name="Google Shape;366;p31"/>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Macrodoncia</a:t>
            </a:r>
            <a:endParaRPr>
              <a:highlight>
                <a:srgbClr val="F2F4FC"/>
              </a:highlight>
              <a:latin typeface="Century Gothic"/>
              <a:ea typeface="Century Gothic"/>
              <a:cs typeface="Century Gothic"/>
              <a:sym typeface="Century Gothic"/>
            </a:endParaRPr>
          </a:p>
        </p:txBody>
      </p:sp>
      <p:sp>
        <p:nvSpPr>
          <p:cNvPr id="367" name="Google Shape;367;p31"/>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s-419"/>
              <a:t>Al igual que la microdoncia, e</a:t>
            </a:r>
            <a:r>
              <a:rPr lang="es-419"/>
              <a:t>stá </a:t>
            </a:r>
            <a:r>
              <a:rPr b="1" lang="es-419"/>
              <a:t>asociada a</a:t>
            </a:r>
            <a:r>
              <a:rPr lang="es-419"/>
              <a:t> un </a:t>
            </a:r>
            <a:r>
              <a:rPr b="1" lang="es-419"/>
              <a:t>patrón hereditario autosómico dominante</a:t>
            </a:r>
            <a:r>
              <a:rPr lang="es-419"/>
              <a:t>. Existen 3 tipos:</a:t>
            </a:r>
            <a:endParaRPr/>
          </a:p>
          <a:p>
            <a:pPr indent="-342900" lvl="0" marL="457200" rtl="0" algn="l">
              <a:spcBef>
                <a:spcPts val="1200"/>
              </a:spcBef>
              <a:spcAft>
                <a:spcPts val="0"/>
              </a:spcAft>
              <a:buSzPts val="1800"/>
              <a:buChar char="➔"/>
            </a:pPr>
            <a:r>
              <a:rPr b="1" lang="es-419"/>
              <a:t>Generalizada verdadera:</a:t>
            </a:r>
            <a:r>
              <a:rPr lang="es-419"/>
              <a:t> </a:t>
            </a:r>
            <a:r>
              <a:rPr b="1" lang="es-419"/>
              <a:t>Todos</a:t>
            </a:r>
            <a:r>
              <a:rPr lang="es-419"/>
              <a:t> los órganos dentarios</a:t>
            </a:r>
            <a:r>
              <a:rPr b="1" lang="es-419"/>
              <a:t> son más grandes</a:t>
            </a:r>
            <a:r>
              <a:rPr lang="es-419"/>
              <a:t> de lo normal.</a:t>
            </a:r>
            <a:endParaRPr/>
          </a:p>
          <a:p>
            <a:pPr indent="-342900" lvl="0" marL="457200" rtl="0" algn="l">
              <a:spcBef>
                <a:spcPts val="0"/>
              </a:spcBef>
              <a:spcAft>
                <a:spcPts val="0"/>
              </a:spcAft>
              <a:buSzPts val="1800"/>
              <a:buChar char="➔"/>
            </a:pPr>
            <a:r>
              <a:rPr b="1" lang="es-419"/>
              <a:t>Generalizada relativa: </a:t>
            </a:r>
            <a:r>
              <a:rPr lang="es-419"/>
              <a:t>Es el resultado de órganos dentarios de</a:t>
            </a:r>
            <a:r>
              <a:rPr b="1" lang="es-419"/>
              <a:t> tamaño normal</a:t>
            </a:r>
            <a:r>
              <a:rPr lang="es-419"/>
              <a:t> ubicados </a:t>
            </a:r>
            <a:r>
              <a:rPr b="1" lang="es-419"/>
              <a:t>en maxilares de un tamaño menor</a:t>
            </a:r>
            <a:r>
              <a:rPr lang="es-419"/>
              <a:t>.</a:t>
            </a:r>
            <a:endParaRPr/>
          </a:p>
          <a:p>
            <a:pPr indent="-342900" lvl="0" marL="457200" rtl="0" algn="l">
              <a:spcBef>
                <a:spcPts val="0"/>
              </a:spcBef>
              <a:spcAft>
                <a:spcPts val="0"/>
              </a:spcAft>
              <a:buSzPts val="1800"/>
              <a:buChar char="➔"/>
            </a:pPr>
            <a:r>
              <a:rPr b="1" lang="es-419"/>
              <a:t>Unidental:</a:t>
            </a:r>
            <a:r>
              <a:rPr lang="es-419"/>
              <a:t> Se presenta en </a:t>
            </a:r>
            <a:r>
              <a:rPr b="1" lang="es-419"/>
              <a:t>un solo órgano dentario.</a:t>
            </a:r>
            <a:endParaRPr b="1"/>
          </a:p>
          <a:p>
            <a:pPr indent="0" lvl="0" marL="0" rtl="0" algn="l">
              <a:spcBef>
                <a:spcPts val="1200"/>
              </a:spcBef>
              <a:spcAft>
                <a:spcPts val="0"/>
              </a:spcAft>
              <a:buNone/>
            </a:pPr>
            <a:r>
              <a:rPr b="1" lang="es-419"/>
              <a:t>Tratamiento:</a:t>
            </a:r>
            <a:r>
              <a:rPr lang="es-419"/>
              <a:t> en el caso de la</a:t>
            </a:r>
            <a:r>
              <a:rPr b="1" lang="es-419"/>
              <a:t> verdadera</a:t>
            </a:r>
            <a:r>
              <a:rPr lang="es-419"/>
              <a:t>, no es necesario el tratamiento, en la </a:t>
            </a:r>
            <a:r>
              <a:rPr b="1" lang="es-419"/>
              <a:t>relativa</a:t>
            </a:r>
            <a:r>
              <a:rPr lang="es-419"/>
              <a:t>, se realiza ortodoncia y en la </a:t>
            </a:r>
            <a:r>
              <a:rPr b="1" lang="es-419"/>
              <a:t>unidental</a:t>
            </a:r>
            <a:r>
              <a:rPr lang="es-419"/>
              <a:t>, No presenta tratamiento.</a:t>
            </a:r>
            <a:endParaRPr/>
          </a:p>
          <a:p>
            <a:pPr indent="0" lvl="0" marL="457200" rtl="0" algn="l">
              <a:spcBef>
                <a:spcPts val="1200"/>
              </a:spcBef>
              <a:spcAft>
                <a:spcPts val="1200"/>
              </a:spcAft>
              <a:buNone/>
            </a:pPr>
            <a:r>
              <a:t/>
            </a:r>
            <a:endParaRPr b="1"/>
          </a:p>
        </p:txBody>
      </p:sp>
      <p:pic>
        <p:nvPicPr>
          <p:cNvPr id="368" name="Google Shape;368;p31">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369" name="Google Shape;369;p31">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370" name="Google Shape;370;p31"/>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1"/>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3" name="Google Shape;373;p31"/>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374" name="Google Shape;374;p31">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375" name="Google Shape;375;p31">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376" name="Google Shape;376;p31">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70" name="Shape 70"/>
        <p:cNvGrpSpPr/>
        <p:nvPr/>
      </p:nvGrpSpPr>
      <p:grpSpPr>
        <a:xfrm>
          <a:off x="0" y="0"/>
          <a:ext cx="0" cy="0"/>
          <a:chOff x="0" y="0"/>
          <a:chExt cx="0" cy="0"/>
        </a:xfrm>
      </p:grpSpPr>
      <p:sp>
        <p:nvSpPr>
          <p:cNvPr id="71" name="Google Shape;71;p14"/>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3200"/>
          </a:p>
        </p:txBody>
      </p:sp>
      <p:sp>
        <p:nvSpPr>
          <p:cNvPr id="72" name="Google Shape;72;p14"/>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ctr" bIns="91425" lIns="91425" spcFirstLastPara="1" rIns="91425" wrap="square" tIns="91425">
            <a:normAutofit/>
          </a:bodyPr>
          <a:lstStyle/>
          <a:p>
            <a:pPr indent="-342900" lvl="0" marL="457200" rtl="0" algn="l">
              <a:lnSpc>
                <a:spcPct val="200000"/>
              </a:lnSpc>
              <a:spcBef>
                <a:spcPts val="0"/>
              </a:spcBef>
              <a:spcAft>
                <a:spcPts val="0"/>
              </a:spcAft>
              <a:buSzPts val="1800"/>
              <a:buChar char="❏"/>
            </a:pPr>
            <a:r>
              <a:rPr i="1" lang="es-419" u="sng">
                <a:solidFill>
                  <a:srgbClr val="3C78D8"/>
                </a:solidFill>
                <a:hlinkClick action="ppaction://hlinkshowjump?jump=nextslide">
                  <a:extLst>
                    <a:ext uri="{A12FA001-AC4F-418D-AE19-62706E023703}">
                      <ahyp:hlinkClr val="tx"/>
                    </a:ext>
                  </a:extLst>
                </a:hlinkClick>
              </a:rPr>
              <a:t>Alteración de número</a:t>
            </a:r>
            <a:endParaRPr i="1" u="sng">
              <a:solidFill>
                <a:srgbClr val="3C78D8"/>
              </a:solidFill>
            </a:endParaRPr>
          </a:p>
          <a:p>
            <a:pPr indent="-342900" lvl="0" marL="457200" rtl="0" algn="l">
              <a:lnSpc>
                <a:spcPct val="200000"/>
              </a:lnSpc>
              <a:spcBef>
                <a:spcPts val="0"/>
              </a:spcBef>
              <a:spcAft>
                <a:spcPts val="0"/>
              </a:spcAft>
              <a:buSzPts val="1800"/>
              <a:buChar char="❏"/>
            </a:pPr>
            <a:r>
              <a:rPr i="1" lang="es-419" u="sng">
                <a:solidFill>
                  <a:srgbClr val="3C78D8"/>
                </a:solidFill>
                <a:hlinkClick action="ppaction://hlinksldjump" r:id="rId3">
                  <a:extLst>
                    <a:ext uri="{A12FA001-AC4F-418D-AE19-62706E023703}">
                      <ahyp:hlinkClr val="tx"/>
                    </a:ext>
                  </a:extLst>
                </a:hlinkClick>
              </a:rPr>
              <a:t>Alteración de tamaño</a:t>
            </a:r>
            <a:endParaRPr i="1" u="sng">
              <a:solidFill>
                <a:srgbClr val="3C78D8"/>
              </a:solidFill>
            </a:endParaRPr>
          </a:p>
          <a:p>
            <a:pPr indent="-342900" lvl="0" marL="457200" rtl="0" algn="l">
              <a:lnSpc>
                <a:spcPct val="200000"/>
              </a:lnSpc>
              <a:spcBef>
                <a:spcPts val="0"/>
              </a:spcBef>
              <a:spcAft>
                <a:spcPts val="0"/>
              </a:spcAft>
              <a:buSzPts val="1800"/>
              <a:buChar char="❏"/>
            </a:pPr>
            <a:r>
              <a:rPr i="1" lang="es-419" u="sng">
                <a:solidFill>
                  <a:srgbClr val="3C78D8"/>
                </a:solidFill>
                <a:hlinkClick action="ppaction://hlinksldjump" r:id="rId4">
                  <a:extLst>
                    <a:ext uri="{A12FA001-AC4F-418D-AE19-62706E023703}">
                      <ahyp:hlinkClr val="tx"/>
                    </a:ext>
                  </a:extLst>
                </a:hlinkClick>
              </a:rPr>
              <a:t>Alteración de forma</a:t>
            </a:r>
            <a:endParaRPr i="1" u="sng">
              <a:solidFill>
                <a:srgbClr val="3C78D8"/>
              </a:solidFill>
            </a:endParaRPr>
          </a:p>
          <a:p>
            <a:pPr indent="-342900" lvl="0" marL="457200" rtl="0" algn="l">
              <a:lnSpc>
                <a:spcPct val="200000"/>
              </a:lnSpc>
              <a:spcBef>
                <a:spcPts val="0"/>
              </a:spcBef>
              <a:spcAft>
                <a:spcPts val="0"/>
              </a:spcAft>
              <a:buSzPts val="1800"/>
              <a:buChar char="❏"/>
            </a:pPr>
            <a:r>
              <a:rPr i="1" lang="es-419" u="sng">
                <a:solidFill>
                  <a:srgbClr val="3C78D8"/>
                </a:solidFill>
                <a:hlinkClick action="ppaction://hlinksldjump" r:id="rId5">
                  <a:extLst>
                    <a:ext uri="{A12FA001-AC4F-418D-AE19-62706E023703}">
                      <ahyp:hlinkClr val="tx"/>
                    </a:ext>
                  </a:extLst>
                </a:hlinkClick>
              </a:rPr>
              <a:t>Alteración de estructura del diente </a:t>
            </a:r>
            <a:endParaRPr i="1" u="sng">
              <a:solidFill>
                <a:srgbClr val="3C78D8"/>
              </a:solidFill>
            </a:endParaRPr>
          </a:p>
        </p:txBody>
      </p:sp>
      <p:pic>
        <p:nvPicPr>
          <p:cNvPr id="73" name="Google Shape;73;p14">
            <a:hlinkClick action="ppaction://hlinkshowjump?jump=previousslide"/>
          </p:cNvPr>
          <p:cNvPicPr preferRelativeResize="0"/>
          <p:nvPr/>
        </p:nvPicPr>
        <p:blipFill>
          <a:blip r:embed="rId6">
            <a:alphaModFix/>
          </a:blip>
          <a:stretch>
            <a:fillRect/>
          </a:stretch>
        </p:blipFill>
        <p:spPr>
          <a:xfrm>
            <a:off x="6868186" y="287775"/>
            <a:ext cx="359540" cy="383800"/>
          </a:xfrm>
          <a:prstGeom prst="rect">
            <a:avLst/>
          </a:prstGeom>
          <a:noFill/>
          <a:ln>
            <a:noFill/>
          </a:ln>
        </p:spPr>
      </p:pic>
      <p:pic>
        <p:nvPicPr>
          <p:cNvPr id="74" name="Google Shape;74;p14"/>
          <p:cNvPicPr preferRelativeResize="0"/>
          <p:nvPr/>
        </p:nvPicPr>
        <p:blipFill>
          <a:blip r:embed="rId6">
            <a:alphaModFix/>
          </a:blip>
          <a:stretch>
            <a:fillRect/>
          </a:stretch>
        </p:blipFill>
        <p:spPr>
          <a:xfrm rot="10800000">
            <a:off x="7283372" y="287776"/>
            <a:ext cx="359540" cy="383799"/>
          </a:xfrm>
          <a:prstGeom prst="rect">
            <a:avLst/>
          </a:prstGeom>
          <a:noFill/>
          <a:ln>
            <a:noFill/>
          </a:ln>
        </p:spPr>
      </p:pic>
      <p:pic>
        <p:nvPicPr>
          <p:cNvPr id="75" name="Google Shape;75;p14">
            <a:hlinkClick action="ppaction://hlinksldjump" r:id="rId7"/>
          </p:cNvPr>
          <p:cNvPicPr preferRelativeResize="0"/>
          <p:nvPr/>
        </p:nvPicPr>
        <p:blipFill>
          <a:blip r:embed="rId8">
            <a:alphaModFix/>
          </a:blip>
          <a:stretch>
            <a:fillRect/>
          </a:stretch>
        </p:blipFill>
        <p:spPr>
          <a:xfrm>
            <a:off x="7787038" y="240550"/>
            <a:ext cx="448020" cy="478250"/>
          </a:xfrm>
          <a:prstGeom prst="rect">
            <a:avLst/>
          </a:prstGeom>
          <a:noFill/>
          <a:ln>
            <a:noFill/>
          </a:ln>
        </p:spPr>
      </p:pic>
      <p:sp>
        <p:nvSpPr>
          <p:cNvPr id="76" name="Google Shape;76;p14"/>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txBox="1"/>
          <p:nvPr/>
        </p:nvSpPr>
        <p:spPr>
          <a:xfrm>
            <a:off x="437825" y="279575"/>
            <a:ext cx="6314400" cy="415500"/>
          </a:xfrm>
          <a:prstGeom prst="rect">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spAutoFit/>
          </a:bodyPr>
          <a:lstStyle/>
          <a:p>
            <a:pPr indent="0" lvl="0" marL="0" rtl="0" algn="l">
              <a:spcBef>
                <a:spcPts val="0"/>
              </a:spcBef>
              <a:spcAft>
                <a:spcPts val="0"/>
              </a:spcAft>
              <a:buNone/>
            </a:pPr>
            <a:r>
              <a:rPr b="1" lang="es-419" sz="1500">
                <a:solidFill>
                  <a:srgbClr val="494949"/>
                </a:solidFill>
                <a:highlight>
                  <a:srgbClr val="F2F4FC"/>
                </a:highlight>
                <a:latin typeface="Century Gothic"/>
                <a:ea typeface="Century Gothic"/>
                <a:cs typeface="Century Gothic"/>
                <a:sym typeface="Century Gothic"/>
              </a:rPr>
              <a:t>    </a:t>
            </a:r>
            <a:r>
              <a:rPr b="1" lang="es-419" sz="1200">
                <a:solidFill>
                  <a:srgbClr val="494949"/>
                </a:solidFill>
                <a:highlight>
                  <a:srgbClr val="F2F4FC"/>
                </a:highlight>
                <a:latin typeface="Century Gothic"/>
                <a:ea typeface="Century Gothic"/>
                <a:cs typeface="Century Gothic"/>
                <a:sym typeface="Century Gothic"/>
              </a:rPr>
              <a:t>Alteraciones del desarrollo en el número, tamaño, forma y estructura del diente</a:t>
            </a:r>
            <a:r>
              <a:rPr b="1" lang="es-419" sz="1500">
                <a:solidFill>
                  <a:srgbClr val="494949"/>
                </a:solidFill>
                <a:highlight>
                  <a:srgbClr val="F2F4FC"/>
                </a:highlight>
                <a:latin typeface="Century Gothic"/>
                <a:ea typeface="Century Gothic"/>
                <a:cs typeface="Century Gothic"/>
                <a:sym typeface="Century Gothic"/>
              </a:rPr>
              <a:t> </a:t>
            </a:r>
            <a:endParaRPr/>
          </a:p>
        </p:txBody>
      </p:sp>
      <p:pic>
        <p:nvPicPr>
          <p:cNvPr id="80" name="Google Shape;80;p14"/>
          <p:cNvPicPr preferRelativeResize="0"/>
          <p:nvPr/>
        </p:nvPicPr>
        <p:blipFill>
          <a:blip r:embed="rId9">
            <a:alphaModFix/>
          </a:blip>
          <a:stretch>
            <a:fillRect/>
          </a:stretch>
        </p:blipFill>
        <p:spPr>
          <a:xfrm>
            <a:off x="493600" y="378700"/>
            <a:ext cx="217225" cy="217225"/>
          </a:xfrm>
          <a:prstGeom prst="rect">
            <a:avLst/>
          </a:prstGeom>
          <a:noFill/>
          <a:ln>
            <a:noFill/>
          </a:ln>
        </p:spPr>
      </p:pic>
      <p:pic>
        <p:nvPicPr>
          <p:cNvPr id="81" name="Google Shape;81;p14"/>
          <p:cNvPicPr preferRelativeResize="0"/>
          <p:nvPr/>
        </p:nvPicPr>
        <p:blipFill>
          <a:blip r:embed="rId10">
            <a:alphaModFix/>
          </a:blip>
          <a:stretch>
            <a:fillRect/>
          </a:stretch>
        </p:blipFill>
        <p:spPr>
          <a:xfrm>
            <a:off x="5723525" y="2222625"/>
            <a:ext cx="2411050" cy="2411050"/>
          </a:xfrm>
          <a:prstGeom prst="rect">
            <a:avLst/>
          </a:prstGeom>
          <a:noFill/>
          <a:ln>
            <a:noFill/>
          </a:ln>
        </p:spPr>
      </p:pic>
      <p:sp>
        <p:nvSpPr>
          <p:cNvPr id="82" name="Google Shape;82;p14"/>
          <p:cNvSpPr/>
          <p:nvPr/>
        </p:nvSpPr>
        <p:spPr>
          <a:xfrm>
            <a:off x="3833025" y="1047525"/>
            <a:ext cx="2300700" cy="1175100"/>
          </a:xfrm>
          <a:prstGeom prst="wedgeRectCallout">
            <a:avLst>
              <a:gd fmla="val 31295" name="adj1"/>
              <a:gd fmla="val 72730" name="adj2"/>
            </a:avLst>
          </a:prstGeom>
          <a:solidFill>
            <a:srgbClr val="6D9EEB"/>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txBox="1"/>
          <p:nvPr/>
        </p:nvSpPr>
        <p:spPr>
          <a:xfrm>
            <a:off x="3833025" y="1111725"/>
            <a:ext cx="2300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a:solidFill>
                  <a:schemeClr val="lt1"/>
                </a:solidFill>
                <a:latin typeface="Century Gothic"/>
                <a:ea typeface="Century Gothic"/>
                <a:cs typeface="Century Gothic"/>
                <a:sym typeface="Century Gothic"/>
              </a:rPr>
              <a:t>¡Hola! Soy tu guía de aprendizaje, por favor </a:t>
            </a:r>
            <a:r>
              <a:rPr b="1" lang="es-419">
                <a:solidFill>
                  <a:schemeClr val="lt1"/>
                </a:solidFill>
                <a:latin typeface="Century Gothic"/>
                <a:ea typeface="Century Gothic"/>
                <a:cs typeface="Century Gothic"/>
                <a:sym typeface="Century Gothic"/>
              </a:rPr>
              <a:t>selecciona el tema</a:t>
            </a:r>
            <a:r>
              <a:rPr lang="es-419">
                <a:solidFill>
                  <a:schemeClr val="lt1"/>
                </a:solidFill>
                <a:latin typeface="Century Gothic"/>
                <a:ea typeface="Century Gothic"/>
                <a:cs typeface="Century Gothic"/>
                <a:sym typeface="Century Gothic"/>
              </a:rPr>
              <a:t> que deseas estudiar primero</a:t>
            </a:r>
            <a:endParaRPr>
              <a:solidFill>
                <a:schemeClr val="lt1"/>
              </a:solidFill>
              <a:latin typeface="Century Gothic"/>
              <a:ea typeface="Century Gothic"/>
              <a:cs typeface="Century Gothic"/>
              <a:sym typeface="Century Gothic"/>
            </a:endParaRPr>
          </a:p>
        </p:txBody>
      </p:sp>
      <p:pic>
        <p:nvPicPr>
          <p:cNvPr id="84" name="Google Shape;84;p14"/>
          <p:cNvPicPr preferRelativeResize="0"/>
          <p:nvPr/>
        </p:nvPicPr>
        <p:blipFill>
          <a:blip r:embed="rId11">
            <a:alphaModFix/>
          </a:blip>
          <a:stretch>
            <a:fillRect/>
          </a:stretch>
        </p:blipFill>
        <p:spPr>
          <a:xfrm>
            <a:off x="8379202" y="200975"/>
            <a:ext cx="556924" cy="572700"/>
          </a:xfrm>
          <a:prstGeom prst="rect">
            <a:avLst/>
          </a:prstGeom>
          <a:noFill/>
          <a:ln>
            <a:noFill/>
          </a:ln>
        </p:spPr>
      </p:pic>
      <p:pic>
        <p:nvPicPr>
          <p:cNvPr id="85" name="Google Shape;85;p14"/>
          <p:cNvPicPr preferRelativeResize="0"/>
          <p:nvPr/>
        </p:nvPicPr>
        <p:blipFill>
          <a:blip r:embed="rId12">
            <a:alphaModFix/>
          </a:blip>
          <a:stretch>
            <a:fillRect/>
          </a:stretch>
        </p:blipFill>
        <p:spPr>
          <a:xfrm rot="-772654">
            <a:off x="3940268" y="3843348"/>
            <a:ext cx="399471" cy="506254"/>
          </a:xfrm>
          <a:prstGeom prst="rect">
            <a:avLst/>
          </a:prstGeom>
          <a:noFill/>
          <a:ln>
            <a:noFill/>
          </a:ln>
        </p:spPr>
      </p:pic>
      <p:sp>
        <p:nvSpPr>
          <p:cNvPr id="86" name="Google Shape;86;p14"/>
          <p:cNvSpPr/>
          <p:nvPr/>
        </p:nvSpPr>
        <p:spPr>
          <a:xfrm flipH="1" rot="10800000">
            <a:off x="7649600" y="32700"/>
            <a:ext cx="375300" cy="196800"/>
          </a:xfrm>
          <a:prstGeom prst="wedgeRectCallout">
            <a:avLst>
              <a:gd fmla="val 31173" name="adj1"/>
              <a:gd fmla="val -89477"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txBox="1"/>
          <p:nvPr/>
        </p:nvSpPr>
        <p:spPr>
          <a:xfrm>
            <a:off x="7638000" y="-15150"/>
            <a:ext cx="4479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700">
                <a:solidFill>
                  <a:schemeClr val="lt1"/>
                </a:solidFill>
                <a:latin typeface="Century Gothic"/>
                <a:ea typeface="Century Gothic"/>
                <a:cs typeface="Century Gothic"/>
                <a:sym typeface="Century Gothic"/>
              </a:rPr>
              <a:t>HOME</a:t>
            </a:r>
            <a:endParaRPr b="1" sz="700">
              <a:solidFill>
                <a:schemeClr val="lt1"/>
              </a:solidFill>
              <a:latin typeface="Century Gothic"/>
              <a:ea typeface="Century Gothic"/>
              <a:cs typeface="Century Gothic"/>
              <a:sym typeface="Century Gothic"/>
            </a:endParaRPr>
          </a:p>
        </p:txBody>
      </p:sp>
      <p:sp>
        <p:nvSpPr>
          <p:cNvPr id="88" name="Google Shape;88;p14"/>
          <p:cNvSpPr/>
          <p:nvPr/>
        </p:nvSpPr>
        <p:spPr>
          <a:xfrm>
            <a:off x="7019100" y="1187650"/>
            <a:ext cx="1823400" cy="572700"/>
          </a:xfrm>
          <a:prstGeom prst="wedgeRectCallout">
            <a:avLst>
              <a:gd fmla="val 34427" name="adj1"/>
              <a:gd fmla="val -13309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7019100" y="1224425"/>
            <a:ext cx="1917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000">
                <a:solidFill>
                  <a:schemeClr val="lt1"/>
                </a:solidFill>
                <a:latin typeface="Century Gothic"/>
                <a:ea typeface="Century Gothic"/>
                <a:cs typeface="Century Gothic"/>
                <a:sym typeface="Century Gothic"/>
              </a:rPr>
              <a:t>Si deseas</a:t>
            </a:r>
            <a:r>
              <a:rPr b="1" lang="es-419" sz="1000">
                <a:solidFill>
                  <a:schemeClr val="lt1"/>
                </a:solidFill>
                <a:latin typeface="Century Gothic"/>
                <a:ea typeface="Century Gothic"/>
                <a:cs typeface="Century Gothic"/>
                <a:sym typeface="Century Gothic"/>
              </a:rPr>
              <a:t> regresar </a:t>
            </a:r>
            <a:r>
              <a:rPr lang="es-419" sz="1000">
                <a:solidFill>
                  <a:schemeClr val="lt1"/>
                </a:solidFill>
                <a:latin typeface="Century Gothic"/>
                <a:ea typeface="Century Gothic"/>
                <a:cs typeface="Century Gothic"/>
                <a:sym typeface="Century Gothic"/>
              </a:rPr>
              <a:t>a este </a:t>
            </a:r>
            <a:r>
              <a:rPr b="1" lang="es-419" sz="1000">
                <a:solidFill>
                  <a:schemeClr val="lt1"/>
                </a:solidFill>
                <a:latin typeface="Century Gothic"/>
                <a:ea typeface="Century Gothic"/>
                <a:cs typeface="Century Gothic"/>
                <a:sym typeface="Century Gothic"/>
              </a:rPr>
              <a:t>menú, </a:t>
            </a:r>
            <a:r>
              <a:rPr lang="es-419" sz="1000">
                <a:solidFill>
                  <a:schemeClr val="lt1"/>
                </a:solidFill>
                <a:latin typeface="Century Gothic"/>
                <a:ea typeface="Century Gothic"/>
                <a:cs typeface="Century Gothic"/>
                <a:sym typeface="Century Gothic"/>
              </a:rPr>
              <a:t>da</a:t>
            </a:r>
            <a:r>
              <a:rPr b="1" lang="es-419" sz="1000">
                <a:solidFill>
                  <a:schemeClr val="lt1"/>
                </a:solidFill>
                <a:latin typeface="Century Gothic"/>
                <a:ea typeface="Century Gothic"/>
                <a:cs typeface="Century Gothic"/>
                <a:sym typeface="Century Gothic"/>
              </a:rPr>
              <a:t> clic en el diente</a:t>
            </a:r>
            <a:r>
              <a:rPr lang="es-419" sz="1000">
                <a:solidFill>
                  <a:schemeClr val="lt1"/>
                </a:solidFill>
                <a:latin typeface="Century Gothic"/>
                <a:ea typeface="Century Gothic"/>
                <a:cs typeface="Century Gothic"/>
                <a:sym typeface="Century Gothic"/>
              </a:rPr>
              <a:t> </a:t>
            </a:r>
            <a:endParaRPr b="1" sz="1000">
              <a:solidFill>
                <a:schemeClr val="lt1"/>
              </a:solidFill>
              <a:latin typeface="Century Gothic"/>
              <a:ea typeface="Century Gothic"/>
              <a:cs typeface="Century Gothic"/>
              <a:sym typeface="Century Gothic"/>
            </a:endParaRPr>
          </a:p>
        </p:txBody>
      </p:sp>
      <p:sp>
        <p:nvSpPr>
          <p:cNvPr id="90" name="Google Shape;90;p14"/>
          <p:cNvSpPr/>
          <p:nvPr/>
        </p:nvSpPr>
        <p:spPr>
          <a:xfrm flipH="1" rot="10800000">
            <a:off x="6537425" y="843100"/>
            <a:ext cx="690300" cy="306000"/>
          </a:xfrm>
          <a:prstGeom prst="wedgeRectCallout">
            <a:avLst>
              <a:gd fmla="val 26035" name="adj1"/>
              <a:gd fmla="val 72175"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p:nvPr/>
        </p:nvSpPr>
        <p:spPr>
          <a:xfrm flipH="1" rot="10800000">
            <a:off x="7283375" y="843100"/>
            <a:ext cx="690300" cy="306000"/>
          </a:xfrm>
          <a:prstGeom prst="wedgeRectCallout">
            <a:avLst>
              <a:gd fmla="val -20730" name="adj1"/>
              <a:gd fmla="val 78758"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txBox="1"/>
          <p:nvPr/>
        </p:nvSpPr>
        <p:spPr>
          <a:xfrm>
            <a:off x="6599375" y="834550"/>
            <a:ext cx="566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900">
                <a:solidFill>
                  <a:schemeClr val="lt1"/>
                </a:solidFill>
                <a:latin typeface="Century Gothic"/>
                <a:ea typeface="Century Gothic"/>
                <a:cs typeface="Century Gothic"/>
                <a:sym typeface="Century Gothic"/>
              </a:rPr>
              <a:t>Atrás</a:t>
            </a:r>
            <a:endParaRPr b="1" sz="900">
              <a:solidFill>
                <a:schemeClr val="lt1"/>
              </a:solidFill>
              <a:latin typeface="Century Gothic"/>
              <a:ea typeface="Century Gothic"/>
              <a:cs typeface="Century Gothic"/>
              <a:sym typeface="Century Gothic"/>
            </a:endParaRPr>
          </a:p>
        </p:txBody>
      </p:sp>
      <p:sp>
        <p:nvSpPr>
          <p:cNvPr id="93" name="Google Shape;93;p14"/>
          <p:cNvSpPr txBox="1"/>
          <p:nvPr/>
        </p:nvSpPr>
        <p:spPr>
          <a:xfrm>
            <a:off x="7283375" y="834550"/>
            <a:ext cx="792600" cy="3231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419" sz="900">
                <a:solidFill>
                  <a:schemeClr val="lt1"/>
                </a:solidFill>
                <a:latin typeface="Century Gothic"/>
                <a:ea typeface="Century Gothic"/>
                <a:cs typeface="Century Gothic"/>
                <a:sym typeface="Century Gothic"/>
              </a:rPr>
              <a:t>Adelante</a:t>
            </a:r>
            <a:endParaRPr b="1" sz="900">
              <a:solidFill>
                <a:schemeClr val="lt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380" name="Shape 380"/>
        <p:cNvGrpSpPr/>
        <p:nvPr/>
      </p:nvGrpSpPr>
      <p:grpSpPr>
        <a:xfrm>
          <a:off x="0" y="0"/>
          <a:ext cx="0" cy="0"/>
          <a:chOff x="0" y="0"/>
          <a:chExt cx="0" cy="0"/>
        </a:xfrm>
      </p:grpSpPr>
      <p:sp>
        <p:nvSpPr>
          <p:cNvPr id="381" name="Google Shape;381;p32"/>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Alteraciones de forma</a:t>
            </a:r>
            <a:endParaRPr>
              <a:highlight>
                <a:srgbClr val="F2F4FC"/>
              </a:highlight>
              <a:latin typeface="Century Gothic"/>
              <a:ea typeface="Century Gothic"/>
              <a:cs typeface="Century Gothic"/>
              <a:sym typeface="Century Gothic"/>
            </a:endParaRPr>
          </a:p>
        </p:txBody>
      </p:sp>
      <p:sp>
        <p:nvSpPr>
          <p:cNvPr id="382" name="Google Shape;382;p32"/>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ctr" bIns="91425" lIns="91425" spcFirstLastPara="1" rIns="91425" wrap="square" tIns="91425">
            <a:normAutofit/>
          </a:bodyPr>
          <a:lstStyle/>
          <a:p>
            <a:pPr indent="-342900" lvl="0" marL="457200" rtl="0" algn="l">
              <a:lnSpc>
                <a:spcPct val="150000"/>
              </a:lnSpc>
              <a:spcBef>
                <a:spcPts val="0"/>
              </a:spcBef>
              <a:spcAft>
                <a:spcPts val="0"/>
              </a:spcAft>
              <a:buClr>
                <a:srgbClr val="3C78D8"/>
              </a:buClr>
              <a:buSzPts val="1800"/>
              <a:buChar char="❏"/>
            </a:pPr>
            <a:r>
              <a:rPr i="1" lang="es-419" u="sng">
                <a:solidFill>
                  <a:srgbClr val="3C78D8"/>
                </a:solidFill>
                <a:hlinkClick action="ppaction://hlinksldjump" r:id="rId3">
                  <a:extLst>
                    <a:ext uri="{A12FA001-AC4F-418D-AE19-62706E023703}">
                      <ahyp:hlinkClr val="tx"/>
                    </a:ext>
                  </a:extLst>
                </a:hlinkClick>
              </a:rPr>
              <a:t>Geminación </a:t>
            </a:r>
            <a:endParaRPr i="1">
              <a:solidFill>
                <a:srgbClr val="3C78D8"/>
              </a:solidFill>
            </a:endParaRPr>
          </a:p>
          <a:p>
            <a:pPr indent="-342900" lvl="0" marL="457200" rtl="0" algn="l">
              <a:lnSpc>
                <a:spcPct val="150000"/>
              </a:lnSpc>
              <a:spcBef>
                <a:spcPts val="0"/>
              </a:spcBef>
              <a:spcAft>
                <a:spcPts val="0"/>
              </a:spcAft>
              <a:buClr>
                <a:srgbClr val="3C78D8"/>
              </a:buClr>
              <a:buSzPts val="1800"/>
              <a:buChar char="❏"/>
            </a:pPr>
            <a:r>
              <a:rPr i="1" lang="es-419" u="sng">
                <a:solidFill>
                  <a:srgbClr val="3C78D8"/>
                </a:solidFill>
                <a:hlinkClick action="ppaction://hlinksldjump" r:id="rId4">
                  <a:extLst>
                    <a:ext uri="{A12FA001-AC4F-418D-AE19-62706E023703}">
                      <ahyp:hlinkClr val="tx"/>
                    </a:ext>
                  </a:extLst>
                </a:hlinkClick>
              </a:rPr>
              <a:t>Fusión</a:t>
            </a:r>
            <a:endParaRPr i="1">
              <a:solidFill>
                <a:srgbClr val="3C78D8"/>
              </a:solidFill>
            </a:endParaRPr>
          </a:p>
          <a:p>
            <a:pPr indent="-342900" lvl="0" marL="457200" rtl="0" algn="l">
              <a:lnSpc>
                <a:spcPct val="150000"/>
              </a:lnSpc>
              <a:spcBef>
                <a:spcPts val="0"/>
              </a:spcBef>
              <a:spcAft>
                <a:spcPts val="0"/>
              </a:spcAft>
              <a:buClr>
                <a:srgbClr val="3C78D8"/>
              </a:buClr>
              <a:buSzPts val="1800"/>
              <a:buChar char="❏"/>
            </a:pPr>
            <a:r>
              <a:rPr i="1" lang="es-419" u="sng">
                <a:solidFill>
                  <a:srgbClr val="3C78D8"/>
                </a:solidFill>
                <a:hlinkClick action="ppaction://hlinksldjump" r:id="rId5">
                  <a:extLst>
                    <a:ext uri="{A12FA001-AC4F-418D-AE19-62706E023703}">
                      <ahyp:hlinkClr val="tx"/>
                    </a:ext>
                  </a:extLst>
                </a:hlinkClick>
              </a:rPr>
              <a:t>Concrescencia</a:t>
            </a:r>
            <a:endParaRPr i="1">
              <a:solidFill>
                <a:srgbClr val="3C78D8"/>
              </a:solidFill>
            </a:endParaRPr>
          </a:p>
          <a:p>
            <a:pPr indent="-342900" lvl="0" marL="457200" rtl="0" algn="l">
              <a:lnSpc>
                <a:spcPct val="150000"/>
              </a:lnSpc>
              <a:spcBef>
                <a:spcPts val="0"/>
              </a:spcBef>
              <a:spcAft>
                <a:spcPts val="0"/>
              </a:spcAft>
              <a:buClr>
                <a:srgbClr val="3C78D8"/>
              </a:buClr>
              <a:buSzPts val="1800"/>
              <a:buChar char="❏"/>
            </a:pPr>
            <a:r>
              <a:rPr i="1" lang="es-419" u="sng">
                <a:solidFill>
                  <a:srgbClr val="3C78D8"/>
                </a:solidFill>
                <a:hlinkClick action="ppaction://hlinksldjump" r:id="rId6">
                  <a:extLst>
                    <a:ext uri="{A12FA001-AC4F-418D-AE19-62706E023703}">
                      <ahyp:hlinkClr val="tx"/>
                    </a:ext>
                  </a:extLst>
                </a:hlinkClick>
              </a:rPr>
              <a:t>Cúspide</a:t>
            </a:r>
            <a:r>
              <a:rPr i="1" lang="es-419" u="sng">
                <a:solidFill>
                  <a:srgbClr val="3C78D8"/>
                </a:solidFill>
                <a:hlinkClick action="ppaction://hlinksldjump" r:id="rId7">
                  <a:extLst>
                    <a:ext uri="{A12FA001-AC4F-418D-AE19-62706E023703}">
                      <ahyp:hlinkClr val="tx"/>
                    </a:ext>
                  </a:extLst>
                </a:hlinkClick>
              </a:rPr>
              <a:t> accesoria</a:t>
            </a:r>
            <a:endParaRPr i="1">
              <a:solidFill>
                <a:srgbClr val="3C78D8"/>
              </a:solidFill>
            </a:endParaRPr>
          </a:p>
          <a:p>
            <a:pPr indent="-342900" lvl="0" marL="457200" rtl="0" algn="l">
              <a:lnSpc>
                <a:spcPct val="150000"/>
              </a:lnSpc>
              <a:spcBef>
                <a:spcPts val="0"/>
              </a:spcBef>
              <a:spcAft>
                <a:spcPts val="0"/>
              </a:spcAft>
              <a:buClr>
                <a:srgbClr val="3C78D8"/>
              </a:buClr>
              <a:buSzPts val="1800"/>
              <a:buChar char="❏"/>
            </a:pPr>
            <a:r>
              <a:rPr i="1" lang="es-419" u="sng">
                <a:solidFill>
                  <a:srgbClr val="3C78D8"/>
                </a:solidFill>
                <a:hlinkClick action="ppaction://hlinksldjump" r:id="rId8">
                  <a:extLst>
                    <a:ext uri="{A12FA001-AC4F-418D-AE19-62706E023703}">
                      <ahyp:hlinkClr val="tx"/>
                    </a:ext>
                  </a:extLst>
                </a:hlinkClick>
              </a:rPr>
              <a:t>Dens invaginatus</a:t>
            </a:r>
            <a:endParaRPr i="1">
              <a:solidFill>
                <a:srgbClr val="3C78D8"/>
              </a:solidFill>
            </a:endParaRPr>
          </a:p>
          <a:p>
            <a:pPr indent="-342900" lvl="0" marL="457200" rtl="0" algn="l">
              <a:lnSpc>
                <a:spcPct val="150000"/>
              </a:lnSpc>
              <a:spcBef>
                <a:spcPts val="0"/>
              </a:spcBef>
              <a:spcAft>
                <a:spcPts val="0"/>
              </a:spcAft>
              <a:buClr>
                <a:srgbClr val="3C78D8"/>
              </a:buClr>
              <a:buSzPts val="1800"/>
              <a:buChar char="❏"/>
            </a:pPr>
            <a:r>
              <a:rPr i="1" lang="es-419" u="sng">
                <a:solidFill>
                  <a:srgbClr val="3C78D8"/>
                </a:solidFill>
                <a:hlinkClick action="ppaction://hlinksldjump" r:id="rId9">
                  <a:extLst>
                    <a:ext uri="{A12FA001-AC4F-418D-AE19-62706E023703}">
                      <ahyp:hlinkClr val="tx"/>
                    </a:ext>
                  </a:extLst>
                </a:hlinkClick>
              </a:rPr>
              <a:t>Taurodontismo</a:t>
            </a:r>
            <a:endParaRPr i="1">
              <a:solidFill>
                <a:srgbClr val="3C78D8"/>
              </a:solidFill>
            </a:endParaRPr>
          </a:p>
          <a:p>
            <a:pPr indent="-342900" lvl="0" marL="457200" rtl="0" algn="l">
              <a:lnSpc>
                <a:spcPct val="150000"/>
              </a:lnSpc>
              <a:spcBef>
                <a:spcPts val="0"/>
              </a:spcBef>
              <a:spcAft>
                <a:spcPts val="0"/>
              </a:spcAft>
              <a:buClr>
                <a:srgbClr val="3C78D8"/>
              </a:buClr>
              <a:buSzPts val="1800"/>
              <a:buChar char="❏"/>
            </a:pPr>
            <a:r>
              <a:rPr i="1" lang="es-419" u="sng">
                <a:solidFill>
                  <a:srgbClr val="3C78D8"/>
                </a:solidFill>
                <a:hlinkClick action="ppaction://hlinksldjump" r:id="rId10">
                  <a:extLst>
                    <a:ext uri="{A12FA001-AC4F-418D-AE19-62706E023703}">
                      <ahyp:hlinkClr val="tx"/>
                    </a:ext>
                  </a:extLst>
                </a:hlinkClick>
              </a:rPr>
              <a:t>Hipercementosis </a:t>
            </a:r>
            <a:endParaRPr i="1">
              <a:solidFill>
                <a:srgbClr val="3C78D8"/>
              </a:solidFill>
            </a:endParaRPr>
          </a:p>
          <a:p>
            <a:pPr indent="-342900" lvl="0" marL="457200" rtl="0" algn="l">
              <a:lnSpc>
                <a:spcPct val="150000"/>
              </a:lnSpc>
              <a:spcBef>
                <a:spcPts val="0"/>
              </a:spcBef>
              <a:spcAft>
                <a:spcPts val="0"/>
              </a:spcAft>
              <a:buClr>
                <a:srgbClr val="3C78D8"/>
              </a:buClr>
              <a:buSzPts val="1800"/>
              <a:buChar char="❏"/>
            </a:pPr>
            <a:r>
              <a:rPr i="1" lang="es-419" u="sng">
                <a:solidFill>
                  <a:srgbClr val="3C78D8"/>
                </a:solidFill>
                <a:hlinkClick action="ppaction://hlinksldjump" r:id="rId11">
                  <a:extLst>
                    <a:ext uri="{A12FA001-AC4F-418D-AE19-62706E023703}">
                      <ahyp:hlinkClr val="tx"/>
                    </a:ext>
                  </a:extLst>
                </a:hlinkClick>
              </a:rPr>
              <a:t>Dilaceración </a:t>
            </a:r>
            <a:endParaRPr i="1">
              <a:solidFill>
                <a:srgbClr val="3C78D8"/>
              </a:solidFill>
            </a:endParaRPr>
          </a:p>
        </p:txBody>
      </p:sp>
      <p:pic>
        <p:nvPicPr>
          <p:cNvPr id="383" name="Google Shape;383;p32">
            <a:hlinkClick action="ppaction://hlinkshowjump?jump=previousslide"/>
          </p:cNvPr>
          <p:cNvPicPr preferRelativeResize="0"/>
          <p:nvPr/>
        </p:nvPicPr>
        <p:blipFill>
          <a:blip r:embed="rId12">
            <a:alphaModFix/>
          </a:blip>
          <a:stretch>
            <a:fillRect/>
          </a:stretch>
        </p:blipFill>
        <p:spPr>
          <a:xfrm>
            <a:off x="6868186" y="287775"/>
            <a:ext cx="359540" cy="383800"/>
          </a:xfrm>
          <a:prstGeom prst="rect">
            <a:avLst/>
          </a:prstGeom>
          <a:noFill/>
          <a:ln>
            <a:noFill/>
          </a:ln>
        </p:spPr>
      </p:pic>
      <p:pic>
        <p:nvPicPr>
          <p:cNvPr id="384" name="Google Shape;384;p32">
            <a:hlinkClick action="ppaction://hlinkshowjump?jump=nextslide"/>
          </p:cNvPr>
          <p:cNvPicPr preferRelativeResize="0"/>
          <p:nvPr/>
        </p:nvPicPr>
        <p:blipFill>
          <a:blip r:embed="rId12">
            <a:alphaModFix/>
          </a:blip>
          <a:stretch>
            <a:fillRect/>
          </a:stretch>
        </p:blipFill>
        <p:spPr>
          <a:xfrm rot="10800000">
            <a:off x="7283372" y="287776"/>
            <a:ext cx="359540" cy="383799"/>
          </a:xfrm>
          <a:prstGeom prst="rect">
            <a:avLst/>
          </a:prstGeom>
          <a:noFill/>
          <a:ln>
            <a:noFill/>
          </a:ln>
        </p:spPr>
      </p:pic>
      <p:pic>
        <p:nvPicPr>
          <p:cNvPr id="385" name="Google Shape;385;p32">
            <a:hlinkClick action="ppaction://hlinksldjump" r:id="rId13"/>
          </p:cNvPr>
          <p:cNvPicPr preferRelativeResize="0"/>
          <p:nvPr/>
        </p:nvPicPr>
        <p:blipFill>
          <a:blip r:embed="rId14">
            <a:alphaModFix/>
          </a:blip>
          <a:stretch>
            <a:fillRect/>
          </a:stretch>
        </p:blipFill>
        <p:spPr>
          <a:xfrm>
            <a:off x="7787038" y="240550"/>
            <a:ext cx="448020" cy="478250"/>
          </a:xfrm>
          <a:prstGeom prst="rect">
            <a:avLst/>
          </a:prstGeom>
          <a:noFill/>
          <a:ln>
            <a:noFill/>
          </a:ln>
        </p:spPr>
      </p:pic>
      <p:sp>
        <p:nvSpPr>
          <p:cNvPr id="386" name="Google Shape;386;p32"/>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2"/>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2"/>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9" name="Google Shape;389;p32"/>
          <p:cNvPicPr preferRelativeResize="0"/>
          <p:nvPr/>
        </p:nvPicPr>
        <p:blipFill>
          <a:blip r:embed="rId15">
            <a:alphaModFix/>
          </a:blip>
          <a:stretch>
            <a:fillRect/>
          </a:stretch>
        </p:blipFill>
        <p:spPr>
          <a:xfrm>
            <a:off x="493600" y="378700"/>
            <a:ext cx="217225" cy="217225"/>
          </a:xfrm>
          <a:prstGeom prst="rect">
            <a:avLst/>
          </a:prstGeom>
          <a:noFill/>
          <a:ln>
            <a:noFill/>
          </a:ln>
        </p:spPr>
      </p:pic>
      <p:pic>
        <p:nvPicPr>
          <p:cNvPr id="390" name="Google Shape;390;p32">
            <a:hlinkClick action="ppaction://hlinksldjump" r:id="rId16"/>
          </p:cNvPr>
          <p:cNvPicPr preferRelativeResize="0"/>
          <p:nvPr/>
        </p:nvPicPr>
        <p:blipFill>
          <a:blip r:embed="rId17">
            <a:alphaModFix/>
          </a:blip>
          <a:stretch>
            <a:fillRect/>
          </a:stretch>
        </p:blipFill>
        <p:spPr>
          <a:xfrm>
            <a:off x="8379202" y="200975"/>
            <a:ext cx="556924" cy="572700"/>
          </a:xfrm>
          <a:prstGeom prst="rect">
            <a:avLst/>
          </a:prstGeom>
          <a:noFill/>
          <a:ln>
            <a:noFill/>
          </a:ln>
        </p:spPr>
      </p:pic>
      <p:pic>
        <p:nvPicPr>
          <p:cNvPr id="391" name="Google Shape;391;p32">
            <a:hlinkClick action="ppaction://hlinksldjump" r:id="rId18"/>
          </p:cNvPr>
          <p:cNvPicPr preferRelativeResize="0"/>
          <p:nvPr/>
        </p:nvPicPr>
        <p:blipFill>
          <a:blip r:embed="rId19">
            <a:alphaModFix/>
          </a:blip>
          <a:stretch>
            <a:fillRect/>
          </a:stretch>
        </p:blipFill>
        <p:spPr>
          <a:xfrm>
            <a:off x="6683050" y="3207925"/>
            <a:ext cx="1421725" cy="1421725"/>
          </a:xfrm>
          <a:prstGeom prst="rect">
            <a:avLst/>
          </a:prstGeom>
          <a:noFill/>
          <a:ln>
            <a:noFill/>
          </a:ln>
        </p:spPr>
      </p:pic>
      <p:sp>
        <p:nvSpPr>
          <p:cNvPr id="392" name="Google Shape;392;p32"/>
          <p:cNvSpPr/>
          <p:nvPr/>
        </p:nvSpPr>
        <p:spPr>
          <a:xfrm>
            <a:off x="4867775" y="2314400"/>
            <a:ext cx="2298000" cy="1175100"/>
          </a:xfrm>
          <a:prstGeom prst="wedgeRectCallout">
            <a:avLst>
              <a:gd fmla="val 35337" name="adj1"/>
              <a:gd fmla="val 6596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2"/>
          <p:cNvSpPr/>
          <p:nvPr/>
        </p:nvSpPr>
        <p:spPr>
          <a:xfrm>
            <a:off x="6292575" y="1189675"/>
            <a:ext cx="1812300" cy="985200"/>
          </a:xfrm>
          <a:prstGeom prst="wedgeRectCallout">
            <a:avLst>
              <a:gd fmla="val 15820" name="adj1"/>
              <a:gd fmla="val 192479" name="adj2"/>
            </a:avLst>
          </a:prstGeom>
          <a:solidFill>
            <a:srgbClr val="6D9EEB"/>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2"/>
          <p:cNvSpPr txBox="1"/>
          <p:nvPr/>
        </p:nvSpPr>
        <p:spPr>
          <a:xfrm>
            <a:off x="6292575" y="1233450"/>
            <a:ext cx="18603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300">
                <a:solidFill>
                  <a:schemeClr val="lt1"/>
                </a:solidFill>
                <a:latin typeface="Century Gothic"/>
                <a:ea typeface="Century Gothic"/>
                <a:cs typeface="Century Gothic"/>
                <a:sym typeface="Century Gothic"/>
              </a:rPr>
              <a:t>Por favor </a:t>
            </a:r>
            <a:r>
              <a:rPr b="1" lang="es-419" sz="1300">
                <a:solidFill>
                  <a:schemeClr val="lt1"/>
                </a:solidFill>
                <a:latin typeface="Century Gothic"/>
                <a:ea typeface="Century Gothic"/>
                <a:cs typeface="Century Gothic"/>
                <a:sym typeface="Century Gothic"/>
              </a:rPr>
              <a:t>selecciona la alteración</a:t>
            </a:r>
            <a:r>
              <a:rPr lang="es-419" sz="1300">
                <a:solidFill>
                  <a:schemeClr val="lt1"/>
                </a:solidFill>
                <a:latin typeface="Century Gothic"/>
                <a:ea typeface="Century Gothic"/>
                <a:cs typeface="Century Gothic"/>
                <a:sym typeface="Century Gothic"/>
              </a:rPr>
              <a:t> que deseas estudiar.</a:t>
            </a:r>
            <a:endParaRPr sz="1300">
              <a:solidFill>
                <a:schemeClr val="lt1"/>
              </a:solidFill>
              <a:latin typeface="Century Gothic"/>
              <a:ea typeface="Century Gothic"/>
              <a:cs typeface="Century Gothic"/>
              <a:sym typeface="Century Gothic"/>
            </a:endParaRPr>
          </a:p>
        </p:txBody>
      </p:sp>
      <p:sp>
        <p:nvSpPr>
          <p:cNvPr id="395" name="Google Shape;395;p32"/>
          <p:cNvSpPr txBox="1"/>
          <p:nvPr/>
        </p:nvSpPr>
        <p:spPr>
          <a:xfrm>
            <a:off x="4950575" y="2378600"/>
            <a:ext cx="2132400" cy="1046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419">
                <a:solidFill>
                  <a:schemeClr val="lt1"/>
                </a:solidFill>
                <a:latin typeface="Century Gothic"/>
                <a:ea typeface="Century Gothic"/>
                <a:cs typeface="Century Gothic"/>
                <a:sym typeface="Century Gothic"/>
              </a:rPr>
              <a:t>Si deseas </a:t>
            </a:r>
            <a:r>
              <a:rPr b="1" lang="es-419">
                <a:solidFill>
                  <a:schemeClr val="lt1"/>
                </a:solidFill>
                <a:latin typeface="Century Gothic"/>
                <a:ea typeface="Century Gothic"/>
                <a:cs typeface="Century Gothic"/>
                <a:sym typeface="Century Gothic"/>
              </a:rPr>
              <a:t>regresar al menú de este tema</a:t>
            </a:r>
            <a:r>
              <a:rPr lang="es-419">
                <a:solidFill>
                  <a:schemeClr val="lt1"/>
                </a:solidFill>
                <a:latin typeface="Century Gothic"/>
                <a:ea typeface="Century Gothic"/>
                <a:cs typeface="Century Gothic"/>
                <a:sym typeface="Century Gothic"/>
              </a:rPr>
              <a:t> más adelante, solo da </a:t>
            </a:r>
            <a:r>
              <a:rPr b="1" lang="es-419">
                <a:solidFill>
                  <a:schemeClr val="lt1"/>
                </a:solidFill>
                <a:latin typeface="Century Gothic"/>
                <a:ea typeface="Century Gothic"/>
                <a:cs typeface="Century Gothic"/>
                <a:sym typeface="Century Gothic"/>
              </a:rPr>
              <a:t>clic en mi. </a:t>
            </a:r>
            <a:endParaRPr b="1">
              <a:solidFill>
                <a:schemeClr val="lt1"/>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399" name="Shape 399"/>
        <p:cNvGrpSpPr/>
        <p:nvPr/>
      </p:nvGrpSpPr>
      <p:grpSpPr>
        <a:xfrm>
          <a:off x="0" y="0"/>
          <a:ext cx="0" cy="0"/>
          <a:chOff x="0" y="0"/>
          <a:chExt cx="0" cy="0"/>
        </a:xfrm>
      </p:grpSpPr>
      <p:sp>
        <p:nvSpPr>
          <p:cNvPr id="400" name="Google Shape;400;p33"/>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Geminación</a:t>
            </a:r>
            <a:endParaRPr>
              <a:highlight>
                <a:srgbClr val="F2F4FC"/>
              </a:highlight>
              <a:latin typeface="Century Gothic"/>
              <a:ea typeface="Century Gothic"/>
              <a:cs typeface="Century Gothic"/>
              <a:sym typeface="Century Gothic"/>
            </a:endParaRPr>
          </a:p>
        </p:txBody>
      </p:sp>
      <p:sp>
        <p:nvSpPr>
          <p:cNvPr id="401" name="Google Shape;401;p33"/>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1800"/>
              </a:spcBef>
              <a:spcAft>
                <a:spcPts val="0"/>
              </a:spcAft>
              <a:buClr>
                <a:schemeClr val="dk1"/>
              </a:buClr>
              <a:buSzPts val="1100"/>
              <a:buFont typeface="Arial"/>
              <a:buNone/>
            </a:pPr>
            <a:r>
              <a:rPr lang="es-419"/>
              <a:t>Es c</a:t>
            </a:r>
            <a:r>
              <a:rPr lang="es-419"/>
              <a:t>uando existe </a:t>
            </a:r>
            <a:r>
              <a:rPr b="1" lang="es-419"/>
              <a:t>duplicación</a:t>
            </a:r>
            <a:r>
              <a:rPr lang="es-419"/>
              <a:t> total o parcial de</a:t>
            </a:r>
            <a:r>
              <a:rPr b="1" lang="es-419"/>
              <a:t> un solo germen dentario</a:t>
            </a:r>
            <a:r>
              <a:rPr lang="es-419"/>
              <a:t> en fases iniciales de su desarrollo.</a:t>
            </a:r>
            <a:endParaRPr/>
          </a:p>
          <a:p>
            <a:pPr indent="0" lvl="0" marL="0" rtl="0" algn="l">
              <a:spcBef>
                <a:spcPts val="1800"/>
              </a:spcBef>
              <a:spcAft>
                <a:spcPts val="1200"/>
              </a:spcAft>
              <a:buNone/>
            </a:pPr>
            <a:r>
              <a:t/>
            </a:r>
            <a:endParaRPr/>
          </a:p>
        </p:txBody>
      </p:sp>
      <p:pic>
        <p:nvPicPr>
          <p:cNvPr id="402" name="Google Shape;402;p33">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403" name="Google Shape;403;p33">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404" name="Google Shape;404;p33"/>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3"/>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3"/>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7" name="Google Shape;407;p33"/>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408" name="Google Shape;408;p33">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409" name="Google Shape;409;p33">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410" name="Google Shape;410;p33">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pic>
        <p:nvPicPr>
          <p:cNvPr id="411" name="Google Shape;411;p33"/>
          <p:cNvPicPr preferRelativeResize="0"/>
          <p:nvPr/>
        </p:nvPicPr>
        <p:blipFill>
          <a:blip r:embed="rId11">
            <a:alphaModFix/>
          </a:blip>
          <a:stretch>
            <a:fillRect/>
          </a:stretch>
        </p:blipFill>
        <p:spPr>
          <a:xfrm>
            <a:off x="710825" y="1938575"/>
            <a:ext cx="4000500" cy="2457450"/>
          </a:xfrm>
          <a:prstGeom prst="rect">
            <a:avLst/>
          </a:prstGeom>
          <a:noFill/>
          <a:ln>
            <a:noFill/>
          </a:ln>
        </p:spPr>
      </p:pic>
      <p:pic>
        <p:nvPicPr>
          <p:cNvPr id="412" name="Google Shape;412;p33"/>
          <p:cNvPicPr preferRelativeResize="0"/>
          <p:nvPr/>
        </p:nvPicPr>
        <p:blipFill>
          <a:blip r:embed="rId12">
            <a:alphaModFix/>
          </a:blip>
          <a:stretch>
            <a:fillRect/>
          </a:stretch>
        </p:blipFill>
        <p:spPr>
          <a:xfrm rot="10800000">
            <a:off x="4914596" y="1584149"/>
            <a:ext cx="2417925" cy="3031976"/>
          </a:xfrm>
          <a:prstGeom prst="rect">
            <a:avLst/>
          </a:prstGeom>
          <a:noFill/>
          <a:ln>
            <a:noFill/>
          </a:ln>
        </p:spPr>
      </p:pic>
      <p:sp>
        <p:nvSpPr>
          <p:cNvPr id="413" name="Google Shape;413;p33"/>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417" name="Shape 417"/>
        <p:cNvGrpSpPr/>
        <p:nvPr/>
      </p:nvGrpSpPr>
      <p:grpSpPr>
        <a:xfrm>
          <a:off x="0" y="0"/>
          <a:ext cx="0" cy="0"/>
          <a:chOff x="0" y="0"/>
          <a:chExt cx="0" cy="0"/>
        </a:xfrm>
      </p:grpSpPr>
      <p:sp>
        <p:nvSpPr>
          <p:cNvPr id="418" name="Google Shape;418;p34"/>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Geminación</a:t>
            </a:r>
            <a:endParaRPr>
              <a:highlight>
                <a:srgbClr val="F2F4FC"/>
              </a:highlight>
              <a:latin typeface="Century Gothic"/>
              <a:ea typeface="Century Gothic"/>
              <a:cs typeface="Century Gothic"/>
              <a:sym typeface="Century Gothic"/>
            </a:endParaRPr>
          </a:p>
        </p:txBody>
      </p:sp>
      <p:sp>
        <p:nvSpPr>
          <p:cNvPr id="419" name="Google Shape;419;p34"/>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lnSpcReduction="20000"/>
          </a:bodyPr>
          <a:lstStyle/>
          <a:p>
            <a:pPr indent="0" lvl="0" marL="0" rtl="0" algn="l">
              <a:spcBef>
                <a:spcPts val="1800"/>
              </a:spcBef>
              <a:spcAft>
                <a:spcPts val="0"/>
              </a:spcAft>
              <a:buNone/>
            </a:pPr>
            <a:r>
              <a:rPr b="1" lang="es-419"/>
              <a:t>Raramente</a:t>
            </a:r>
            <a:r>
              <a:rPr lang="es-419"/>
              <a:t> se produce una </a:t>
            </a:r>
            <a:r>
              <a:rPr b="1" lang="es-419"/>
              <a:t>separación completa de</a:t>
            </a:r>
            <a:r>
              <a:rPr lang="es-419"/>
              <a:t> </a:t>
            </a:r>
            <a:r>
              <a:rPr b="1" lang="es-419"/>
              <a:t>las</a:t>
            </a:r>
            <a:r>
              <a:rPr lang="es-419"/>
              <a:t> dos </a:t>
            </a:r>
            <a:r>
              <a:rPr b="1" lang="es-419"/>
              <a:t>coronas</a:t>
            </a:r>
            <a:r>
              <a:rPr lang="es-419"/>
              <a:t>, pero en todo caso </a:t>
            </a:r>
            <a:r>
              <a:rPr b="1" lang="es-419"/>
              <a:t>conserva una</a:t>
            </a:r>
            <a:r>
              <a:rPr lang="es-419"/>
              <a:t> sola </a:t>
            </a:r>
            <a:r>
              <a:rPr b="1" lang="es-419"/>
              <a:t>raíz</a:t>
            </a:r>
            <a:r>
              <a:rPr lang="es-419"/>
              <a:t> y </a:t>
            </a:r>
            <a:r>
              <a:rPr b="1" lang="es-419"/>
              <a:t>un</a:t>
            </a:r>
            <a:r>
              <a:rPr lang="es-419"/>
              <a:t> solo </a:t>
            </a:r>
            <a:r>
              <a:rPr b="1" lang="es-419"/>
              <a:t>conducto</a:t>
            </a:r>
            <a:r>
              <a:rPr lang="es-419"/>
              <a:t> radicular.</a:t>
            </a:r>
            <a:endParaRPr/>
          </a:p>
          <a:p>
            <a:pPr indent="-342900" lvl="0" marL="457200" rtl="0" algn="l">
              <a:lnSpc>
                <a:spcPct val="150000"/>
              </a:lnSpc>
              <a:spcBef>
                <a:spcPts val="1800"/>
              </a:spcBef>
              <a:spcAft>
                <a:spcPts val="0"/>
              </a:spcAft>
              <a:buSzPts val="1800"/>
              <a:buChar char="➔"/>
            </a:pPr>
            <a:r>
              <a:rPr b="1" lang="es-419"/>
              <a:t>Se asocia a: </a:t>
            </a:r>
            <a:r>
              <a:rPr lang="es-419"/>
              <a:t>traumatismo intrusivo, factores ambientales y la herencia. </a:t>
            </a:r>
            <a:endParaRPr/>
          </a:p>
          <a:p>
            <a:pPr indent="-342900" lvl="0" marL="457200" rtl="0" algn="l">
              <a:lnSpc>
                <a:spcPct val="150000"/>
              </a:lnSpc>
              <a:spcBef>
                <a:spcPts val="0"/>
              </a:spcBef>
              <a:spcAft>
                <a:spcPts val="0"/>
              </a:spcAft>
              <a:buSzPts val="1800"/>
              <a:buChar char="➔"/>
            </a:pPr>
            <a:r>
              <a:rPr b="1" lang="es-419"/>
              <a:t>Afecta a ambas denticiones</a:t>
            </a:r>
            <a:r>
              <a:rPr lang="es-419"/>
              <a:t>, afectando</a:t>
            </a:r>
            <a:r>
              <a:rPr b="1" lang="es-419"/>
              <a:t> </a:t>
            </a:r>
            <a:r>
              <a:rPr b="1" lang="es-419"/>
              <a:t>más</a:t>
            </a:r>
            <a:r>
              <a:rPr b="1" lang="es-419"/>
              <a:t> a</a:t>
            </a:r>
            <a:r>
              <a:rPr lang="es-419"/>
              <a:t> los</a:t>
            </a:r>
            <a:r>
              <a:rPr b="1" lang="es-419"/>
              <a:t> incisivos.</a:t>
            </a:r>
            <a:r>
              <a:rPr lang="es-419"/>
              <a:t> </a:t>
            </a:r>
            <a:endParaRPr/>
          </a:p>
          <a:p>
            <a:pPr indent="-342900" lvl="0" marL="457200" rtl="0" algn="l">
              <a:lnSpc>
                <a:spcPct val="150000"/>
              </a:lnSpc>
              <a:spcBef>
                <a:spcPts val="0"/>
              </a:spcBef>
              <a:spcAft>
                <a:spcPts val="0"/>
              </a:spcAft>
              <a:buSzPts val="1800"/>
              <a:buChar char="➔"/>
            </a:pPr>
            <a:r>
              <a:rPr b="1" lang="es-419"/>
              <a:t>Causa problemas como: </a:t>
            </a:r>
            <a:r>
              <a:rPr lang="es-419"/>
              <a:t>apiñamiento dental, retención de placa, caries y en algunos casos, problemas periodontales. </a:t>
            </a:r>
            <a:endParaRPr/>
          </a:p>
          <a:p>
            <a:pPr indent="0" lvl="0" marL="0" rtl="0" algn="l">
              <a:spcBef>
                <a:spcPts val="1800"/>
              </a:spcBef>
              <a:spcAft>
                <a:spcPts val="0"/>
              </a:spcAft>
              <a:buNone/>
            </a:pPr>
            <a:r>
              <a:t/>
            </a:r>
            <a:endParaRPr/>
          </a:p>
          <a:p>
            <a:pPr indent="0" lvl="0" marL="0" rtl="0" algn="l">
              <a:spcBef>
                <a:spcPts val="1800"/>
              </a:spcBef>
              <a:spcAft>
                <a:spcPts val="0"/>
              </a:spcAft>
              <a:buClr>
                <a:schemeClr val="dk1"/>
              </a:buClr>
              <a:buSzPts val="1100"/>
              <a:buFont typeface="Arial"/>
              <a:buNone/>
            </a:pPr>
            <a:r>
              <a:t/>
            </a:r>
            <a:endParaRPr/>
          </a:p>
          <a:p>
            <a:pPr indent="0" lvl="0" marL="0" rtl="0" algn="l">
              <a:spcBef>
                <a:spcPts val="1800"/>
              </a:spcBef>
              <a:spcAft>
                <a:spcPts val="1200"/>
              </a:spcAft>
              <a:buNone/>
            </a:pPr>
            <a:r>
              <a:t/>
            </a:r>
            <a:endParaRPr/>
          </a:p>
        </p:txBody>
      </p:sp>
      <p:pic>
        <p:nvPicPr>
          <p:cNvPr id="420" name="Google Shape;420;p34">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421" name="Google Shape;421;p34">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422" name="Google Shape;422;p34"/>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4"/>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4"/>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5" name="Google Shape;425;p34"/>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426" name="Google Shape;426;p34">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427" name="Google Shape;427;p34">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428" name="Google Shape;428;p34">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
        <p:nvSpPr>
          <p:cNvPr id="429" name="Google Shape;429;p34"/>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433" name="Shape 433"/>
        <p:cNvGrpSpPr/>
        <p:nvPr/>
      </p:nvGrpSpPr>
      <p:grpSpPr>
        <a:xfrm>
          <a:off x="0" y="0"/>
          <a:ext cx="0" cy="0"/>
          <a:chOff x="0" y="0"/>
          <a:chExt cx="0" cy="0"/>
        </a:xfrm>
      </p:grpSpPr>
      <p:sp>
        <p:nvSpPr>
          <p:cNvPr id="434" name="Google Shape;434;p35"/>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Geminación</a:t>
            </a:r>
            <a:endParaRPr>
              <a:highlight>
                <a:srgbClr val="F2F4FC"/>
              </a:highlight>
              <a:latin typeface="Century Gothic"/>
              <a:ea typeface="Century Gothic"/>
              <a:cs typeface="Century Gothic"/>
              <a:sym typeface="Century Gothic"/>
            </a:endParaRPr>
          </a:p>
        </p:txBody>
      </p:sp>
      <p:sp>
        <p:nvSpPr>
          <p:cNvPr id="435" name="Google Shape;435;p35"/>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1800"/>
              </a:spcBef>
              <a:spcAft>
                <a:spcPts val="0"/>
              </a:spcAft>
              <a:buNone/>
            </a:pPr>
            <a:r>
              <a:rPr b="1" lang="es-419"/>
              <a:t>Tratamiento: </a:t>
            </a:r>
            <a:r>
              <a:rPr lang="es-419"/>
              <a:t>en órganos dentarios </a:t>
            </a:r>
            <a:r>
              <a:rPr b="1" lang="es-419"/>
              <a:t>permanentes</a:t>
            </a:r>
            <a:r>
              <a:rPr lang="es-419"/>
              <a:t>, la reducción mesio-distal, </a:t>
            </a:r>
            <a:r>
              <a:rPr b="1" lang="es-419"/>
              <a:t>si</a:t>
            </a:r>
            <a:r>
              <a:rPr lang="es-419"/>
              <a:t> este </a:t>
            </a:r>
            <a:r>
              <a:rPr b="1" lang="es-419"/>
              <a:t>es muy grande</a:t>
            </a:r>
            <a:r>
              <a:rPr lang="es-419"/>
              <a:t> se puede realizar endodoncia  y se coloca una corona o resina, </a:t>
            </a:r>
            <a:r>
              <a:rPr b="1" lang="es-419"/>
              <a:t>en dientes temporales</a:t>
            </a:r>
            <a:r>
              <a:rPr lang="es-419"/>
              <a:t> no se recomienda el tratamiento del mismo a menos que tenga caries.</a:t>
            </a:r>
            <a:endParaRPr/>
          </a:p>
          <a:p>
            <a:pPr indent="0" lvl="0" marL="0" rtl="0" algn="l">
              <a:spcBef>
                <a:spcPts val="1800"/>
              </a:spcBef>
              <a:spcAft>
                <a:spcPts val="0"/>
              </a:spcAft>
              <a:buNone/>
            </a:pPr>
            <a:r>
              <a:t/>
            </a:r>
            <a:endParaRPr/>
          </a:p>
          <a:p>
            <a:pPr indent="0" lvl="0" marL="0" rtl="0" algn="l">
              <a:spcBef>
                <a:spcPts val="1800"/>
              </a:spcBef>
              <a:spcAft>
                <a:spcPts val="0"/>
              </a:spcAft>
              <a:buNone/>
            </a:pPr>
            <a:r>
              <a:t/>
            </a:r>
            <a:endParaRPr/>
          </a:p>
          <a:p>
            <a:pPr indent="0" lvl="0" marL="0" rtl="0" algn="l">
              <a:spcBef>
                <a:spcPts val="1800"/>
              </a:spcBef>
              <a:spcAft>
                <a:spcPts val="1200"/>
              </a:spcAft>
              <a:buNone/>
            </a:pPr>
            <a:r>
              <a:t/>
            </a:r>
            <a:endParaRPr/>
          </a:p>
        </p:txBody>
      </p:sp>
      <p:pic>
        <p:nvPicPr>
          <p:cNvPr id="436" name="Google Shape;436;p35">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437" name="Google Shape;437;p35">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438" name="Google Shape;438;p35"/>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5"/>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5"/>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1" name="Google Shape;441;p35"/>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442" name="Google Shape;442;p35">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443" name="Google Shape;443;p35">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444" name="Google Shape;444;p35">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448" name="Shape 448"/>
        <p:cNvGrpSpPr/>
        <p:nvPr/>
      </p:nvGrpSpPr>
      <p:grpSpPr>
        <a:xfrm>
          <a:off x="0" y="0"/>
          <a:ext cx="0" cy="0"/>
          <a:chOff x="0" y="0"/>
          <a:chExt cx="0" cy="0"/>
        </a:xfrm>
      </p:grpSpPr>
      <p:sp>
        <p:nvSpPr>
          <p:cNvPr id="449" name="Google Shape;449;p36"/>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Fusión</a:t>
            </a:r>
            <a:endParaRPr>
              <a:highlight>
                <a:srgbClr val="F2F4FC"/>
              </a:highlight>
              <a:latin typeface="Century Gothic"/>
              <a:ea typeface="Century Gothic"/>
              <a:cs typeface="Century Gothic"/>
              <a:sym typeface="Century Gothic"/>
            </a:endParaRPr>
          </a:p>
        </p:txBody>
      </p:sp>
      <p:sp>
        <p:nvSpPr>
          <p:cNvPr id="450" name="Google Shape;450;p36"/>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1800"/>
              </a:spcBef>
              <a:spcAft>
                <a:spcPts val="0"/>
              </a:spcAft>
              <a:buClr>
                <a:schemeClr val="dk1"/>
              </a:buClr>
              <a:buSzPts val="1100"/>
              <a:buFont typeface="Arial"/>
              <a:buNone/>
            </a:pPr>
            <a:r>
              <a:rPr lang="es-419"/>
              <a:t>E</a:t>
            </a:r>
            <a:r>
              <a:rPr lang="es-419"/>
              <a:t>s la </a:t>
            </a:r>
            <a:r>
              <a:rPr b="1" lang="es-419"/>
              <a:t>unión de dos gérmenes </a:t>
            </a:r>
            <a:r>
              <a:rPr lang="es-419"/>
              <a:t>dentales </a:t>
            </a:r>
            <a:r>
              <a:rPr b="1" lang="es-419"/>
              <a:t>separados</a:t>
            </a:r>
            <a:r>
              <a:rPr lang="es-419"/>
              <a:t> en desarrollo y </a:t>
            </a:r>
            <a:r>
              <a:rPr b="1" lang="es-419"/>
              <a:t>como resultado se forma una</a:t>
            </a:r>
            <a:r>
              <a:rPr lang="es-419"/>
              <a:t> sola </a:t>
            </a:r>
            <a:r>
              <a:rPr b="1" lang="es-419"/>
              <a:t>estructura dental</a:t>
            </a:r>
            <a:r>
              <a:rPr lang="es-419"/>
              <a:t> grande.</a:t>
            </a:r>
            <a:endParaRPr/>
          </a:p>
          <a:p>
            <a:pPr indent="0" lvl="0" marL="0" rtl="0" algn="l">
              <a:spcBef>
                <a:spcPts val="1800"/>
              </a:spcBef>
              <a:spcAft>
                <a:spcPts val="1200"/>
              </a:spcAft>
              <a:buNone/>
            </a:pPr>
            <a:r>
              <a:t/>
            </a:r>
            <a:endParaRPr/>
          </a:p>
        </p:txBody>
      </p:sp>
      <p:pic>
        <p:nvPicPr>
          <p:cNvPr id="451" name="Google Shape;451;p36">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452" name="Google Shape;452;p36">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453" name="Google Shape;453;p36"/>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6"/>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6"/>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6" name="Google Shape;456;p36"/>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457" name="Google Shape;457;p36">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458" name="Google Shape;458;p36">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459" name="Google Shape;459;p36">
            <a:hlinkClick action="ppaction://hlinksldjump" r:id="rId9"/>
          </p:cNvPr>
          <p:cNvPicPr preferRelativeResize="0"/>
          <p:nvPr/>
        </p:nvPicPr>
        <p:blipFill>
          <a:blip r:embed="rId10">
            <a:alphaModFix/>
          </a:blip>
          <a:stretch>
            <a:fillRect/>
          </a:stretch>
        </p:blipFill>
        <p:spPr>
          <a:xfrm>
            <a:off x="8531602" y="353375"/>
            <a:ext cx="556924" cy="572700"/>
          </a:xfrm>
          <a:prstGeom prst="rect">
            <a:avLst/>
          </a:prstGeom>
          <a:noFill/>
          <a:ln>
            <a:noFill/>
          </a:ln>
        </p:spPr>
      </p:pic>
      <p:pic>
        <p:nvPicPr>
          <p:cNvPr id="460" name="Google Shape;460;p36"/>
          <p:cNvPicPr preferRelativeResize="0"/>
          <p:nvPr/>
        </p:nvPicPr>
        <p:blipFill>
          <a:blip r:embed="rId11">
            <a:alphaModFix/>
          </a:blip>
          <a:stretch>
            <a:fillRect/>
          </a:stretch>
        </p:blipFill>
        <p:spPr>
          <a:xfrm>
            <a:off x="1987125" y="1605484"/>
            <a:ext cx="4381817" cy="2915900"/>
          </a:xfrm>
          <a:prstGeom prst="rect">
            <a:avLst/>
          </a:prstGeom>
          <a:noFill/>
          <a:ln>
            <a:noFill/>
          </a:ln>
        </p:spPr>
      </p:pic>
      <p:sp>
        <p:nvSpPr>
          <p:cNvPr id="461" name="Google Shape;461;p36"/>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465" name="Shape 465"/>
        <p:cNvGrpSpPr/>
        <p:nvPr/>
      </p:nvGrpSpPr>
      <p:grpSpPr>
        <a:xfrm>
          <a:off x="0" y="0"/>
          <a:ext cx="0" cy="0"/>
          <a:chOff x="0" y="0"/>
          <a:chExt cx="0" cy="0"/>
        </a:xfrm>
      </p:grpSpPr>
      <p:sp>
        <p:nvSpPr>
          <p:cNvPr id="466" name="Google Shape;466;p37"/>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Fusión</a:t>
            </a:r>
            <a:endParaRPr>
              <a:highlight>
                <a:srgbClr val="F2F4FC"/>
              </a:highlight>
              <a:latin typeface="Century Gothic"/>
              <a:ea typeface="Century Gothic"/>
              <a:cs typeface="Century Gothic"/>
              <a:sym typeface="Century Gothic"/>
            </a:endParaRPr>
          </a:p>
        </p:txBody>
      </p:sp>
      <p:sp>
        <p:nvSpPr>
          <p:cNvPr id="467" name="Google Shape;467;p37"/>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1800"/>
              </a:spcBef>
              <a:spcAft>
                <a:spcPts val="0"/>
              </a:spcAft>
              <a:buNone/>
            </a:pPr>
            <a:r>
              <a:rPr lang="es-419"/>
              <a:t>S</a:t>
            </a:r>
            <a:r>
              <a:rPr lang="es-419"/>
              <a:t>e sugiere que es provocado por la fuerza o presión física entre dientes en desarrollo.</a:t>
            </a:r>
            <a:endParaRPr/>
          </a:p>
          <a:p>
            <a:pPr indent="0" lvl="0" marL="0" rtl="0" algn="l">
              <a:spcBef>
                <a:spcPts val="1800"/>
              </a:spcBef>
              <a:spcAft>
                <a:spcPts val="0"/>
              </a:spcAft>
              <a:buNone/>
            </a:pPr>
            <a:r>
              <a:rPr lang="es-419"/>
              <a:t>Puede ser:</a:t>
            </a:r>
            <a:endParaRPr/>
          </a:p>
          <a:p>
            <a:pPr indent="-342900" lvl="0" marL="457200" rtl="0" algn="l">
              <a:spcBef>
                <a:spcPts val="1800"/>
              </a:spcBef>
              <a:spcAft>
                <a:spcPts val="0"/>
              </a:spcAft>
              <a:buSzPts val="1800"/>
              <a:buChar char="➔"/>
            </a:pPr>
            <a:r>
              <a:rPr b="1" lang="es-419"/>
              <a:t>Completa: </a:t>
            </a:r>
            <a:r>
              <a:rPr lang="es-419"/>
              <a:t>Afecta corona y </a:t>
            </a:r>
            <a:r>
              <a:rPr lang="es-419"/>
              <a:t>raíz</a:t>
            </a:r>
            <a:endParaRPr/>
          </a:p>
          <a:p>
            <a:pPr indent="-342900" lvl="0" marL="457200" rtl="0" algn="l">
              <a:spcBef>
                <a:spcPts val="0"/>
              </a:spcBef>
              <a:spcAft>
                <a:spcPts val="0"/>
              </a:spcAft>
              <a:buSzPts val="1800"/>
              <a:buChar char="➔"/>
            </a:pPr>
            <a:r>
              <a:rPr b="1" lang="es-419"/>
              <a:t>Incompleta:</a:t>
            </a:r>
            <a:r>
              <a:rPr lang="es-419"/>
              <a:t> Afecta solo a la corona o a la </a:t>
            </a:r>
            <a:r>
              <a:rPr lang="es-419"/>
              <a:t>raíz</a:t>
            </a:r>
            <a:r>
              <a:rPr lang="es-419"/>
              <a:t> </a:t>
            </a:r>
            <a:endParaRPr/>
          </a:p>
          <a:p>
            <a:pPr indent="0" lvl="0" marL="0" rtl="0" algn="l">
              <a:spcBef>
                <a:spcPts val="1800"/>
              </a:spcBef>
              <a:spcAft>
                <a:spcPts val="0"/>
              </a:spcAft>
              <a:buNone/>
            </a:pPr>
            <a:r>
              <a:rPr lang="es-419"/>
              <a:t>Se presenta con mayor frecuencia en la dentición primaria</a:t>
            </a:r>
            <a:endParaRPr/>
          </a:p>
          <a:p>
            <a:pPr indent="0" lvl="0" marL="0" rtl="0" algn="l">
              <a:spcBef>
                <a:spcPts val="1800"/>
              </a:spcBef>
              <a:spcAft>
                <a:spcPts val="1200"/>
              </a:spcAft>
              <a:buNone/>
            </a:pPr>
            <a:r>
              <a:t/>
            </a:r>
            <a:endParaRPr/>
          </a:p>
        </p:txBody>
      </p:sp>
      <p:pic>
        <p:nvPicPr>
          <p:cNvPr id="468" name="Google Shape;468;p37">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469" name="Google Shape;469;p37">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470" name="Google Shape;470;p37"/>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7"/>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7"/>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3" name="Google Shape;473;p37"/>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474" name="Google Shape;474;p37">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475" name="Google Shape;475;p37">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476" name="Google Shape;476;p37">
            <a:hlinkClick action="ppaction://hlinksldjump" r:id="rId9"/>
          </p:cNvPr>
          <p:cNvPicPr preferRelativeResize="0"/>
          <p:nvPr/>
        </p:nvPicPr>
        <p:blipFill>
          <a:blip r:embed="rId10">
            <a:alphaModFix/>
          </a:blip>
          <a:stretch>
            <a:fillRect/>
          </a:stretch>
        </p:blipFill>
        <p:spPr>
          <a:xfrm>
            <a:off x="8531602" y="353375"/>
            <a:ext cx="556924" cy="572700"/>
          </a:xfrm>
          <a:prstGeom prst="rect">
            <a:avLst/>
          </a:prstGeom>
          <a:noFill/>
          <a:ln>
            <a:noFill/>
          </a:ln>
        </p:spPr>
      </p:pic>
      <p:sp>
        <p:nvSpPr>
          <p:cNvPr id="477" name="Google Shape;477;p37"/>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481" name="Shape 481"/>
        <p:cNvGrpSpPr/>
        <p:nvPr/>
      </p:nvGrpSpPr>
      <p:grpSpPr>
        <a:xfrm>
          <a:off x="0" y="0"/>
          <a:ext cx="0" cy="0"/>
          <a:chOff x="0" y="0"/>
          <a:chExt cx="0" cy="0"/>
        </a:xfrm>
      </p:grpSpPr>
      <p:sp>
        <p:nvSpPr>
          <p:cNvPr id="482" name="Google Shape;482;p38"/>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Fusión</a:t>
            </a:r>
            <a:endParaRPr>
              <a:highlight>
                <a:srgbClr val="F2F4FC"/>
              </a:highlight>
              <a:latin typeface="Century Gothic"/>
              <a:ea typeface="Century Gothic"/>
              <a:cs typeface="Century Gothic"/>
              <a:sym typeface="Century Gothic"/>
            </a:endParaRPr>
          </a:p>
        </p:txBody>
      </p:sp>
      <p:sp>
        <p:nvSpPr>
          <p:cNvPr id="483" name="Google Shape;483;p38"/>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1800"/>
              </a:spcBef>
              <a:spcAft>
                <a:spcPts val="0"/>
              </a:spcAft>
              <a:buNone/>
            </a:pPr>
            <a:r>
              <a:rPr lang="es-419"/>
              <a:t>Para diferenciarlo de la geminación se recomienda contar todos los órganos dentarios visibles en las arcadas, si falta un diente, del </a:t>
            </a:r>
            <a:r>
              <a:rPr lang="es-419"/>
              <a:t>número</a:t>
            </a:r>
            <a:r>
              <a:rPr lang="es-419"/>
              <a:t> total obtenido, es fusión y se debe comprobar con una radiografía. </a:t>
            </a:r>
            <a:endParaRPr/>
          </a:p>
          <a:p>
            <a:pPr indent="0" lvl="0" marL="0" rtl="0" algn="l">
              <a:spcBef>
                <a:spcPts val="1800"/>
              </a:spcBef>
              <a:spcAft>
                <a:spcPts val="0"/>
              </a:spcAft>
              <a:buNone/>
            </a:pPr>
            <a:r>
              <a:rPr b="1" lang="es-419"/>
              <a:t>Tratamiento:</a:t>
            </a:r>
            <a:r>
              <a:rPr lang="es-419"/>
              <a:t> en caso de existir caries, se debe eliminar, se pueden colocar alguna resina entre las coronas para prevenir la caries, higiene adecuada. </a:t>
            </a:r>
            <a:endParaRPr/>
          </a:p>
          <a:p>
            <a:pPr indent="0" lvl="0" marL="0" rtl="0" algn="l">
              <a:spcBef>
                <a:spcPts val="1800"/>
              </a:spcBef>
              <a:spcAft>
                <a:spcPts val="1200"/>
              </a:spcAft>
              <a:buNone/>
            </a:pPr>
            <a:r>
              <a:t/>
            </a:r>
            <a:endParaRPr/>
          </a:p>
        </p:txBody>
      </p:sp>
      <p:pic>
        <p:nvPicPr>
          <p:cNvPr id="484" name="Google Shape;484;p38">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485" name="Google Shape;485;p38">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486" name="Google Shape;486;p38"/>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8"/>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8"/>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9" name="Google Shape;489;p38"/>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490" name="Google Shape;490;p38">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491" name="Google Shape;491;p38">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492" name="Google Shape;492;p38">
            <a:hlinkClick action="ppaction://hlinksldjump" r:id="rId9"/>
          </p:cNvPr>
          <p:cNvPicPr preferRelativeResize="0"/>
          <p:nvPr/>
        </p:nvPicPr>
        <p:blipFill>
          <a:blip r:embed="rId10">
            <a:alphaModFix/>
          </a:blip>
          <a:stretch>
            <a:fillRect/>
          </a:stretch>
        </p:blipFill>
        <p:spPr>
          <a:xfrm>
            <a:off x="8531602" y="353375"/>
            <a:ext cx="556924" cy="572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496" name="Shape 496"/>
        <p:cNvGrpSpPr/>
        <p:nvPr/>
      </p:nvGrpSpPr>
      <p:grpSpPr>
        <a:xfrm>
          <a:off x="0" y="0"/>
          <a:ext cx="0" cy="0"/>
          <a:chOff x="0" y="0"/>
          <a:chExt cx="0" cy="0"/>
        </a:xfrm>
      </p:grpSpPr>
      <p:sp>
        <p:nvSpPr>
          <p:cNvPr id="497" name="Google Shape;497;p39"/>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Concrescencia</a:t>
            </a:r>
            <a:endParaRPr>
              <a:highlight>
                <a:srgbClr val="F2F4FC"/>
              </a:highlight>
              <a:latin typeface="Century Gothic"/>
              <a:ea typeface="Century Gothic"/>
              <a:cs typeface="Century Gothic"/>
              <a:sym typeface="Century Gothic"/>
            </a:endParaRPr>
          </a:p>
        </p:txBody>
      </p:sp>
      <p:sp>
        <p:nvSpPr>
          <p:cNvPr id="498" name="Google Shape;498;p39"/>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1200"/>
              </a:spcAft>
              <a:buNone/>
            </a:pPr>
            <a:r>
              <a:rPr lang="es-419"/>
              <a:t>Es un tipo de fusión dental siendo esta entre dientes ya formados unidos por el cemento dentario. </a:t>
            </a:r>
            <a:endParaRPr/>
          </a:p>
        </p:txBody>
      </p:sp>
      <p:pic>
        <p:nvPicPr>
          <p:cNvPr id="499" name="Google Shape;499;p39">
            <a:hlinkClick/>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500" name="Google Shape;500;p39">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501" name="Google Shape;501;p39">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502" name="Google Shape;502;p39"/>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9"/>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9"/>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5" name="Google Shape;505;p39"/>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506" name="Google Shape;506;p39">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507" name="Google Shape;507;p39">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508" name="Google Shape;508;p39">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pic>
        <p:nvPicPr>
          <p:cNvPr id="509" name="Google Shape;509;p39"/>
          <p:cNvPicPr preferRelativeResize="0"/>
          <p:nvPr/>
        </p:nvPicPr>
        <p:blipFill>
          <a:blip r:embed="rId11">
            <a:alphaModFix/>
          </a:blip>
          <a:stretch>
            <a:fillRect/>
          </a:stretch>
        </p:blipFill>
        <p:spPr>
          <a:xfrm>
            <a:off x="4376475" y="1671725"/>
            <a:ext cx="2770275" cy="2344075"/>
          </a:xfrm>
          <a:prstGeom prst="rect">
            <a:avLst/>
          </a:prstGeom>
          <a:noFill/>
          <a:ln>
            <a:noFill/>
          </a:ln>
        </p:spPr>
      </p:pic>
      <p:pic>
        <p:nvPicPr>
          <p:cNvPr id="510" name="Google Shape;510;p39"/>
          <p:cNvPicPr preferRelativeResize="0"/>
          <p:nvPr/>
        </p:nvPicPr>
        <p:blipFill rotWithShape="1">
          <a:blip r:embed="rId12">
            <a:alphaModFix/>
          </a:blip>
          <a:srcRect b="0" l="17422" r="20837" t="0"/>
          <a:stretch/>
        </p:blipFill>
        <p:spPr>
          <a:xfrm>
            <a:off x="1543075" y="1597200"/>
            <a:ext cx="2616474" cy="2790474"/>
          </a:xfrm>
          <a:prstGeom prst="rect">
            <a:avLst/>
          </a:prstGeom>
          <a:noFill/>
          <a:ln>
            <a:noFill/>
          </a:ln>
        </p:spPr>
      </p:pic>
      <p:sp>
        <p:nvSpPr>
          <p:cNvPr id="511" name="Google Shape;511;p39"/>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515" name="Shape 515"/>
        <p:cNvGrpSpPr/>
        <p:nvPr/>
      </p:nvGrpSpPr>
      <p:grpSpPr>
        <a:xfrm>
          <a:off x="0" y="0"/>
          <a:ext cx="0" cy="0"/>
          <a:chOff x="0" y="0"/>
          <a:chExt cx="0" cy="0"/>
        </a:xfrm>
      </p:grpSpPr>
      <p:sp>
        <p:nvSpPr>
          <p:cNvPr id="516" name="Google Shape;516;p40"/>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Concrescencia</a:t>
            </a:r>
            <a:endParaRPr>
              <a:highlight>
                <a:srgbClr val="F2F4FC"/>
              </a:highlight>
              <a:latin typeface="Century Gothic"/>
              <a:ea typeface="Century Gothic"/>
              <a:cs typeface="Century Gothic"/>
              <a:sym typeface="Century Gothic"/>
            </a:endParaRPr>
          </a:p>
        </p:txBody>
      </p:sp>
      <p:sp>
        <p:nvSpPr>
          <p:cNvPr id="517" name="Google Shape;517;p40"/>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s-419"/>
              <a:t>Se asocia a traumatismo o apiñamiento ocurrido antes o </a:t>
            </a:r>
            <a:r>
              <a:rPr lang="es-419"/>
              <a:t>después</a:t>
            </a:r>
            <a:r>
              <a:rPr lang="es-419"/>
              <a:t> de la erupción de los órganos dentarios.</a:t>
            </a:r>
            <a:endParaRPr/>
          </a:p>
          <a:p>
            <a:pPr indent="-342900" lvl="0" marL="457200" rtl="0" algn="l">
              <a:spcBef>
                <a:spcPts val="0"/>
              </a:spcBef>
              <a:spcAft>
                <a:spcPts val="0"/>
              </a:spcAft>
              <a:buSzPts val="1800"/>
              <a:buChar char="➔"/>
            </a:pPr>
            <a:r>
              <a:rPr lang="es-419"/>
              <a:t>Es </a:t>
            </a:r>
            <a:r>
              <a:rPr lang="es-419"/>
              <a:t>más</a:t>
            </a:r>
            <a:r>
              <a:rPr lang="es-419"/>
              <a:t> frecuente en </a:t>
            </a:r>
            <a:r>
              <a:rPr lang="es-419"/>
              <a:t>molares</a:t>
            </a:r>
            <a:r>
              <a:rPr lang="es-419"/>
              <a:t> superiores. </a:t>
            </a:r>
            <a:endParaRPr/>
          </a:p>
          <a:p>
            <a:pPr indent="-342900" lvl="0" marL="457200" rtl="0" algn="l">
              <a:spcBef>
                <a:spcPts val="0"/>
              </a:spcBef>
              <a:spcAft>
                <a:spcPts val="0"/>
              </a:spcAft>
              <a:buSzPts val="1800"/>
              <a:buChar char="➔"/>
            </a:pPr>
            <a:r>
              <a:rPr lang="es-419"/>
              <a:t>Su diagnóstico es radiográfico</a:t>
            </a:r>
            <a:endParaRPr/>
          </a:p>
          <a:p>
            <a:pPr indent="0" lvl="0" marL="0" rtl="0" algn="l">
              <a:spcBef>
                <a:spcPts val="1200"/>
              </a:spcBef>
              <a:spcAft>
                <a:spcPts val="1200"/>
              </a:spcAft>
              <a:buNone/>
            </a:pPr>
            <a:r>
              <a:rPr b="1" lang="es-419"/>
              <a:t>Tratamiento: </a:t>
            </a:r>
            <a:r>
              <a:rPr lang="es-419"/>
              <a:t>Extracción.</a:t>
            </a:r>
            <a:endParaRPr/>
          </a:p>
        </p:txBody>
      </p:sp>
      <p:pic>
        <p:nvPicPr>
          <p:cNvPr id="518" name="Google Shape;518;p40">
            <a:hlinkClick/>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519" name="Google Shape;519;p40">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520" name="Google Shape;520;p40">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521" name="Google Shape;521;p40"/>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0"/>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0"/>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4" name="Google Shape;524;p40"/>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525" name="Google Shape;525;p40">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526" name="Google Shape;526;p40">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527" name="Google Shape;527;p40">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
        <p:nvSpPr>
          <p:cNvPr id="528" name="Google Shape;528;p40"/>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532" name="Shape 532"/>
        <p:cNvGrpSpPr/>
        <p:nvPr/>
      </p:nvGrpSpPr>
      <p:grpSpPr>
        <a:xfrm>
          <a:off x="0" y="0"/>
          <a:ext cx="0" cy="0"/>
          <a:chOff x="0" y="0"/>
          <a:chExt cx="0" cy="0"/>
        </a:xfrm>
      </p:grpSpPr>
      <p:sp>
        <p:nvSpPr>
          <p:cNvPr id="533" name="Google Shape;533;p41"/>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Cúspide </a:t>
            </a:r>
            <a:r>
              <a:rPr lang="es-419">
                <a:highlight>
                  <a:srgbClr val="F2F4FC"/>
                </a:highlight>
                <a:latin typeface="Century Gothic"/>
                <a:ea typeface="Century Gothic"/>
                <a:cs typeface="Century Gothic"/>
                <a:sym typeface="Century Gothic"/>
              </a:rPr>
              <a:t>accesoria</a:t>
            </a:r>
            <a:endParaRPr>
              <a:highlight>
                <a:srgbClr val="F2F4FC"/>
              </a:highlight>
              <a:latin typeface="Century Gothic"/>
              <a:ea typeface="Century Gothic"/>
              <a:cs typeface="Century Gothic"/>
              <a:sym typeface="Century Gothic"/>
            </a:endParaRPr>
          </a:p>
        </p:txBody>
      </p:sp>
      <p:sp>
        <p:nvSpPr>
          <p:cNvPr id="534" name="Google Shape;534;p41"/>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1200"/>
              </a:spcAft>
              <a:buNone/>
            </a:pPr>
            <a:r>
              <a:rPr lang="es-419"/>
              <a:t>Es una variación en la </a:t>
            </a:r>
            <a:r>
              <a:rPr lang="es-419"/>
              <a:t>anatomía</a:t>
            </a:r>
            <a:r>
              <a:rPr lang="es-419"/>
              <a:t> dental. </a:t>
            </a:r>
            <a:endParaRPr/>
          </a:p>
        </p:txBody>
      </p:sp>
      <p:pic>
        <p:nvPicPr>
          <p:cNvPr id="535" name="Google Shape;535;p41">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536" name="Google Shape;536;p41">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537" name="Google Shape;537;p41"/>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1"/>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1"/>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0" name="Google Shape;540;p41"/>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541" name="Google Shape;541;p41">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542" name="Google Shape;542;p41">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543" name="Google Shape;543;p41">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pic>
        <p:nvPicPr>
          <p:cNvPr id="544" name="Google Shape;544;p41"/>
          <p:cNvPicPr preferRelativeResize="0"/>
          <p:nvPr/>
        </p:nvPicPr>
        <p:blipFill>
          <a:blip r:embed="rId11">
            <a:alphaModFix/>
          </a:blip>
          <a:stretch>
            <a:fillRect/>
          </a:stretch>
        </p:blipFill>
        <p:spPr>
          <a:xfrm rot="-542362">
            <a:off x="4765662" y="1528813"/>
            <a:ext cx="2761845" cy="2085876"/>
          </a:xfrm>
          <a:prstGeom prst="rect">
            <a:avLst/>
          </a:prstGeom>
          <a:noFill/>
          <a:ln>
            <a:noFill/>
          </a:ln>
        </p:spPr>
      </p:pic>
      <p:pic>
        <p:nvPicPr>
          <p:cNvPr id="545" name="Google Shape;545;p41"/>
          <p:cNvPicPr preferRelativeResize="0"/>
          <p:nvPr/>
        </p:nvPicPr>
        <p:blipFill>
          <a:blip r:embed="rId12">
            <a:alphaModFix/>
          </a:blip>
          <a:stretch>
            <a:fillRect/>
          </a:stretch>
        </p:blipFill>
        <p:spPr>
          <a:xfrm rot="233352">
            <a:off x="763252" y="1887727"/>
            <a:ext cx="3237921" cy="2221222"/>
          </a:xfrm>
          <a:prstGeom prst="rect">
            <a:avLst/>
          </a:prstGeom>
          <a:noFill/>
          <a:ln>
            <a:noFill/>
          </a:ln>
        </p:spPr>
      </p:pic>
      <p:sp>
        <p:nvSpPr>
          <p:cNvPr id="546" name="Google Shape;546;p41"/>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97" name="Shape 97"/>
        <p:cNvGrpSpPr/>
        <p:nvPr/>
      </p:nvGrpSpPr>
      <p:grpSpPr>
        <a:xfrm>
          <a:off x="0" y="0"/>
          <a:ext cx="0" cy="0"/>
          <a:chOff x="0" y="0"/>
          <a:chExt cx="0" cy="0"/>
        </a:xfrm>
      </p:grpSpPr>
      <p:sp>
        <p:nvSpPr>
          <p:cNvPr id="98" name="Google Shape;98;p15"/>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a:t>
            </a:r>
            <a:r>
              <a:rPr lang="es-419">
                <a:highlight>
                  <a:srgbClr val="F2F4FC"/>
                </a:highlight>
                <a:latin typeface="Century Gothic"/>
                <a:ea typeface="Century Gothic"/>
                <a:cs typeface="Century Gothic"/>
                <a:sym typeface="Century Gothic"/>
              </a:rPr>
              <a:t>Alteraciones de número</a:t>
            </a:r>
            <a:endParaRPr>
              <a:highlight>
                <a:srgbClr val="F2F4FC"/>
              </a:highlight>
              <a:latin typeface="Century Gothic"/>
              <a:ea typeface="Century Gothic"/>
              <a:cs typeface="Century Gothic"/>
              <a:sym typeface="Century Gothic"/>
            </a:endParaRPr>
          </a:p>
        </p:txBody>
      </p:sp>
      <p:sp>
        <p:nvSpPr>
          <p:cNvPr id="99" name="Google Shape;99;p15"/>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i="1" lang="es-419" sz="1400">
                <a:highlight>
                  <a:srgbClr val="F2F4FC"/>
                </a:highlight>
                <a:latin typeface="Century Gothic"/>
                <a:ea typeface="Century Gothic"/>
                <a:cs typeface="Century Gothic"/>
                <a:sym typeface="Century Gothic"/>
              </a:rPr>
              <a:t>Las alteraciones de número se dan debido a que estas ocurren durante la formación de la lámina dental, la cual da origen al germen dental. </a:t>
            </a:r>
            <a:endParaRPr i="1" sz="1400">
              <a:highlight>
                <a:srgbClr val="F2F4FC"/>
              </a:highlight>
              <a:latin typeface="Century Gothic"/>
              <a:ea typeface="Century Gothic"/>
              <a:cs typeface="Century Gothic"/>
              <a:sym typeface="Century Gothic"/>
            </a:endParaRPr>
          </a:p>
          <a:p>
            <a:pPr indent="0" lvl="0" marL="0" rtl="0" algn="l">
              <a:spcBef>
                <a:spcPts val="1200"/>
              </a:spcBef>
              <a:spcAft>
                <a:spcPts val="0"/>
              </a:spcAft>
              <a:buNone/>
            </a:pPr>
            <a:r>
              <a:t/>
            </a:r>
            <a:endParaRPr sz="1400">
              <a:latin typeface="Century Gothic"/>
              <a:ea typeface="Century Gothic"/>
              <a:cs typeface="Century Gothic"/>
              <a:sym typeface="Century Gothic"/>
            </a:endParaRPr>
          </a:p>
          <a:p>
            <a:pPr indent="-342900" lvl="0" marL="457200" rtl="0" algn="l">
              <a:lnSpc>
                <a:spcPct val="200000"/>
              </a:lnSpc>
              <a:spcBef>
                <a:spcPts val="1200"/>
              </a:spcBef>
              <a:spcAft>
                <a:spcPts val="0"/>
              </a:spcAft>
              <a:buClr>
                <a:srgbClr val="3C78D8"/>
              </a:buClr>
              <a:buSzPts val="1800"/>
              <a:buChar char="❏"/>
            </a:pPr>
            <a:r>
              <a:rPr i="1" lang="es-419" u="sng">
                <a:solidFill>
                  <a:srgbClr val="3C78D8"/>
                </a:solidFill>
                <a:hlinkClick action="ppaction://hlinksldjump" r:id="rId3">
                  <a:extLst>
                    <a:ext uri="{A12FA001-AC4F-418D-AE19-62706E023703}">
                      <ahyp:hlinkClr val="tx"/>
                    </a:ext>
                  </a:extLst>
                </a:hlinkClick>
              </a:rPr>
              <a:t>Anodoncia </a:t>
            </a:r>
            <a:endParaRPr i="1">
              <a:solidFill>
                <a:srgbClr val="3C78D8"/>
              </a:solidFill>
            </a:endParaRPr>
          </a:p>
          <a:p>
            <a:pPr indent="-342900" lvl="0" marL="457200" rtl="0" algn="l">
              <a:lnSpc>
                <a:spcPct val="200000"/>
              </a:lnSpc>
              <a:spcBef>
                <a:spcPts val="0"/>
              </a:spcBef>
              <a:spcAft>
                <a:spcPts val="0"/>
              </a:spcAft>
              <a:buClr>
                <a:srgbClr val="3C78D8"/>
              </a:buClr>
              <a:buSzPts val="1800"/>
              <a:buChar char="❏"/>
            </a:pPr>
            <a:r>
              <a:rPr i="1" lang="es-419" u="sng">
                <a:solidFill>
                  <a:srgbClr val="3C78D8"/>
                </a:solidFill>
                <a:hlinkClick action="ppaction://hlinksldjump" r:id="rId4">
                  <a:extLst>
                    <a:ext uri="{A12FA001-AC4F-418D-AE19-62706E023703}">
                      <ahyp:hlinkClr val="tx"/>
                    </a:ext>
                  </a:extLst>
                </a:hlinkClick>
              </a:rPr>
              <a:t>Hipodoncia</a:t>
            </a:r>
            <a:endParaRPr i="1">
              <a:solidFill>
                <a:srgbClr val="3C78D8"/>
              </a:solidFill>
            </a:endParaRPr>
          </a:p>
          <a:p>
            <a:pPr indent="-342900" lvl="0" marL="457200" rtl="0" algn="l">
              <a:lnSpc>
                <a:spcPct val="200000"/>
              </a:lnSpc>
              <a:spcBef>
                <a:spcPts val="0"/>
              </a:spcBef>
              <a:spcAft>
                <a:spcPts val="0"/>
              </a:spcAft>
              <a:buClr>
                <a:srgbClr val="3C78D8"/>
              </a:buClr>
              <a:buSzPts val="1800"/>
              <a:buChar char="❏"/>
            </a:pPr>
            <a:r>
              <a:rPr i="1" lang="es-419" u="sng">
                <a:solidFill>
                  <a:srgbClr val="3C78D8"/>
                </a:solidFill>
                <a:hlinkClick action="ppaction://hlinksldjump" r:id="rId5">
                  <a:extLst>
                    <a:ext uri="{A12FA001-AC4F-418D-AE19-62706E023703}">
                      <ahyp:hlinkClr val="tx"/>
                    </a:ext>
                  </a:extLst>
                </a:hlinkClick>
              </a:rPr>
              <a:t>Oligodoncia</a:t>
            </a:r>
            <a:endParaRPr i="1">
              <a:solidFill>
                <a:srgbClr val="3C78D8"/>
              </a:solidFill>
            </a:endParaRPr>
          </a:p>
          <a:p>
            <a:pPr indent="-342900" lvl="0" marL="457200" rtl="0" algn="l">
              <a:lnSpc>
                <a:spcPct val="200000"/>
              </a:lnSpc>
              <a:spcBef>
                <a:spcPts val="0"/>
              </a:spcBef>
              <a:spcAft>
                <a:spcPts val="0"/>
              </a:spcAft>
              <a:buClr>
                <a:srgbClr val="3C78D8"/>
              </a:buClr>
              <a:buSzPts val="1800"/>
              <a:buChar char="❏"/>
            </a:pPr>
            <a:r>
              <a:rPr i="1" lang="es-419" u="sng">
                <a:solidFill>
                  <a:srgbClr val="3C78D8"/>
                </a:solidFill>
                <a:hlinkClick action="ppaction://hlinksldjump" r:id="rId6">
                  <a:extLst>
                    <a:ext uri="{A12FA001-AC4F-418D-AE19-62706E023703}">
                      <ahyp:hlinkClr val="tx"/>
                    </a:ext>
                  </a:extLst>
                </a:hlinkClick>
              </a:rPr>
              <a:t>Hiperodoncia</a:t>
            </a:r>
            <a:endParaRPr i="1">
              <a:solidFill>
                <a:srgbClr val="3C78D8"/>
              </a:solidFill>
            </a:endParaRPr>
          </a:p>
        </p:txBody>
      </p:sp>
      <p:pic>
        <p:nvPicPr>
          <p:cNvPr id="100" name="Google Shape;100;p15">
            <a:hlinkClick action="ppaction://hlinkshowjump?jump=previousslide"/>
          </p:cNvPr>
          <p:cNvPicPr preferRelativeResize="0"/>
          <p:nvPr/>
        </p:nvPicPr>
        <p:blipFill>
          <a:blip r:embed="rId7">
            <a:alphaModFix/>
          </a:blip>
          <a:stretch>
            <a:fillRect/>
          </a:stretch>
        </p:blipFill>
        <p:spPr>
          <a:xfrm>
            <a:off x="6868186" y="287775"/>
            <a:ext cx="359540" cy="383800"/>
          </a:xfrm>
          <a:prstGeom prst="rect">
            <a:avLst/>
          </a:prstGeom>
          <a:noFill/>
          <a:ln>
            <a:noFill/>
          </a:ln>
        </p:spPr>
      </p:pic>
      <p:pic>
        <p:nvPicPr>
          <p:cNvPr id="101" name="Google Shape;101;p15">
            <a:hlinkClick action="ppaction://hlinkshowjump?jump=nextslide"/>
          </p:cNvPr>
          <p:cNvPicPr preferRelativeResize="0"/>
          <p:nvPr/>
        </p:nvPicPr>
        <p:blipFill>
          <a:blip r:embed="rId7">
            <a:alphaModFix/>
          </a:blip>
          <a:stretch>
            <a:fillRect/>
          </a:stretch>
        </p:blipFill>
        <p:spPr>
          <a:xfrm rot="10800000">
            <a:off x="7283372" y="287776"/>
            <a:ext cx="359540" cy="383799"/>
          </a:xfrm>
          <a:prstGeom prst="rect">
            <a:avLst/>
          </a:prstGeom>
          <a:noFill/>
          <a:ln>
            <a:noFill/>
          </a:ln>
        </p:spPr>
      </p:pic>
      <p:pic>
        <p:nvPicPr>
          <p:cNvPr id="102" name="Google Shape;102;p15">
            <a:hlinkClick action="ppaction://hlinksldjump" r:id="rId8"/>
          </p:cNvPr>
          <p:cNvPicPr preferRelativeResize="0"/>
          <p:nvPr/>
        </p:nvPicPr>
        <p:blipFill>
          <a:blip r:embed="rId9">
            <a:alphaModFix/>
          </a:blip>
          <a:stretch>
            <a:fillRect/>
          </a:stretch>
        </p:blipFill>
        <p:spPr>
          <a:xfrm>
            <a:off x="7787038" y="240550"/>
            <a:ext cx="448020" cy="478250"/>
          </a:xfrm>
          <a:prstGeom prst="rect">
            <a:avLst/>
          </a:prstGeom>
          <a:noFill/>
          <a:ln>
            <a:noFill/>
          </a:ln>
        </p:spPr>
      </p:pic>
      <p:sp>
        <p:nvSpPr>
          <p:cNvPr id="103" name="Google Shape;103;p15"/>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15"/>
          <p:cNvPicPr preferRelativeResize="0"/>
          <p:nvPr/>
        </p:nvPicPr>
        <p:blipFill>
          <a:blip r:embed="rId10">
            <a:alphaModFix/>
          </a:blip>
          <a:stretch>
            <a:fillRect/>
          </a:stretch>
        </p:blipFill>
        <p:spPr>
          <a:xfrm>
            <a:off x="493600" y="378700"/>
            <a:ext cx="217225" cy="217225"/>
          </a:xfrm>
          <a:prstGeom prst="rect">
            <a:avLst/>
          </a:prstGeom>
          <a:noFill/>
          <a:ln>
            <a:noFill/>
          </a:ln>
        </p:spPr>
      </p:pic>
      <p:pic>
        <p:nvPicPr>
          <p:cNvPr id="107" name="Google Shape;107;p15">
            <a:hlinkClick action="ppaction://hlinksldjump" r:id="rId11"/>
          </p:cNvPr>
          <p:cNvPicPr preferRelativeResize="0"/>
          <p:nvPr/>
        </p:nvPicPr>
        <p:blipFill>
          <a:blip r:embed="rId12">
            <a:alphaModFix/>
          </a:blip>
          <a:stretch>
            <a:fillRect/>
          </a:stretch>
        </p:blipFill>
        <p:spPr>
          <a:xfrm>
            <a:off x="8379202" y="200975"/>
            <a:ext cx="556924" cy="572700"/>
          </a:xfrm>
          <a:prstGeom prst="rect">
            <a:avLst/>
          </a:prstGeom>
          <a:noFill/>
          <a:ln>
            <a:noFill/>
          </a:ln>
        </p:spPr>
      </p:pic>
      <p:pic>
        <p:nvPicPr>
          <p:cNvPr id="108" name="Google Shape;108;p15">
            <a:hlinkClick action="ppaction://hlinksldjump" r:id="rId13"/>
          </p:cNvPr>
          <p:cNvPicPr preferRelativeResize="0"/>
          <p:nvPr/>
        </p:nvPicPr>
        <p:blipFill>
          <a:blip r:embed="rId14">
            <a:alphaModFix/>
          </a:blip>
          <a:stretch>
            <a:fillRect/>
          </a:stretch>
        </p:blipFill>
        <p:spPr>
          <a:xfrm>
            <a:off x="6683050" y="3207925"/>
            <a:ext cx="1421725" cy="1421725"/>
          </a:xfrm>
          <a:prstGeom prst="rect">
            <a:avLst/>
          </a:prstGeom>
          <a:noFill/>
          <a:ln>
            <a:noFill/>
          </a:ln>
        </p:spPr>
      </p:pic>
      <p:sp>
        <p:nvSpPr>
          <p:cNvPr id="109" name="Google Shape;109;p15"/>
          <p:cNvSpPr/>
          <p:nvPr/>
        </p:nvSpPr>
        <p:spPr>
          <a:xfrm>
            <a:off x="4867775" y="2314400"/>
            <a:ext cx="2298000" cy="1175100"/>
          </a:xfrm>
          <a:prstGeom prst="wedgeRectCallout">
            <a:avLst>
              <a:gd fmla="val 35337" name="adj1"/>
              <a:gd fmla="val 6596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p:nvPr/>
        </p:nvSpPr>
        <p:spPr>
          <a:xfrm>
            <a:off x="6292575" y="1389775"/>
            <a:ext cx="1812300" cy="785100"/>
          </a:xfrm>
          <a:prstGeom prst="wedgeRectCallout">
            <a:avLst>
              <a:gd fmla="val 15820" name="adj1"/>
              <a:gd fmla="val 192479" name="adj2"/>
            </a:avLst>
          </a:prstGeom>
          <a:solidFill>
            <a:srgbClr val="6D9EEB"/>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txBox="1"/>
          <p:nvPr/>
        </p:nvSpPr>
        <p:spPr>
          <a:xfrm>
            <a:off x="6268575" y="1389775"/>
            <a:ext cx="18603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300">
                <a:solidFill>
                  <a:schemeClr val="lt1"/>
                </a:solidFill>
                <a:latin typeface="Century Gothic"/>
                <a:ea typeface="Century Gothic"/>
                <a:cs typeface="Century Gothic"/>
                <a:sym typeface="Century Gothic"/>
              </a:rPr>
              <a:t>Por favor </a:t>
            </a:r>
            <a:r>
              <a:rPr b="1" lang="es-419" sz="1300">
                <a:solidFill>
                  <a:schemeClr val="lt1"/>
                </a:solidFill>
                <a:latin typeface="Century Gothic"/>
                <a:ea typeface="Century Gothic"/>
                <a:cs typeface="Century Gothic"/>
                <a:sym typeface="Century Gothic"/>
              </a:rPr>
              <a:t>selecciona la alteración</a:t>
            </a:r>
            <a:r>
              <a:rPr lang="es-419" sz="1300">
                <a:solidFill>
                  <a:schemeClr val="lt1"/>
                </a:solidFill>
                <a:latin typeface="Century Gothic"/>
                <a:ea typeface="Century Gothic"/>
                <a:cs typeface="Century Gothic"/>
                <a:sym typeface="Century Gothic"/>
              </a:rPr>
              <a:t> que deseas estudiar.</a:t>
            </a:r>
            <a:endParaRPr sz="1300">
              <a:solidFill>
                <a:schemeClr val="lt1"/>
              </a:solidFill>
              <a:latin typeface="Century Gothic"/>
              <a:ea typeface="Century Gothic"/>
              <a:cs typeface="Century Gothic"/>
              <a:sym typeface="Century Gothic"/>
            </a:endParaRPr>
          </a:p>
        </p:txBody>
      </p:sp>
      <p:sp>
        <p:nvSpPr>
          <p:cNvPr id="112" name="Google Shape;112;p15"/>
          <p:cNvSpPr txBox="1"/>
          <p:nvPr/>
        </p:nvSpPr>
        <p:spPr>
          <a:xfrm>
            <a:off x="4950575" y="2378600"/>
            <a:ext cx="2132400" cy="1046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419">
                <a:solidFill>
                  <a:schemeClr val="lt1"/>
                </a:solidFill>
                <a:latin typeface="Century Gothic"/>
                <a:ea typeface="Century Gothic"/>
                <a:cs typeface="Century Gothic"/>
                <a:sym typeface="Century Gothic"/>
              </a:rPr>
              <a:t>Si deseas </a:t>
            </a:r>
            <a:r>
              <a:rPr b="1" lang="es-419">
                <a:solidFill>
                  <a:schemeClr val="lt1"/>
                </a:solidFill>
                <a:latin typeface="Century Gothic"/>
                <a:ea typeface="Century Gothic"/>
                <a:cs typeface="Century Gothic"/>
                <a:sym typeface="Century Gothic"/>
              </a:rPr>
              <a:t>regresar al menú de este tema</a:t>
            </a:r>
            <a:r>
              <a:rPr lang="es-419">
                <a:solidFill>
                  <a:schemeClr val="lt1"/>
                </a:solidFill>
                <a:latin typeface="Century Gothic"/>
                <a:ea typeface="Century Gothic"/>
                <a:cs typeface="Century Gothic"/>
                <a:sym typeface="Century Gothic"/>
              </a:rPr>
              <a:t> más adelante, solo da </a:t>
            </a:r>
            <a:r>
              <a:rPr b="1" lang="es-419">
                <a:solidFill>
                  <a:schemeClr val="lt1"/>
                </a:solidFill>
                <a:latin typeface="Century Gothic"/>
                <a:ea typeface="Century Gothic"/>
                <a:cs typeface="Century Gothic"/>
                <a:sym typeface="Century Gothic"/>
              </a:rPr>
              <a:t>clic en mi. </a:t>
            </a:r>
            <a:endParaRPr b="1">
              <a:solidFill>
                <a:schemeClr val="lt1"/>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550" name="Shape 550"/>
        <p:cNvGrpSpPr/>
        <p:nvPr/>
      </p:nvGrpSpPr>
      <p:grpSpPr>
        <a:xfrm>
          <a:off x="0" y="0"/>
          <a:ext cx="0" cy="0"/>
          <a:chOff x="0" y="0"/>
          <a:chExt cx="0" cy="0"/>
        </a:xfrm>
      </p:grpSpPr>
      <p:sp>
        <p:nvSpPr>
          <p:cNvPr id="551" name="Google Shape;551;p42"/>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Cúspide accesoria</a:t>
            </a:r>
            <a:endParaRPr>
              <a:highlight>
                <a:srgbClr val="F2F4FC"/>
              </a:highlight>
              <a:latin typeface="Century Gothic"/>
              <a:ea typeface="Century Gothic"/>
              <a:cs typeface="Century Gothic"/>
              <a:sym typeface="Century Gothic"/>
            </a:endParaRPr>
          </a:p>
        </p:txBody>
      </p:sp>
      <p:sp>
        <p:nvSpPr>
          <p:cNvPr id="552" name="Google Shape;552;p42"/>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s-419"/>
              <a:t>Generalmente es una </a:t>
            </a:r>
            <a:r>
              <a:rPr lang="es-419"/>
              <a:t>cúspide</a:t>
            </a:r>
            <a:r>
              <a:rPr lang="es-419"/>
              <a:t> no funcional y puede afectar a cualquier diente.</a:t>
            </a:r>
            <a:endParaRPr/>
          </a:p>
          <a:p>
            <a:pPr indent="0" lvl="0" marL="0" rtl="0" algn="l">
              <a:spcBef>
                <a:spcPts val="1200"/>
              </a:spcBef>
              <a:spcAft>
                <a:spcPts val="0"/>
              </a:spcAft>
              <a:buNone/>
            </a:pPr>
            <a:r>
              <a:rPr lang="es-419"/>
              <a:t>Se conocen dos tipos: </a:t>
            </a:r>
            <a:endParaRPr/>
          </a:p>
          <a:p>
            <a:pPr indent="-342900" lvl="0" marL="457200" rtl="0" algn="l">
              <a:spcBef>
                <a:spcPts val="1200"/>
              </a:spcBef>
              <a:spcAft>
                <a:spcPts val="0"/>
              </a:spcAft>
              <a:buSzPts val="1800"/>
              <a:buChar char="➔"/>
            </a:pPr>
            <a:r>
              <a:rPr b="1" lang="es-419"/>
              <a:t>Cúspide</a:t>
            </a:r>
            <a:r>
              <a:rPr b="1" lang="es-419"/>
              <a:t> en garra:</a:t>
            </a:r>
            <a:r>
              <a:rPr lang="es-419"/>
              <a:t>Es una cúspide accesoria que afecta el área del </a:t>
            </a:r>
            <a:r>
              <a:rPr lang="es-419"/>
              <a:t>cíngulo</a:t>
            </a:r>
            <a:r>
              <a:rPr lang="es-419"/>
              <a:t> de los dientes anteriores. </a:t>
            </a:r>
            <a:endParaRPr/>
          </a:p>
          <a:p>
            <a:pPr indent="-342900" lvl="0" marL="457200" rtl="0" algn="l">
              <a:spcBef>
                <a:spcPts val="0"/>
              </a:spcBef>
              <a:spcAft>
                <a:spcPts val="0"/>
              </a:spcAft>
              <a:buSzPts val="1800"/>
              <a:buChar char="➔"/>
            </a:pPr>
            <a:r>
              <a:rPr b="1" lang="es-419"/>
              <a:t>Diente evaginado:</a:t>
            </a:r>
            <a:r>
              <a:rPr lang="es-419"/>
              <a:t> Es el resultado de la proliferación y evaginación del esmalte de alguna zona coronal, es exclusiva de dientes posteriores.</a:t>
            </a:r>
            <a:r>
              <a:rPr lang="es-419" sz="1200">
                <a:solidFill>
                  <a:srgbClr val="333333"/>
                </a:solidFill>
                <a:highlight>
                  <a:srgbClr val="F5E9CC"/>
                </a:highlight>
              </a:rPr>
              <a:t>.</a:t>
            </a:r>
            <a:endParaRPr/>
          </a:p>
        </p:txBody>
      </p:sp>
      <p:pic>
        <p:nvPicPr>
          <p:cNvPr id="553" name="Google Shape;553;p42">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554" name="Google Shape;554;p42">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555" name="Google Shape;555;p42"/>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2"/>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2"/>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8" name="Google Shape;558;p42"/>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559" name="Google Shape;559;p42">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560" name="Google Shape;560;p42">
            <a:hlinkClick action="ppaction://hlinksldjump" r:id="rId7"/>
          </p:cNvPr>
          <p:cNvPicPr preferRelativeResize="0"/>
          <p:nvPr/>
        </p:nvPicPr>
        <p:blipFill>
          <a:blip r:embed="rId8">
            <a:alphaModFix/>
          </a:blip>
          <a:stretch>
            <a:fillRect/>
          </a:stretch>
        </p:blipFill>
        <p:spPr>
          <a:xfrm>
            <a:off x="8379202" y="200975"/>
            <a:ext cx="556924" cy="572700"/>
          </a:xfrm>
          <a:prstGeom prst="rect">
            <a:avLst/>
          </a:prstGeom>
          <a:noFill/>
          <a:ln>
            <a:noFill/>
          </a:ln>
        </p:spPr>
      </p:pic>
      <p:sp>
        <p:nvSpPr>
          <p:cNvPr id="561" name="Google Shape;561;p42"/>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pic>
        <p:nvPicPr>
          <p:cNvPr id="562" name="Google Shape;562;p42">
            <a:hlinkClick action="ppaction://hlinksldjump" r:id="rId9"/>
          </p:cNvPr>
          <p:cNvPicPr preferRelativeResize="0"/>
          <p:nvPr/>
        </p:nvPicPr>
        <p:blipFill>
          <a:blip r:embed="rId10">
            <a:alphaModFix/>
          </a:blip>
          <a:stretch>
            <a:fillRect/>
          </a:stretch>
        </p:blipFill>
        <p:spPr>
          <a:xfrm>
            <a:off x="7535775" y="4015800"/>
            <a:ext cx="600325" cy="6003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566" name="Shape 566"/>
        <p:cNvGrpSpPr/>
        <p:nvPr/>
      </p:nvGrpSpPr>
      <p:grpSpPr>
        <a:xfrm>
          <a:off x="0" y="0"/>
          <a:ext cx="0" cy="0"/>
          <a:chOff x="0" y="0"/>
          <a:chExt cx="0" cy="0"/>
        </a:xfrm>
      </p:grpSpPr>
      <p:sp>
        <p:nvSpPr>
          <p:cNvPr id="567" name="Google Shape;567;p43"/>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Cúspide accesoria</a:t>
            </a:r>
            <a:endParaRPr>
              <a:highlight>
                <a:srgbClr val="F2F4FC"/>
              </a:highlight>
              <a:latin typeface="Century Gothic"/>
              <a:ea typeface="Century Gothic"/>
              <a:cs typeface="Century Gothic"/>
              <a:sym typeface="Century Gothic"/>
            </a:endParaRPr>
          </a:p>
        </p:txBody>
      </p:sp>
      <p:sp>
        <p:nvSpPr>
          <p:cNvPr id="568" name="Google Shape;568;p43"/>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b="1" lang="es-419"/>
              <a:t>Se asocia a:</a:t>
            </a:r>
            <a:r>
              <a:rPr lang="es-419"/>
              <a:t>  la</a:t>
            </a:r>
            <a:r>
              <a:rPr b="1" lang="es-419"/>
              <a:t> herencia </a:t>
            </a:r>
            <a:r>
              <a:rPr lang="es-419"/>
              <a:t>y a la </a:t>
            </a:r>
            <a:r>
              <a:rPr b="1" lang="es-419"/>
              <a:t>duplicación de</a:t>
            </a:r>
            <a:r>
              <a:rPr lang="es-419"/>
              <a:t> los </a:t>
            </a:r>
            <a:r>
              <a:rPr b="1" lang="es-419"/>
              <a:t>lóbulos</a:t>
            </a:r>
            <a:r>
              <a:rPr lang="es-419"/>
              <a:t> de desarrollo de los dientes. </a:t>
            </a:r>
            <a:endParaRPr/>
          </a:p>
          <a:p>
            <a:pPr indent="0" lvl="0" marL="0" rtl="0" algn="l">
              <a:spcBef>
                <a:spcPts val="1200"/>
              </a:spcBef>
              <a:spcAft>
                <a:spcPts val="1200"/>
              </a:spcAft>
              <a:buNone/>
            </a:pPr>
            <a:r>
              <a:rPr b="1" lang="es-419"/>
              <a:t>Tratamiento: </a:t>
            </a:r>
            <a:r>
              <a:rPr lang="es-419"/>
              <a:t>si presenta</a:t>
            </a:r>
            <a:r>
              <a:rPr b="1" lang="es-419"/>
              <a:t> </a:t>
            </a:r>
            <a:r>
              <a:rPr b="1" lang="es-419"/>
              <a:t>prolongaciones</a:t>
            </a:r>
            <a:r>
              <a:rPr b="1" lang="es-419"/>
              <a:t> pulpares</a:t>
            </a:r>
            <a:r>
              <a:rPr lang="es-419"/>
              <a:t>, tratamiento de conductos y rehabilitación, </a:t>
            </a:r>
            <a:r>
              <a:rPr b="1" lang="es-419"/>
              <a:t>sin prolongaciones</a:t>
            </a:r>
            <a:r>
              <a:rPr lang="es-419"/>
              <a:t>, tallado selectivo.  </a:t>
            </a:r>
            <a:endParaRPr/>
          </a:p>
        </p:txBody>
      </p:sp>
      <p:pic>
        <p:nvPicPr>
          <p:cNvPr id="569" name="Google Shape;569;p43">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570" name="Google Shape;570;p43">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571" name="Google Shape;571;p43"/>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3"/>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3"/>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4" name="Google Shape;574;p43"/>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575" name="Google Shape;575;p43">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576" name="Google Shape;576;p43">
            <a:hlinkClick action="ppaction://hlinksldjump" r:id="rId7"/>
          </p:cNvPr>
          <p:cNvPicPr preferRelativeResize="0"/>
          <p:nvPr/>
        </p:nvPicPr>
        <p:blipFill>
          <a:blip r:embed="rId8">
            <a:alphaModFix/>
          </a:blip>
          <a:stretch>
            <a:fillRect/>
          </a:stretch>
        </p:blipFill>
        <p:spPr>
          <a:xfrm>
            <a:off x="8379202" y="200975"/>
            <a:ext cx="556924" cy="572700"/>
          </a:xfrm>
          <a:prstGeom prst="rect">
            <a:avLst/>
          </a:prstGeom>
          <a:noFill/>
          <a:ln>
            <a:noFill/>
          </a:ln>
        </p:spPr>
      </p:pic>
      <p:pic>
        <p:nvPicPr>
          <p:cNvPr id="577" name="Google Shape;577;p43">
            <a:hlinkClick action="ppaction://hlinksldjump" r:id="rId9"/>
          </p:cNvPr>
          <p:cNvPicPr preferRelativeResize="0"/>
          <p:nvPr/>
        </p:nvPicPr>
        <p:blipFill>
          <a:blip r:embed="rId10">
            <a:alphaModFix/>
          </a:blip>
          <a:stretch>
            <a:fillRect/>
          </a:stretch>
        </p:blipFill>
        <p:spPr>
          <a:xfrm>
            <a:off x="7535775" y="4015800"/>
            <a:ext cx="600325" cy="6003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581" name="Shape 581"/>
        <p:cNvGrpSpPr/>
        <p:nvPr/>
      </p:nvGrpSpPr>
      <p:grpSpPr>
        <a:xfrm>
          <a:off x="0" y="0"/>
          <a:ext cx="0" cy="0"/>
          <a:chOff x="0" y="0"/>
          <a:chExt cx="0" cy="0"/>
        </a:xfrm>
      </p:grpSpPr>
      <p:sp>
        <p:nvSpPr>
          <p:cNvPr id="582" name="Google Shape;582;p44"/>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Dens invagunatus</a:t>
            </a:r>
            <a:endParaRPr>
              <a:highlight>
                <a:srgbClr val="F2F4FC"/>
              </a:highlight>
              <a:latin typeface="Century Gothic"/>
              <a:ea typeface="Century Gothic"/>
              <a:cs typeface="Century Gothic"/>
              <a:sym typeface="Century Gothic"/>
            </a:endParaRPr>
          </a:p>
        </p:txBody>
      </p:sp>
      <p:sp>
        <p:nvSpPr>
          <p:cNvPr id="583" name="Google Shape;583;p44"/>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s-419"/>
              <a:t>“ Dens in diente”, “diente invaginado”, “diente dentro de un diente”, se presenta como consecuencia de la invaginación del órgano del esmalte en la papila dental antes de que ocurra la mineralización.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584" name="Google Shape;584;p44">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585" name="Google Shape;585;p44">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586" name="Google Shape;586;p44"/>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4"/>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4"/>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9" name="Google Shape;589;p44"/>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590" name="Google Shape;590;p44">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591" name="Google Shape;591;p44">
            <a:hlinkClick action="ppaction://hlinksldjump" r:id="rId7"/>
          </p:cNvPr>
          <p:cNvPicPr preferRelativeResize="0"/>
          <p:nvPr/>
        </p:nvPicPr>
        <p:blipFill>
          <a:blip r:embed="rId8">
            <a:alphaModFix/>
          </a:blip>
          <a:stretch>
            <a:fillRect/>
          </a:stretch>
        </p:blipFill>
        <p:spPr>
          <a:xfrm>
            <a:off x="8379202" y="200975"/>
            <a:ext cx="556924" cy="572700"/>
          </a:xfrm>
          <a:prstGeom prst="rect">
            <a:avLst/>
          </a:prstGeom>
          <a:noFill/>
          <a:ln>
            <a:noFill/>
          </a:ln>
        </p:spPr>
      </p:pic>
      <p:pic>
        <p:nvPicPr>
          <p:cNvPr id="592" name="Google Shape;592;p44"/>
          <p:cNvPicPr preferRelativeResize="0"/>
          <p:nvPr/>
        </p:nvPicPr>
        <p:blipFill>
          <a:blip r:embed="rId9">
            <a:alphaModFix/>
          </a:blip>
          <a:stretch>
            <a:fillRect/>
          </a:stretch>
        </p:blipFill>
        <p:spPr>
          <a:xfrm>
            <a:off x="3309250" y="2057400"/>
            <a:ext cx="1862425" cy="2558725"/>
          </a:xfrm>
          <a:prstGeom prst="rect">
            <a:avLst/>
          </a:prstGeom>
          <a:noFill/>
          <a:ln>
            <a:noFill/>
          </a:ln>
        </p:spPr>
      </p:pic>
      <p:sp>
        <p:nvSpPr>
          <p:cNvPr id="593" name="Google Shape;593;p44"/>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pic>
        <p:nvPicPr>
          <p:cNvPr id="594" name="Google Shape;594;p44">
            <a:hlinkClick action="ppaction://hlinksldjump" r:id="rId10"/>
          </p:cNvPr>
          <p:cNvPicPr preferRelativeResize="0"/>
          <p:nvPr/>
        </p:nvPicPr>
        <p:blipFill>
          <a:blip r:embed="rId11">
            <a:alphaModFix/>
          </a:blip>
          <a:stretch>
            <a:fillRect/>
          </a:stretch>
        </p:blipFill>
        <p:spPr>
          <a:xfrm>
            <a:off x="7535775" y="4015800"/>
            <a:ext cx="600325" cy="6003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598" name="Shape 598"/>
        <p:cNvGrpSpPr/>
        <p:nvPr/>
      </p:nvGrpSpPr>
      <p:grpSpPr>
        <a:xfrm>
          <a:off x="0" y="0"/>
          <a:ext cx="0" cy="0"/>
          <a:chOff x="0" y="0"/>
          <a:chExt cx="0" cy="0"/>
        </a:xfrm>
      </p:grpSpPr>
      <p:sp>
        <p:nvSpPr>
          <p:cNvPr id="599" name="Google Shape;599;p45"/>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Dens invagunatus</a:t>
            </a:r>
            <a:endParaRPr>
              <a:highlight>
                <a:srgbClr val="F2F4FC"/>
              </a:highlight>
              <a:latin typeface="Century Gothic"/>
              <a:ea typeface="Century Gothic"/>
              <a:cs typeface="Century Gothic"/>
              <a:sym typeface="Century Gothic"/>
            </a:endParaRPr>
          </a:p>
        </p:txBody>
      </p:sp>
      <p:sp>
        <p:nvSpPr>
          <p:cNvPr id="600" name="Google Shape;600;p45"/>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s-419"/>
              <a:t>Se asocia con:  el aumento de </a:t>
            </a:r>
            <a:r>
              <a:rPr lang="es-419"/>
              <a:t>presión</a:t>
            </a:r>
            <a:r>
              <a:rPr lang="es-419"/>
              <a:t> externa </a:t>
            </a:r>
            <a:r>
              <a:rPr lang="es-419"/>
              <a:t>localizada, </a:t>
            </a:r>
            <a:r>
              <a:rPr lang="es-419"/>
              <a:t>retraso en el crecimiento focal</a:t>
            </a:r>
            <a:r>
              <a:rPr lang="es-419"/>
              <a:t>, </a:t>
            </a:r>
            <a:r>
              <a:rPr lang="es-419"/>
              <a:t>traumatismo</a:t>
            </a:r>
            <a:r>
              <a:rPr lang="es-419"/>
              <a:t>, proliferación</a:t>
            </a:r>
            <a:r>
              <a:rPr lang="es-419"/>
              <a:t> </a:t>
            </a:r>
            <a:r>
              <a:rPr lang="es-419"/>
              <a:t>rápida</a:t>
            </a:r>
            <a:r>
              <a:rPr lang="es-419"/>
              <a:t> y agresiva del epitelio interno de organo del esmalte, procesos infecciosos y factores genéticos.</a:t>
            </a:r>
            <a:endParaRPr/>
          </a:p>
          <a:p>
            <a:pPr indent="-342900" lvl="0" marL="457200" rtl="0" algn="l">
              <a:spcBef>
                <a:spcPts val="0"/>
              </a:spcBef>
              <a:spcAft>
                <a:spcPts val="0"/>
              </a:spcAft>
              <a:buSzPts val="1800"/>
              <a:buChar char="➔"/>
            </a:pPr>
            <a:r>
              <a:rPr b="1" lang="es-419"/>
              <a:t>Frecuente</a:t>
            </a:r>
            <a:r>
              <a:rPr b="1" lang="es-419"/>
              <a:t> en incisivos laterales</a:t>
            </a:r>
            <a:r>
              <a:rPr lang="es-419"/>
              <a:t> superiores permanentes, </a:t>
            </a:r>
            <a:r>
              <a:rPr b="1" lang="es-419"/>
              <a:t>ocasionalmente</a:t>
            </a:r>
            <a:r>
              <a:rPr lang="es-419"/>
              <a:t> se observa en superficies oclusales de</a:t>
            </a:r>
            <a:r>
              <a:rPr b="1" lang="es-419"/>
              <a:t> premolares y molares.</a:t>
            </a:r>
            <a:endParaRPr b="1"/>
          </a:p>
          <a:p>
            <a:pPr indent="-342900" lvl="0" marL="457200" rtl="0" algn="l">
              <a:spcBef>
                <a:spcPts val="0"/>
              </a:spcBef>
              <a:spcAft>
                <a:spcPts val="0"/>
              </a:spcAft>
              <a:buSzPts val="1800"/>
              <a:buChar char="➔"/>
            </a:pPr>
            <a:r>
              <a:rPr b="1" lang="es-419"/>
              <a:t>Solo se detecta </a:t>
            </a:r>
            <a:r>
              <a:rPr b="1" lang="es-419"/>
              <a:t>radiográficamente</a:t>
            </a:r>
            <a:r>
              <a:rPr b="1" lang="es-419"/>
              <a:t>.</a:t>
            </a:r>
            <a:r>
              <a:rPr lang="es-419"/>
              <a:t> </a:t>
            </a:r>
            <a:endParaRPr/>
          </a:p>
          <a:p>
            <a:pPr indent="0" lvl="0" marL="0" rtl="0" algn="l">
              <a:spcBef>
                <a:spcPts val="1800"/>
              </a:spcBef>
              <a:spcAft>
                <a:spcPts val="0"/>
              </a:spcAft>
              <a:buNone/>
            </a:pPr>
            <a:r>
              <a:rPr lang="es-419"/>
              <a:t> </a:t>
            </a:r>
            <a:r>
              <a:rPr b="1" lang="es-419"/>
              <a:t>Tratamiento:</a:t>
            </a:r>
            <a:r>
              <a:rPr lang="es-419"/>
              <a:t> Preventivo, </a:t>
            </a:r>
            <a:r>
              <a:rPr lang="es-419"/>
              <a:t>endodóntico</a:t>
            </a:r>
            <a:r>
              <a:rPr lang="es-419"/>
              <a:t>, quirúrgico. </a:t>
            </a:r>
            <a:endParaRPr sz="1000">
              <a:solidFill>
                <a:schemeClr val="dk1"/>
              </a:solidFill>
            </a:endParaRPr>
          </a:p>
          <a:p>
            <a:pPr indent="0" lvl="0" marL="0" rtl="0" algn="l">
              <a:spcBef>
                <a:spcPts val="1800"/>
              </a:spcBef>
              <a:spcAft>
                <a:spcPts val="0"/>
              </a:spcAft>
              <a:buNone/>
            </a:pPr>
            <a:r>
              <a:t/>
            </a:r>
            <a:endParaRPr/>
          </a:p>
          <a:p>
            <a:pPr indent="0" lvl="0" marL="0" rtl="0" algn="l">
              <a:spcBef>
                <a:spcPts val="1200"/>
              </a:spcBef>
              <a:spcAft>
                <a:spcPts val="1200"/>
              </a:spcAft>
              <a:buNone/>
            </a:pPr>
            <a:r>
              <a:t/>
            </a:r>
            <a:endParaRPr/>
          </a:p>
        </p:txBody>
      </p:sp>
      <p:pic>
        <p:nvPicPr>
          <p:cNvPr id="601" name="Google Shape;601;p45">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602" name="Google Shape;602;p45">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603" name="Google Shape;603;p45"/>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5"/>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5"/>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6" name="Google Shape;606;p45"/>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607" name="Google Shape;607;p45">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608" name="Google Shape;608;p45">
            <a:hlinkClick action="ppaction://hlinksldjump" r:id="rId7"/>
          </p:cNvPr>
          <p:cNvPicPr preferRelativeResize="0"/>
          <p:nvPr/>
        </p:nvPicPr>
        <p:blipFill>
          <a:blip r:embed="rId8">
            <a:alphaModFix/>
          </a:blip>
          <a:stretch>
            <a:fillRect/>
          </a:stretch>
        </p:blipFill>
        <p:spPr>
          <a:xfrm>
            <a:off x="8379202" y="200975"/>
            <a:ext cx="556924" cy="572700"/>
          </a:xfrm>
          <a:prstGeom prst="rect">
            <a:avLst/>
          </a:prstGeom>
          <a:noFill/>
          <a:ln>
            <a:noFill/>
          </a:ln>
        </p:spPr>
      </p:pic>
      <p:pic>
        <p:nvPicPr>
          <p:cNvPr id="609" name="Google Shape;609;p45">
            <a:hlinkClick action="ppaction://hlinksldjump" r:id="rId9"/>
          </p:cNvPr>
          <p:cNvPicPr preferRelativeResize="0"/>
          <p:nvPr/>
        </p:nvPicPr>
        <p:blipFill>
          <a:blip r:embed="rId10">
            <a:alphaModFix/>
          </a:blip>
          <a:stretch>
            <a:fillRect/>
          </a:stretch>
        </p:blipFill>
        <p:spPr>
          <a:xfrm>
            <a:off x="7535775" y="4015800"/>
            <a:ext cx="600325" cy="6003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613" name="Shape 613"/>
        <p:cNvGrpSpPr/>
        <p:nvPr/>
      </p:nvGrpSpPr>
      <p:grpSpPr>
        <a:xfrm>
          <a:off x="0" y="0"/>
          <a:ext cx="0" cy="0"/>
          <a:chOff x="0" y="0"/>
          <a:chExt cx="0" cy="0"/>
        </a:xfrm>
      </p:grpSpPr>
      <p:sp>
        <p:nvSpPr>
          <p:cNvPr id="614" name="Google Shape;614;p46"/>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Taurodontismo</a:t>
            </a:r>
            <a:endParaRPr>
              <a:highlight>
                <a:srgbClr val="F2F4FC"/>
              </a:highlight>
              <a:latin typeface="Century Gothic"/>
              <a:ea typeface="Century Gothic"/>
              <a:cs typeface="Century Gothic"/>
              <a:sym typeface="Century Gothic"/>
            </a:endParaRPr>
          </a:p>
        </p:txBody>
      </p:sp>
      <p:sp>
        <p:nvSpPr>
          <p:cNvPr id="615" name="Google Shape;615;p46"/>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1200"/>
              </a:spcAft>
              <a:buNone/>
            </a:pPr>
            <a:r>
              <a:rPr lang="es-419"/>
              <a:t>Son los órganos dentarios que presentan una </a:t>
            </a:r>
            <a:r>
              <a:rPr b="1" lang="es-419"/>
              <a:t>cámara pulpar muy amplia</a:t>
            </a:r>
            <a:endParaRPr b="1"/>
          </a:p>
        </p:txBody>
      </p:sp>
      <p:pic>
        <p:nvPicPr>
          <p:cNvPr id="616" name="Google Shape;616;p46">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617" name="Google Shape;617;p46">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618" name="Google Shape;618;p46"/>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6"/>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6"/>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1" name="Google Shape;621;p46"/>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622" name="Google Shape;622;p46">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623" name="Google Shape;623;p46">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624" name="Google Shape;624;p46">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pic>
        <p:nvPicPr>
          <p:cNvPr id="625" name="Google Shape;625;p46"/>
          <p:cNvPicPr preferRelativeResize="0"/>
          <p:nvPr/>
        </p:nvPicPr>
        <p:blipFill>
          <a:blip r:embed="rId11">
            <a:alphaModFix/>
          </a:blip>
          <a:stretch>
            <a:fillRect/>
          </a:stretch>
        </p:blipFill>
        <p:spPr>
          <a:xfrm>
            <a:off x="2283198" y="1233600"/>
            <a:ext cx="4186800" cy="3299475"/>
          </a:xfrm>
          <a:prstGeom prst="rect">
            <a:avLst/>
          </a:prstGeom>
          <a:noFill/>
          <a:ln>
            <a:noFill/>
          </a:ln>
        </p:spPr>
      </p:pic>
      <p:sp>
        <p:nvSpPr>
          <p:cNvPr id="626" name="Google Shape;626;p46"/>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630" name="Shape 630"/>
        <p:cNvGrpSpPr/>
        <p:nvPr/>
      </p:nvGrpSpPr>
      <p:grpSpPr>
        <a:xfrm>
          <a:off x="0" y="0"/>
          <a:ext cx="0" cy="0"/>
          <a:chOff x="0" y="0"/>
          <a:chExt cx="0" cy="0"/>
        </a:xfrm>
      </p:grpSpPr>
      <p:sp>
        <p:nvSpPr>
          <p:cNvPr id="631" name="Google Shape;631;p47"/>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Taurodontismo</a:t>
            </a:r>
            <a:endParaRPr>
              <a:highlight>
                <a:srgbClr val="F2F4FC"/>
              </a:highlight>
              <a:latin typeface="Century Gothic"/>
              <a:ea typeface="Century Gothic"/>
              <a:cs typeface="Century Gothic"/>
              <a:sym typeface="Century Gothic"/>
            </a:endParaRPr>
          </a:p>
        </p:txBody>
      </p:sp>
      <p:sp>
        <p:nvSpPr>
          <p:cNvPr id="632" name="Google Shape;632;p47"/>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ctr"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es-419"/>
              <a:t>Es el resultado de un proceso discontinuo del crecimiento de un diente, hubo una alteración en la vaina epitelial de Hertwig. </a:t>
            </a:r>
            <a:endParaRPr/>
          </a:p>
          <a:p>
            <a:pPr indent="-342900" lvl="0" marL="457200" rtl="0" algn="l">
              <a:lnSpc>
                <a:spcPct val="150000"/>
              </a:lnSpc>
              <a:spcBef>
                <a:spcPts val="0"/>
              </a:spcBef>
              <a:spcAft>
                <a:spcPts val="0"/>
              </a:spcAft>
              <a:buSzPts val="1800"/>
              <a:buChar char="➔"/>
            </a:pPr>
            <a:r>
              <a:rPr lang="es-419"/>
              <a:t>Se asocia al: Sx de Down, Klinefelter y era </a:t>
            </a:r>
            <a:r>
              <a:rPr lang="es-419"/>
              <a:t>común</a:t>
            </a:r>
            <a:r>
              <a:rPr lang="es-419"/>
              <a:t> en los </a:t>
            </a:r>
            <a:r>
              <a:rPr lang="es-419"/>
              <a:t>Neandertales.</a:t>
            </a:r>
            <a:endParaRPr/>
          </a:p>
          <a:p>
            <a:pPr indent="-342900" lvl="0" marL="457200" rtl="0" algn="l">
              <a:lnSpc>
                <a:spcPct val="150000"/>
              </a:lnSpc>
              <a:spcBef>
                <a:spcPts val="0"/>
              </a:spcBef>
              <a:spcAft>
                <a:spcPts val="0"/>
              </a:spcAft>
              <a:buSzPts val="1800"/>
              <a:buChar char="➔"/>
            </a:pPr>
            <a:r>
              <a:rPr lang="es-419"/>
              <a:t>Su diagnóstico es radiográfico.</a:t>
            </a:r>
            <a:endParaRPr/>
          </a:p>
          <a:p>
            <a:pPr indent="0" lvl="0" marL="0" rtl="0" algn="l">
              <a:spcBef>
                <a:spcPts val="1200"/>
              </a:spcBef>
              <a:spcAft>
                <a:spcPts val="1200"/>
              </a:spcAft>
              <a:buNone/>
            </a:pPr>
            <a:r>
              <a:t/>
            </a:r>
            <a:endParaRPr/>
          </a:p>
        </p:txBody>
      </p:sp>
      <p:pic>
        <p:nvPicPr>
          <p:cNvPr id="633" name="Google Shape;633;p47">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634" name="Google Shape;634;p47">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635" name="Google Shape;635;p47"/>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7"/>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7"/>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8" name="Google Shape;638;p47"/>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639" name="Google Shape;639;p47">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640" name="Google Shape;640;p47">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641" name="Google Shape;641;p47">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
        <p:nvSpPr>
          <p:cNvPr id="642" name="Google Shape;642;p47"/>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646" name="Shape 646"/>
        <p:cNvGrpSpPr/>
        <p:nvPr/>
      </p:nvGrpSpPr>
      <p:grpSpPr>
        <a:xfrm>
          <a:off x="0" y="0"/>
          <a:ext cx="0" cy="0"/>
          <a:chOff x="0" y="0"/>
          <a:chExt cx="0" cy="0"/>
        </a:xfrm>
      </p:grpSpPr>
      <p:sp>
        <p:nvSpPr>
          <p:cNvPr id="647" name="Google Shape;647;p48"/>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Taurodontismo</a:t>
            </a:r>
            <a:endParaRPr>
              <a:highlight>
                <a:srgbClr val="F2F4FC"/>
              </a:highlight>
              <a:latin typeface="Century Gothic"/>
              <a:ea typeface="Century Gothic"/>
              <a:cs typeface="Century Gothic"/>
              <a:sym typeface="Century Gothic"/>
            </a:endParaRPr>
          </a:p>
        </p:txBody>
      </p:sp>
      <p:sp>
        <p:nvSpPr>
          <p:cNvPr id="648" name="Google Shape;648;p48"/>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s-419"/>
              <a:t>Se divide en grados: </a:t>
            </a:r>
            <a:endParaRPr/>
          </a:p>
          <a:p>
            <a:pPr indent="0" lvl="0" marL="0" rtl="0" algn="l">
              <a:spcBef>
                <a:spcPts val="1200"/>
              </a:spcBef>
              <a:spcAft>
                <a:spcPts val="0"/>
              </a:spcAft>
              <a:buNone/>
            </a:pPr>
            <a:r>
              <a:rPr b="1" lang="es-419"/>
              <a:t>Grado I (Hipotaurodontismo):</a:t>
            </a:r>
            <a:r>
              <a:rPr lang="es-419"/>
              <a:t> el piso de la cámara pulpar se encuentra entre la unión cemento-amélida y la línea de unión del tercio medio y tercio cervical de la raíz.</a:t>
            </a:r>
            <a:endParaRPr/>
          </a:p>
          <a:p>
            <a:pPr indent="0" lvl="0" marL="0" rtl="0" algn="l">
              <a:spcBef>
                <a:spcPts val="1200"/>
              </a:spcBef>
              <a:spcAft>
                <a:spcPts val="0"/>
              </a:spcAft>
              <a:buNone/>
            </a:pPr>
            <a:r>
              <a:rPr b="1" lang="es-419"/>
              <a:t>Grado II (Mesotaurodontismo):</a:t>
            </a:r>
            <a:r>
              <a:rPr lang="es-419"/>
              <a:t> el piso de la cámara pulpar se halla en el tercio medio de la raíz.</a:t>
            </a:r>
            <a:endParaRPr/>
          </a:p>
          <a:p>
            <a:pPr indent="0" lvl="0" marL="0" rtl="0" algn="l">
              <a:spcBef>
                <a:spcPts val="1200"/>
              </a:spcBef>
              <a:spcAft>
                <a:spcPts val="0"/>
              </a:spcAft>
              <a:buNone/>
            </a:pPr>
            <a:r>
              <a:rPr b="1" lang="es-419"/>
              <a:t>Grado III (Hipertaurodontismo):</a:t>
            </a:r>
            <a:r>
              <a:rPr lang="es-419"/>
              <a:t> el piso de la cámara pulpar en el tercio apical de la raíz.</a:t>
            </a:r>
            <a:endParaRPr/>
          </a:p>
          <a:p>
            <a:pPr indent="0" lvl="0" marL="0" rtl="0" algn="l">
              <a:spcBef>
                <a:spcPts val="1200"/>
              </a:spcBef>
              <a:spcAft>
                <a:spcPts val="1200"/>
              </a:spcAft>
              <a:buNone/>
            </a:pPr>
            <a:r>
              <a:rPr b="1" lang="es-419"/>
              <a:t>Tratamiento: </a:t>
            </a:r>
            <a:r>
              <a:rPr lang="es-419"/>
              <a:t>No requiere tratamiento.</a:t>
            </a:r>
            <a:endParaRPr/>
          </a:p>
        </p:txBody>
      </p:sp>
      <p:pic>
        <p:nvPicPr>
          <p:cNvPr id="649" name="Google Shape;649;p48">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650" name="Google Shape;650;p48">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651" name="Google Shape;651;p48"/>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8"/>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8"/>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4" name="Google Shape;654;p48"/>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655" name="Google Shape;655;p48">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656" name="Google Shape;656;p48">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657" name="Google Shape;657;p48">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
        <p:nvSpPr>
          <p:cNvPr id="658" name="Google Shape;658;p48"/>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662" name="Shape 662"/>
        <p:cNvGrpSpPr/>
        <p:nvPr/>
      </p:nvGrpSpPr>
      <p:grpSpPr>
        <a:xfrm>
          <a:off x="0" y="0"/>
          <a:ext cx="0" cy="0"/>
          <a:chOff x="0" y="0"/>
          <a:chExt cx="0" cy="0"/>
        </a:xfrm>
      </p:grpSpPr>
      <p:sp>
        <p:nvSpPr>
          <p:cNvPr id="663" name="Google Shape;663;p49"/>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Taurodontismo</a:t>
            </a:r>
            <a:endParaRPr>
              <a:highlight>
                <a:srgbClr val="F2F4FC"/>
              </a:highlight>
              <a:latin typeface="Century Gothic"/>
              <a:ea typeface="Century Gothic"/>
              <a:cs typeface="Century Gothic"/>
              <a:sym typeface="Century Gothic"/>
            </a:endParaRPr>
          </a:p>
        </p:txBody>
      </p:sp>
      <p:sp>
        <p:nvSpPr>
          <p:cNvPr id="664" name="Google Shape;664;p49"/>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665" name="Google Shape;665;p49">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666" name="Google Shape;666;p49">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667" name="Google Shape;667;p49"/>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9"/>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9"/>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0" name="Google Shape;670;p49"/>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671" name="Google Shape;671;p49">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672" name="Google Shape;672;p49">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673" name="Google Shape;673;p49">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pic>
        <p:nvPicPr>
          <p:cNvPr id="674" name="Google Shape;674;p49"/>
          <p:cNvPicPr preferRelativeResize="0"/>
          <p:nvPr/>
        </p:nvPicPr>
        <p:blipFill rotWithShape="1">
          <a:blip r:embed="rId11">
            <a:alphaModFix/>
          </a:blip>
          <a:srcRect b="3922" l="10136" r="21044" t="28683"/>
          <a:stretch/>
        </p:blipFill>
        <p:spPr>
          <a:xfrm>
            <a:off x="628950" y="1502425"/>
            <a:ext cx="1732894" cy="2625899"/>
          </a:xfrm>
          <a:prstGeom prst="rect">
            <a:avLst/>
          </a:prstGeom>
          <a:noFill/>
          <a:ln>
            <a:noFill/>
          </a:ln>
        </p:spPr>
      </p:pic>
      <p:pic>
        <p:nvPicPr>
          <p:cNvPr id="675" name="Google Shape;675;p49"/>
          <p:cNvPicPr preferRelativeResize="0"/>
          <p:nvPr/>
        </p:nvPicPr>
        <p:blipFill rotWithShape="1">
          <a:blip r:embed="rId12">
            <a:alphaModFix/>
          </a:blip>
          <a:srcRect b="5526" l="11861" r="13254" t="5330"/>
          <a:stretch/>
        </p:blipFill>
        <p:spPr>
          <a:xfrm>
            <a:off x="3298550" y="1502425"/>
            <a:ext cx="1565900" cy="2625900"/>
          </a:xfrm>
          <a:prstGeom prst="rect">
            <a:avLst/>
          </a:prstGeom>
          <a:noFill/>
          <a:ln>
            <a:noFill/>
          </a:ln>
        </p:spPr>
      </p:pic>
      <p:pic>
        <p:nvPicPr>
          <p:cNvPr id="676" name="Google Shape;676;p49"/>
          <p:cNvPicPr preferRelativeResize="0"/>
          <p:nvPr/>
        </p:nvPicPr>
        <p:blipFill rotWithShape="1">
          <a:blip r:embed="rId13">
            <a:alphaModFix/>
          </a:blip>
          <a:srcRect b="5399" l="18975" r="21947" t="27269"/>
          <a:stretch/>
        </p:blipFill>
        <p:spPr>
          <a:xfrm>
            <a:off x="5801150" y="1527350"/>
            <a:ext cx="1426575" cy="2625901"/>
          </a:xfrm>
          <a:prstGeom prst="rect">
            <a:avLst/>
          </a:prstGeom>
          <a:noFill/>
          <a:ln>
            <a:noFill/>
          </a:ln>
        </p:spPr>
      </p:pic>
      <p:sp>
        <p:nvSpPr>
          <p:cNvPr id="677" name="Google Shape;677;p49"/>
          <p:cNvSpPr/>
          <p:nvPr/>
        </p:nvSpPr>
        <p:spPr>
          <a:xfrm>
            <a:off x="879800" y="1015175"/>
            <a:ext cx="1150500" cy="383700"/>
          </a:xfrm>
          <a:prstGeom prst="flowChartAlternateProcess">
            <a:avLst/>
          </a:prstGeom>
          <a:gradFill>
            <a:gsLst>
              <a:gs pos="0">
                <a:srgbClr val="DFE9FB"/>
              </a:gs>
              <a:gs pos="100000">
                <a:srgbClr val="6E9BE7"/>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9"/>
          <p:cNvSpPr/>
          <p:nvPr/>
        </p:nvSpPr>
        <p:spPr>
          <a:xfrm>
            <a:off x="3421500" y="1015175"/>
            <a:ext cx="1150500" cy="383700"/>
          </a:xfrm>
          <a:prstGeom prst="flowChartAlternateProcess">
            <a:avLst/>
          </a:prstGeom>
          <a:gradFill>
            <a:gsLst>
              <a:gs pos="0">
                <a:srgbClr val="F5D0D0"/>
              </a:gs>
              <a:gs pos="100000">
                <a:srgbClr val="D96868"/>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9"/>
          <p:cNvSpPr/>
          <p:nvPr/>
        </p:nvSpPr>
        <p:spPr>
          <a:xfrm>
            <a:off x="5963200" y="1015175"/>
            <a:ext cx="1150500" cy="383700"/>
          </a:xfrm>
          <a:prstGeom prst="flowChartAlternateProcess">
            <a:avLst/>
          </a:prstGeom>
          <a:gradFill>
            <a:gsLst>
              <a:gs pos="0">
                <a:srgbClr val="DBD4EB"/>
              </a:gs>
              <a:gs pos="100000">
                <a:srgbClr val="9180BB"/>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9"/>
          <p:cNvSpPr txBox="1"/>
          <p:nvPr/>
        </p:nvSpPr>
        <p:spPr>
          <a:xfrm>
            <a:off x="954200" y="1006925"/>
            <a:ext cx="1001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a:latin typeface="Century Gothic"/>
                <a:ea typeface="Century Gothic"/>
                <a:cs typeface="Century Gothic"/>
                <a:sym typeface="Century Gothic"/>
              </a:rPr>
              <a:t>Grado I</a:t>
            </a:r>
            <a:endParaRPr>
              <a:latin typeface="Century Gothic"/>
              <a:ea typeface="Century Gothic"/>
              <a:cs typeface="Century Gothic"/>
              <a:sym typeface="Century Gothic"/>
            </a:endParaRPr>
          </a:p>
        </p:txBody>
      </p:sp>
      <p:sp>
        <p:nvSpPr>
          <p:cNvPr id="681" name="Google Shape;681;p49"/>
          <p:cNvSpPr txBox="1"/>
          <p:nvPr/>
        </p:nvSpPr>
        <p:spPr>
          <a:xfrm>
            <a:off x="3495900" y="1006925"/>
            <a:ext cx="1001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a:latin typeface="Century Gothic"/>
                <a:ea typeface="Century Gothic"/>
                <a:cs typeface="Century Gothic"/>
                <a:sym typeface="Century Gothic"/>
              </a:rPr>
              <a:t>Grado II</a:t>
            </a:r>
            <a:endParaRPr>
              <a:latin typeface="Century Gothic"/>
              <a:ea typeface="Century Gothic"/>
              <a:cs typeface="Century Gothic"/>
              <a:sym typeface="Century Gothic"/>
            </a:endParaRPr>
          </a:p>
        </p:txBody>
      </p:sp>
      <p:sp>
        <p:nvSpPr>
          <p:cNvPr id="682" name="Google Shape;682;p49"/>
          <p:cNvSpPr txBox="1"/>
          <p:nvPr/>
        </p:nvSpPr>
        <p:spPr>
          <a:xfrm>
            <a:off x="6037600" y="1006925"/>
            <a:ext cx="1001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a:latin typeface="Century Gothic"/>
                <a:ea typeface="Century Gothic"/>
                <a:cs typeface="Century Gothic"/>
                <a:sym typeface="Century Gothic"/>
              </a:rPr>
              <a:t>Grado III</a:t>
            </a:r>
            <a:endParaRPr>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686" name="Shape 686"/>
        <p:cNvGrpSpPr/>
        <p:nvPr/>
      </p:nvGrpSpPr>
      <p:grpSpPr>
        <a:xfrm>
          <a:off x="0" y="0"/>
          <a:ext cx="0" cy="0"/>
          <a:chOff x="0" y="0"/>
          <a:chExt cx="0" cy="0"/>
        </a:xfrm>
      </p:grpSpPr>
      <p:sp>
        <p:nvSpPr>
          <p:cNvPr id="687" name="Google Shape;687;p50"/>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Hipercementosis </a:t>
            </a:r>
            <a:endParaRPr>
              <a:highlight>
                <a:srgbClr val="F2F4FC"/>
              </a:highlight>
              <a:latin typeface="Century Gothic"/>
              <a:ea typeface="Century Gothic"/>
              <a:cs typeface="Century Gothic"/>
              <a:sym typeface="Century Gothic"/>
            </a:endParaRPr>
          </a:p>
        </p:txBody>
      </p:sp>
      <p:sp>
        <p:nvSpPr>
          <p:cNvPr id="688" name="Google Shape;688;p50"/>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s-419"/>
              <a:t>E</a:t>
            </a:r>
            <a:r>
              <a:rPr lang="es-419"/>
              <a:t>s el cambio adaptativo que se da a partir del ligamento periodontal debido al </a:t>
            </a:r>
            <a:r>
              <a:rPr b="1" lang="es-419"/>
              <a:t>aumento de grosor del cemento</a:t>
            </a:r>
            <a:endParaRPr b="1"/>
          </a:p>
          <a:p>
            <a:pPr indent="0" lvl="0" marL="0" rtl="0" algn="l">
              <a:spcBef>
                <a:spcPts val="1200"/>
              </a:spcBef>
              <a:spcAft>
                <a:spcPts val="1200"/>
              </a:spcAft>
              <a:buNone/>
            </a:pPr>
            <a:r>
              <a:t/>
            </a:r>
            <a:endParaRPr/>
          </a:p>
        </p:txBody>
      </p:sp>
      <p:pic>
        <p:nvPicPr>
          <p:cNvPr id="689" name="Google Shape;689;p50">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690" name="Google Shape;690;p50">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691" name="Google Shape;691;p50"/>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0"/>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0"/>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4" name="Google Shape;694;p50"/>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695" name="Google Shape;695;p50">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696" name="Google Shape;696;p50">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697" name="Google Shape;697;p50">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
        <p:nvSpPr>
          <p:cNvPr id="698" name="Google Shape;698;p50"/>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pic>
        <p:nvPicPr>
          <p:cNvPr id="699" name="Google Shape;699;p50"/>
          <p:cNvPicPr preferRelativeResize="0"/>
          <p:nvPr/>
        </p:nvPicPr>
        <p:blipFill>
          <a:blip r:embed="rId11">
            <a:alphaModFix/>
          </a:blip>
          <a:stretch>
            <a:fillRect/>
          </a:stretch>
        </p:blipFill>
        <p:spPr>
          <a:xfrm>
            <a:off x="2469813" y="1576408"/>
            <a:ext cx="4204375" cy="291191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703" name="Shape 703"/>
        <p:cNvGrpSpPr/>
        <p:nvPr/>
      </p:nvGrpSpPr>
      <p:grpSpPr>
        <a:xfrm>
          <a:off x="0" y="0"/>
          <a:ext cx="0" cy="0"/>
          <a:chOff x="0" y="0"/>
          <a:chExt cx="0" cy="0"/>
        </a:xfrm>
      </p:grpSpPr>
      <p:sp>
        <p:nvSpPr>
          <p:cNvPr id="704" name="Google Shape;704;p51"/>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Hipercementosis </a:t>
            </a:r>
            <a:endParaRPr>
              <a:highlight>
                <a:srgbClr val="F2F4FC"/>
              </a:highlight>
              <a:latin typeface="Century Gothic"/>
              <a:ea typeface="Century Gothic"/>
              <a:cs typeface="Century Gothic"/>
              <a:sym typeface="Century Gothic"/>
            </a:endParaRPr>
          </a:p>
        </p:txBody>
      </p:sp>
      <p:sp>
        <p:nvSpPr>
          <p:cNvPr id="705" name="Google Shape;705;p51"/>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s-419"/>
              <a:t>Se presenta </a:t>
            </a:r>
            <a:r>
              <a:rPr lang="es-419"/>
              <a:t>más</a:t>
            </a:r>
            <a:r>
              <a:rPr lang="es-419"/>
              <a:t> en premolares y molares mandibulares</a:t>
            </a:r>
            <a:endParaRPr/>
          </a:p>
          <a:p>
            <a:pPr indent="-342900" lvl="0" marL="457200" rtl="0" algn="l">
              <a:spcBef>
                <a:spcPts val="0"/>
              </a:spcBef>
              <a:spcAft>
                <a:spcPts val="0"/>
              </a:spcAft>
              <a:buSzPts val="1800"/>
              <a:buChar char="➔"/>
            </a:pPr>
            <a:r>
              <a:rPr lang="es-419"/>
              <a:t>Sin </a:t>
            </a:r>
            <a:r>
              <a:rPr lang="es-419"/>
              <a:t>predilección</a:t>
            </a:r>
            <a:r>
              <a:rPr lang="es-419"/>
              <a:t> a </a:t>
            </a:r>
            <a:r>
              <a:rPr lang="es-419"/>
              <a:t>ningún</a:t>
            </a:r>
            <a:r>
              <a:rPr lang="es-419"/>
              <a:t> </a:t>
            </a:r>
            <a:r>
              <a:rPr lang="es-419"/>
              <a:t>género</a:t>
            </a:r>
            <a:r>
              <a:rPr lang="es-419"/>
              <a:t> </a:t>
            </a:r>
            <a:endParaRPr/>
          </a:p>
          <a:p>
            <a:pPr indent="-342900" lvl="0" marL="457200" rtl="0" algn="l">
              <a:spcBef>
                <a:spcPts val="0"/>
              </a:spcBef>
              <a:spcAft>
                <a:spcPts val="0"/>
              </a:spcAft>
              <a:buSzPts val="1800"/>
              <a:buChar char="➔"/>
            </a:pPr>
            <a:r>
              <a:rPr b="1" lang="es-419"/>
              <a:t>Se asocia a:</a:t>
            </a:r>
            <a:r>
              <a:rPr lang="es-419"/>
              <a:t>  estrés funcional, factores </a:t>
            </a:r>
            <a:r>
              <a:rPr lang="es-419"/>
              <a:t>sistémicos</a:t>
            </a:r>
            <a:r>
              <a:rPr lang="es-419"/>
              <a:t>.</a:t>
            </a:r>
            <a:endParaRPr/>
          </a:p>
          <a:p>
            <a:pPr indent="-342900" lvl="0" marL="457200" rtl="0" algn="l">
              <a:spcBef>
                <a:spcPts val="0"/>
              </a:spcBef>
              <a:spcAft>
                <a:spcPts val="0"/>
              </a:spcAft>
              <a:buSzPts val="1800"/>
              <a:buChar char="➔"/>
            </a:pPr>
            <a:r>
              <a:rPr b="1" lang="es-419"/>
              <a:t>Hipercementosis local:</a:t>
            </a:r>
            <a:r>
              <a:rPr lang="es-419"/>
              <a:t> afecta a un solo diente</a:t>
            </a:r>
            <a:endParaRPr/>
          </a:p>
          <a:p>
            <a:pPr indent="-342900" lvl="0" marL="457200" rtl="0" algn="l">
              <a:spcBef>
                <a:spcPts val="0"/>
              </a:spcBef>
              <a:spcAft>
                <a:spcPts val="0"/>
              </a:spcAft>
              <a:buSzPts val="1800"/>
              <a:buChar char="➔"/>
            </a:pPr>
            <a:r>
              <a:rPr b="1" lang="es-419"/>
              <a:t>Hipercementosis general: </a:t>
            </a:r>
            <a:r>
              <a:rPr lang="es-419"/>
              <a:t>Involucra o varios o todos los dientes</a:t>
            </a:r>
            <a:endParaRPr/>
          </a:p>
          <a:p>
            <a:pPr indent="0" lvl="0" marL="0" rtl="0" algn="l">
              <a:spcBef>
                <a:spcPts val="1200"/>
              </a:spcBef>
              <a:spcAft>
                <a:spcPts val="0"/>
              </a:spcAft>
              <a:buNone/>
            </a:pPr>
            <a:r>
              <a:rPr b="1" lang="es-419"/>
              <a:t>Tratamiento:</a:t>
            </a:r>
            <a:r>
              <a:rPr lang="es-419"/>
              <a:t> No es necesario realizar un tratamiento</a:t>
            </a:r>
            <a:endParaRPr/>
          </a:p>
          <a:p>
            <a:pPr indent="0" lvl="0" marL="0" rtl="0" algn="l">
              <a:spcBef>
                <a:spcPts val="1200"/>
              </a:spcBef>
              <a:spcAft>
                <a:spcPts val="1200"/>
              </a:spcAft>
              <a:buNone/>
            </a:pPr>
            <a:r>
              <a:t/>
            </a:r>
            <a:endParaRPr/>
          </a:p>
        </p:txBody>
      </p:sp>
      <p:pic>
        <p:nvPicPr>
          <p:cNvPr id="706" name="Google Shape;706;p51">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707" name="Google Shape;707;p51">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708" name="Google Shape;708;p51"/>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51"/>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51"/>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1" name="Google Shape;711;p51"/>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712" name="Google Shape;712;p51">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713" name="Google Shape;713;p51">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714" name="Google Shape;714;p51">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116" name="Shape 116"/>
        <p:cNvGrpSpPr/>
        <p:nvPr/>
      </p:nvGrpSpPr>
      <p:grpSpPr>
        <a:xfrm>
          <a:off x="0" y="0"/>
          <a:ext cx="0" cy="0"/>
          <a:chOff x="0" y="0"/>
          <a:chExt cx="0" cy="0"/>
        </a:xfrm>
      </p:grpSpPr>
      <p:sp>
        <p:nvSpPr>
          <p:cNvPr id="117" name="Google Shape;117;p16"/>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Anodoncia</a:t>
            </a:r>
            <a:endParaRPr>
              <a:highlight>
                <a:srgbClr val="F2F4FC"/>
              </a:highlight>
              <a:latin typeface="Century Gothic"/>
              <a:ea typeface="Century Gothic"/>
              <a:cs typeface="Century Gothic"/>
              <a:sym typeface="Century Gothic"/>
            </a:endParaRPr>
          </a:p>
        </p:txBody>
      </p:sp>
      <p:sp>
        <p:nvSpPr>
          <p:cNvPr id="118" name="Google Shape;118;p16"/>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457200" rtl="0" algn="l">
              <a:spcBef>
                <a:spcPts val="0"/>
              </a:spcBef>
              <a:spcAft>
                <a:spcPts val="0"/>
              </a:spcAft>
              <a:buClr>
                <a:schemeClr val="dk1"/>
              </a:buClr>
              <a:buSzPts val="1100"/>
              <a:buFont typeface="Arial"/>
              <a:buNone/>
            </a:pPr>
            <a:r>
              <a:rPr b="1" lang="es-419"/>
              <a:t>La anodoncia</a:t>
            </a:r>
            <a:r>
              <a:rPr lang="es-419"/>
              <a:t> es la ausencia total de los órganos dentarios. </a:t>
            </a:r>
            <a:endParaRPr/>
          </a:p>
          <a:p>
            <a:pPr indent="-342900" lvl="0" marL="457200" rtl="0" algn="l">
              <a:spcBef>
                <a:spcPts val="1200"/>
              </a:spcBef>
              <a:spcAft>
                <a:spcPts val="0"/>
              </a:spcAft>
              <a:buSzPts val="1800"/>
              <a:buChar char="➔"/>
            </a:pPr>
            <a:r>
              <a:rPr lang="es-419"/>
              <a:t>Afecta a ambas denticiones</a:t>
            </a:r>
            <a:endParaRPr/>
          </a:p>
          <a:p>
            <a:pPr indent="-342900" lvl="0" marL="457200" rtl="0" algn="l">
              <a:spcBef>
                <a:spcPts val="0"/>
              </a:spcBef>
              <a:spcAft>
                <a:spcPts val="0"/>
              </a:spcAft>
              <a:buSzPts val="1800"/>
              <a:buChar char="➔"/>
            </a:pPr>
            <a:r>
              <a:rPr lang="es-419"/>
              <a:t>Suele estar asociada: a un trastorno llamado displasia ectodérmica hereditaria, inflamación localizada, radiaciones.</a:t>
            </a:r>
            <a:endParaRPr/>
          </a:p>
          <a:p>
            <a:pPr indent="0" lvl="0" marL="0" rtl="0" algn="l">
              <a:spcBef>
                <a:spcPts val="1200"/>
              </a:spcBef>
              <a:spcAft>
                <a:spcPts val="0"/>
              </a:spcAft>
              <a:buNone/>
            </a:pPr>
            <a:r>
              <a:t/>
            </a:r>
            <a:endParaRPr/>
          </a:p>
          <a:p>
            <a:pPr indent="0" lvl="0" marL="457200" rtl="0" algn="l">
              <a:spcBef>
                <a:spcPts val="1200"/>
              </a:spcBef>
              <a:spcAft>
                <a:spcPts val="0"/>
              </a:spcAft>
              <a:buNone/>
            </a:pPr>
            <a:r>
              <a:t/>
            </a:r>
            <a:endParaRPr/>
          </a:p>
          <a:p>
            <a:pPr indent="0" lvl="0" marL="457200" rtl="0" algn="l">
              <a:spcBef>
                <a:spcPts val="1200"/>
              </a:spcBef>
              <a:spcAft>
                <a:spcPts val="0"/>
              </a:spcAft>
              <a:buNone/>
            </a:pPr>
            <a:r>
              <a:t/>
            </a:r>
            <a:endParaRPr sz="1200">
              <a:solidFill>
                <a:schemeClr val="dk1"/>
              </a:solidFill>
            </a:endParaRPr>
          </a:p>
          <a:p>
            <a:pPr indent="0" lvl="0" marL="0" rtl="0" algn="l">
              <a:spcBef>
                <a:spcPts val="1200"/>
              </a:spcBef>
              <a:spcAft>
                <a:spcPts val="1200"/>
              </a:spcAft>
              <a:buNone/>
            </a:pPr>
            <a:r>
              <a:t/>
            </a:r>
            <a:endParaRPr/>
          </a:p>
        </p:txBody>
      </p:sp>
      <p:pic>
        <p:nvPicPr>
          <p:cNvPr id="119" name="Google Shape;119;p16">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120" name="Google Shape;120;p16">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121" name="Google Shape;121;p16">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122" name="Google Shape;122;p16"/>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16"/>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126" name="Google Shape;126;p16">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127" name="Google Shape;127;p16">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pic>
        <p:nvPicPr>
          <p:cNvPr id="128" name="Google Shape;128;p16"/>
          <p:cNvPicPr preferRelativeResize="0"/>
          <p:nvPr/>
        </p:nvPicPr>
        <p:blipFill>
          <a:blip r:embed="rId11">
            <a:alphaModFix/>
          </a:blip>
          <a:stretch>
            <a:fillRect/>
          </a:stretch>
        </p:blipFill>
        <p:spPr>
          <a:xfrm>
            <a:off x="1439050" y="2728625"/>
            <a:ext cx="2353153" cy="1728950"/>
          </a:xfrm>
          <a:prstGeom prst="rect">
            <a:avLst/>
          </a:prstGeom>
          <a:noFill/>
          <a:ln>
            <a:noFill/>
          </a:ln>
        </p:spPr>
      </p:pic>
      <p:pic>
        <p:nvPicPr>
          <p:cNvPr id="129" name="Google Shape;129;p16"/>
          <p:cNvPicPr preferRelativeResize="0"/>
          <p:nvPr/>
        </p:nvPicPr>
        <p:blipFill>
          <a:blip r:embed="rId12">
            <a:alphaModFix/>
          </a:blip>
          <a:stretch>
            <a:fillRect/>
          </a:stretch>
        </p:blipFill>
        <p:spPr>
          <a:xfrm>
            <a:off x="4264488" y="2728613"/>
            <a:ext cx="2658375" cy="1832299"/>
          </a:xfrm>
          <a:prstGeom prst="rect">
            <a:avLst/>
          </a:prstGeom>
          <a:noFill/>
          <a:ln>
            <a:noFill/>
          </a:ln>
        </p:spPr>
      </p:pic>
      <p:sp>
        <p:nvSpPr>
          <p:cNvPr id="130" name="Google Shape;130;p16"/>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718" name="Shape 718"/>
        <p:cNvGrpSpPr/>
        <p:nvPr/>
      </p:nvGrpSpPr>
      <p:grpSpPr>
        <a:xfrm>
          <a:off x="0" y="0"/>
          <a:ext cx="0" cy="0"/>
          <a:chOff x="0" y="0"/>
          <a:chExt cx="0" cy="0"/>
        </a:xfrm>
      </p:grpSpPr>
      <p:sp>
        <p:nvSpPr>
          <p:cNvPr id="719" name="Google Shape;719;p52"/>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Dilaceración</a:t>
            </a:r>
            <a:endParaRPr>
              <a:highlight>
                <a:srgbClr val="F2F4FC"/>
              </a:highlight>
              <a:latin typeface="Century Gothic"/>
              <a:ea typeface="Century Gothic"/>
              <a:cs typeface="Century Gothic"/>
              <a:sym typeface="Century Gothic"/>
            </a:endParaRPr>
          </a:p>
        </p:txBody>
      </p:sp>
      <p:sp>
        <p:nvSpPr>
          <p:cNvPr id="720" name="Google Shape;720;p52"/>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1200"/>
              </a:spcAft>
              <a:buNone/>
            </a:pPr>
            <a:r>
              <a:rPr lang="es-419"/>
              <a:t>Es una </a:t>
            </a:r>
            <a:r>
              <a:rPr b="1" lang="es-419"/>
              <a:t>curvatura</a:t>
            </a:r>
            <a:r>
              <a:rPr lang="es-419"/>
              <a:t> o angulación </a:t>
            </a:r>
            <a:r>
              <a:rPr b="1" lang="es-419"/>
              <a:t>aumentada</a:t>
            </a:r>
            <a:r>
              <a:rPr lang="es-419"/>
              <a:t> que pueden presentar las </a:t>
            </a:r>
            <a:r>
              <a:rPr b="1" lang="es-419"/>
              <a:t>raíces.</a:t>
            </a:r>
            <a:r>
              <a:rPr lang="es-419"/>
              <a:t> </a:t>
            </a:r>
            <a:r>
              <a:rPr lang="es-419"/>
              <a:t> </a:t>
            </a:r>
            <a:endParaRPr/>
          </a:p>
        </p:txBody>
      </p:sp>
      <p:pic>
        <p:nvPicPr>
          <p:cNvPr id="721" name="Google Shape;721;p52">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722" name="Google Shape;722;p52">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723" name="Google Shape;723;p52"/>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52"/>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52"/>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6" name="Google Shape;726;p52"/>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727" name="Google Shape;727;p52">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728" name="Google Shape;728;p52">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729" name="Google Shape;729;p52">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pic>
        <p:nvPicPr>
          <p:cNvPr id="730" name="Google Shape;730;p52"/>
          <p:cNvPicPr preferRelativeResize="0"/>
          <p:nvPr/>
        </p:nvPicPr>
        <p:blipFill>
          <a:blip r:embed="rId11">
            <a:alphaModFix/>
          </a:blip>
          <a:stretch>
            <a:fillRect/>
          </a:stretch>
        </p:blipFill>
        <p:spPr>
          <a:xfrm>
            <a:off x="1161813" y="1572888"/>
            <a:ext cx="2543175" cy="2809875"/>
          </a:xfrm>
          <a:prstGeom prst="rect">
            <a:avLst/>
          </a:prstGeom>
          <a:noFill/>
          <a:ln>
            <a:noFill/>
          </a:ln>
        </p:spPr>
      </p:pic>
      <p:pic>
        <p:nvPicPr>
          <p:cNvPr id="731" name="Google Shape;731;p52"/>
          <p:cNvPicPr preferRelativeResize="0"/>
          <p:nvPr/>
        </p:nvPicPr>
        <p:blipFill>
          <a:blip r:embed="rId12">
            <a:alphaModFix/>
          </a:blip>
          <a:stretch>
            <a:fillRect/>
          </a:stretch>
        </p:blipFill>
        <p:spPr>
          <a:xfrm>
            <a:off x="3879450" y="1633800"/>
            <a:ext cx="3481875" cy="2748975"/>
          </a:xfrm>
          <a:prstGeom prst="rect">
            <a:avLst/>
          </a:prstGeom>
          <a:noFill/>
          <a:ln>
            <a:noFill/>
          </a:ln>
        </p:spPr>
      </p:pic>
      <p:sp>
        <p:nvSpPr>
          <p:cNvPr id="732" name="Google Shape;732;p52"/>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736" name="Shape 736"/>
        <p:cNvGrpSpPr/>
        <p:nvPr/>
      </p:nvGrpSpPr>
      <p:grpSpPr>
        <a:xfrm>
          <a:off x="0" y="0"/>
          <a:ext cx="0" cy="0"/>
          <a:chOff x="0" y="0"/>
          <a:chExt cx="0" cy="0"/>
        </a:xfrm>
      </p:grpSpPr>
      <p:sp>
        <p:nvSpPr>
          <p:cNvPr id="737" name="Google Shape;737;p53"/>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Dilaceración</a:t>
            </a:r>
            <a:endParaRPr>
              <a:highlight>
                <a:srgbClr val="F2F4FC"/>
              </a:highlight>
              <a:latin typeface="Century Gothic"/>
              <a:ea typeface="Century Gothic"/>
              <a:cs typeface="Century Gothic"/>
              <a:sym typeface="Century Gothic"/>
            </a:endParaRPr>
          </a:p>
        </p:txBody>
      </p:sp>
      <p:sp>
        <p:nvSpPr>
          <p:cNvPr id="738" name="Google Shape;738;p53"/>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b="1" lang="es-419"/>
              <a:t>Se asocia a un traumatismo</a:t>
            </a:r>
            <a:r>
              <a:rPr lang="es-419"/>
              <a:t> durante el desarrollo de la </a:t>
            </a:r>
            <a:r>
              <a:rPr lang="es-419"/>
              <a:t>raíz</a:t>
            </a:r>
            <a:r>
              <a:rPr lang="es-419"/>
              <a:t>. </a:t>
            </a:r>
            <a:endParaRPr/>
          </a:p>
          <a:p>
            <a:pPr indent="0" lvl="0" marL="0" rtl="0" algn="l">
              <a:spcBef>
                <a:spcPts val="1200"/>
              </a:spcBef>
              <a:spcAft>
                <a:spcPts val="1200"/>
              </a:spcAft>
              <a:buNone/>
            </a:pPr>
            <a:r>
              <a:rPr b="1" lang="es-419"/>
              <a:t>Tratamiento: </a:t>
            </a:r>
            <a:r>
              <a:rPr lang="es-419"/>
              <a:t>no presenta, pero en caso de una extracción dentaria, tratamiento de conductos y ortodoncia, se debe tener cuidado con el mismo. Es </a:t>
            </a:r>
            <a:r>
              <a:rPr b="1" lang="es-419"/>
              <a:t>indispensable</a:t>
            </a:r>
            <a:r>
              <a:rPr lang="es-419"/>
              <a:t> la toma de </a:t>
            </a:r>
            <a:r>
              <a:rPr b="1" lang="es-419"/>
              <a:t>una radiografía.   </a:t>
            </a:r>
            <a:endParaRPr b="1"/>
          </a:p>
        </p:txBody>
      </p:sp>
      <p:pic>
        <p:nvPicPr>
          <p:cNvPr id="739" name="Google Shape;739;p53">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740" name="Google Shape;740;p53">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741" name="Google Shape;741;p53"/>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53"/>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53"/>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4" name="Google Shape;744;p53"/>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745" name="Google Shape;745;p53">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746" name="Google Shape;746;p53">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747" name="Google Shape;747;p53">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path path="circle">
            <a:fillToRect b="50%" l="50%" r="50%" t="50%"/>
          </a:path>
          <a:tileRect/>
        </a:gradFill>
      </p:bgPr>
    </p:bg>
    <p:spTree>
      <p:nvGrpSpPr>
        <p:cNvPr id="751" name="Shape 751"/>
        <p:cNvGrpSpPr/>
        <p:nvPr/>
      </p:nvGrpSpPr>
      <p:grpSpPr>
        <a:xfrm>
          <a:off x="0" y="0"/>
          <a:ext cx="0" cy="0"/>
          <a:chOff x="0" y="0"/>
          <a:chExt cx="0" cy="0"/>
        </a:xfrm>
      </p:grpSpPr>
      <p:sp>
        <p:nvSpPr>
          <p:cNvPr id="752" name="Google Shape;752;p54"/>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a:t>
            </a:r>
            <a:r>
              <a:rPr lang="es-419">
                <a:highlight>
                  <a:srgbClr val="F2F4FC"/>
                </a:highlight>
                <a:latin typeface="Century Gothic"/>
                <a:ea typeface="Century Gothic"/>
                <a:cs typeface="Century Gothic"/>
                <a:sym typeface="Century Gothic"/>
              </a:rPr>
              <a:t>Alteraciones de estructura</a:t>
            </a:r>
            <a:endParaRPr>
              <a:highlight>
                <a:srgbClr val="F2F4FC"/>
              </a:highlight>
              <a:latin typeface="Century Gothic"/>
              <a:ea typeface="Century Gothic"/>
              <a:cs typeface="Century Gothic"/>
              <a:sym typeface="Century Gothic"/>
            </a:endParaRPr>
          </a:p>
        </p:txBody>
      </p:sp>
      <p:sp>
        <p:nvSpPr>
          <p:cNvPr id="753" name="Google Shape;753;p54"/>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ctr" bIns="91425" lIns="91425" spcFirstLastPara="1" rIns="91425" wrap="square" tIns="91425">
            <a:normAutofit/>
          </a:bodyPr>
          <a:lstStyle/>
          <a:p>
            <a:pPr indent="-342900" lvl="0" marL="457200" rtl="0" algn="l">
              <a:lnSpc>
                <a:spcPct val="200000"/>
              </a:lnSpc>
              <a:spcBef>
                <a:spcPts val="0"/>
              </a:spcBef>
              <a:spcAft>
                <a:spcPts val="0"/>
              </a:spcAft>
              <a:buClr>
                <a:srgbClr val="3C78D8"/>
              </a:buClr>
              <a:buSzPts val="1800"/>
              <a:buChar char="❏"/>
            </a:pPr>
            <a:r>
              <a:rPr i="1" lang="es-419" u="sng">
                <a:solidFill>
                  <a:srgbClr val="3C78D8"/>
                </a:solidFill>
                <a:hlinkClick action="ppaction://hlinksldjump" r:id="rId3">
                  <a:extLst>
                    <a:ext uri="{A12FA001-AC4F-418D-AE19-62706E023703}">
                      <ahyp:hlinkClr val="tx"/>
                    </a:ext>
                  </a:extLst>
                </a:hlinkClick>
              </a:rPr>
              <a:t>Amelogénesis</a:t>
            </a:r>
            <a:r>
              <a:rPr i="1" lang="es-419" u="sng">
                <a:solidFill>
                  <a:srgbClr val="3C78D8"/>
                </a:solidFill>
                <a:hlinkClick action="ppaction://hlinksldjump" r:id="rId4">
                  <a:extLst>
                    <a:ext uri="{A12FA001-AC4F-418D-AE19-62706E023703}">
                      <ahyp:hlinkClr val="tx"/>
                    </a:ext>
                  </a:extLst>
                </a:hlinkClick>
              </a:rPr>
              <a:t> imperfecta</a:t>
            </a:r>
            <a:endParaRPr i="1">
              <a:solidFill>
                <a:srgbClr val="3C78D8"/>
              </a:solidFill>
            </a:endParaRPr>
          </a:p>
          <a:p>
            <a:pPr indent="-342900" lvl="0" marL="457200" rtl="0" algn="l">
              <a:lnSpc>
                <a:spcPct val="200000"/>
              </a:lnSpc>
              <a:spcBef>
                <a:spcPts val="0"/>
              </a:spcBef>
              <a:spcAft>
                <a:spcPts val="0"/>
              </a:spcAft>
              <a:buClr>
                <a:srgbClr val="3C78D8"/>
              </a:buClr>
              <a:buSzPts val="1800"/>
              <a:buChar char="❏"/>
            </a:pPr>
            <a:r>
              <a:rPr i="1" lang="es-419" u="sng">
                <a:solidFill>
                  <a:srgbClr val="3C78D8"/>
                </a:solidFill>
                <a:hlinkClick action="ppaction://hlinksldjump" r:id="rId5">
                  <a:extLst>
                    <a:ext uri="{A12FA001-AC4F-418D-AE19-62706E023703}">
                      <ahyp:hlinkClr val="tx"/>
                    </a:ext>
                  </a:extLst>
                </a:hlinkClick>
              </a:rPr>
              <a:t>Dentinogénesis</a:t>
            </a:r>
            <a:r>
              <a:rPr i="1" lang="es-419" u="sng">
                <a:solidFill>
                  <a:srgbClr val="3C78D8"/>
                </a:solidFill>
                <a:hlinkClick action="ppaction://hlinksldjump" r:id="rId6">
                  <a:extLst>
                    <a:ext uri="{A12FA001-AC4F-418D-AE19-62706E023703}">
                      <ahyp:hlinkClr val="tx"/>
                    </a:ext>
                  </a:extLst>
                </a:hlinkClick>
              </a:rPr>
              <a:t> imperfecta </a:t>
            </a:r>
            <a:endParaRPr i="1">
              <a:solidFill>
                <a:srgbClr val="3C78D8"/>
              </a:solidFill>
            </a:endParaRPr>
          </a:p>
          <a:p>
            <a:pPr indent="-342900" lvl="0" marL="457200" rtl="0" algn="l">
              <a:lnSpc>
                <a:spcPct val="200000"/>
              </a:lnSpc>
              <a:spcBef>
                <a:spcPts val="0"/>
              </a:spcBef>
              <a:spcAft>
                <a:spcPts val="0"/>
              </a:spcAft>
              <a:buClr>
                <a:srgbClr val="3C78D8"/>
              </a:buClr>
              <a:buSzPts val="1800"/>
              <a:buChar char="❏"/>
            </a:pPr>
            <a:r>
              <a:rPr i="1" lang="es-419" u="sng">
                <a:solidFill>
                  <a:srgbClr val="3C78D8"/>
                </a:solidFill>
                <a:hlinkClick action="ppaction://hlinksldjump" r:id="rId7">
                  <a:extLst>
                    <a:ext uri="{A12FA001-AC4F-418D-AE19-62706E023703}">
                      <ahyp:hlinkClr val="tx"/>
                    </a:ext>
                  </a:extLst>
                </a:hlinkClick>
              </a:rPr>
              <a:t>Displasia dentinaria </a:t>
            </a:r>
            <a:endParaRPr i="1">
              <a:solidFill>
                <a:srgbClr val="3C78D8"/>
              </a:solidFill>
            </a:endParaRPr>
          </a:p>
        </p:txBody>
      </p:sp>
      <p:pic>
        <p:nvPicPr>
          <p:cNvPr id="754" name="Google Shape;754;p54">
            <a:hlinkClick action="ppaction://hlinkshowjump?jump=nextslide"/>
          </p:cNvPr>
          <p:cNvPicPr preferRelativeResize="0"/>
          <p:nvPr/>
        </p:nvPicPr>
        <p:blipFill>
          <a:blip r:embed="rId8">
            <a:alphaModFix/>
          </a:blip>
          <a:stretch>
            <a:fillRect/>
          </a:stretch>
        </p:blipFill>
        <p:spPr>
          <a:xfrm rot="10800000">
            <a:off x="7283372" y="287776"/>
            <a:ext cx="359540" cy="383799"/>
          </a:xfrm>
          <a:prstGeom prst="rect">
            <a:avLst/>
          </a:prstGeom>
          <a:noFill/>
          <a:ln>
            <a:noFill/>
          </a:ln>
        </p:spPr>
      </p:pic>
      <p:pic>
        <p:nvPicPr>
          <p:cNvPr id="755" name="Google Shape;755;p54">
            <a:hlinkClick action="ppaction://hlinksldjump" r:id="rId9"/>
          </p:cNvPr>
          <p:cNvPicPr preferRelativeResize="0"/>
          <p:nvPr/>
        </p:nvPicPr>
        <p:blipFill>
          <a:blip r:embed="rId10">
            <a:alphaModFix/>
          </a:blip>
          <a:stretch>
            <a:fillRect/>
          </a:stretch>
        </p:blipFill>
        <p:spPr>
          <a:xfrm>
            <a:off x="7787038" y="240550"/>
            <a:ext cx="448020" cy="478250"/>
          </a:xfrm>
          <a:prstGeom prst="rect">
            <a:avLst/>
          </a:prstGeom>
          <a:noFill/>
          <a:ln>
            <a:noFill/>
          </a:ln>
        </p:spPr>
      </p:pic>
      <p:sp>
        <p:nvSpPr>
          <p:cNvPr id="756" name="Google Shape;756;p54"/>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4"/>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4"/>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9" name="Google Shape;759;p54"/>
          <p:cNvPicPr preferRelativeResize="0"/>
          <p:nvPr/>
        </p:nvPicPr>
        <p:blipFill>
          <a:blip r:embed="rId11">
            <a:alphaModFix/>
          </a:blip>
          <a:stretch>
            <a:fillRect/>
          </a:stretch>
        </p:blipFill>
        <p:spPr>
          <a:xfrm>
            <a:off x="493600" y="378700"/>
            <a:ext cx="217225" cy="217225"/>
          </a:xfrm>
          <a:prstGeom prst="rect">
            <a:avLst/>
          </a:prstGeom>
          <a:noFill/>
          <a:ln>
            <a:noFill/>
          </a:ln>
        </p:spPr>
      </p:pic>
      <p:pic>
        <p:nvPicPr>
          <p:cNvPr id="760" name="Google Shape;760;p54">
            <a:hlinkClick action="ppaction://hlinkshowjump?jump=previousslide"/>
          </p:cNvPr>
          <p:cNvPicPr preferRelativeResize="0"/>
          <p:nvPr/>
        </p:nvPicPr>
        <p:blipFill>
          <a:blip r:embed="rId8">
            <a:alphaModFix/>
          </a:blip>
          <a:stretch>
            <a:fillRect/>
          </a:stretch>
        </p:blipFill>
        <p:spPr>
          <a:xfrm>
            <a:off x="6868186" y="287775"/>
            <a:ext cx="359540" cy="383800"/>
          </a:xfrm>
          <a:prstGeom prst="rect">
            <a:avLst/>
          </a:prstGeom>
          <a:noFill/>
          <a:ln>
            <a:noFill/>
          </a:ln>
        </p:spPr>
      </p:pic>
      <p:pic>
        <p:nvPicPr>
          <p:cNvPr id="761" name="Google Shape;761;p54">
            <a:hlinkClick action="ppaction://hlinksldjump" r:id="rId12"/>
          </p:cNvPr>
          <p:cNvPicPr preferRelativeResize="0"/>
          <p:nvPr/>
        </p:nvPicPr>
        <p:blipFill>
          <a:blip r:embed="rId13">
            <a:alphaModFix/>
          </a:blip>
          <a:stretch>
            <a:fillRect/>
          </a:stretch>
        </p:blipFill>
        <p:spPr>
          <a:xfrm>
            <a:off x="6683050" y="3207925"/>
            <a:ext cx="1421725" cy="1421725"/>
          </a:xfrm>
          <a:prstGeom prst="rect">
            <a:avLst/>
          </a:prstGeom>
          <a:noFill/>
          <a:ln>
            <a:noFill/>
          </a:ln>
        </p:spPr>
      </p:pic>
      <p:sp>
        <p:nvSpPr>
          <p:cNvPr id="762" name="Google Shape;762;p54"/>
          <p:cNvSpPr/>
          <p:nvPr/>
        </p:nvSpPr>
        <p:spPr>
          <a:xfrm>
            <a:off x="4867775" y="2314400"/>
            <a:ext cx="2298000" cy="1175100"/>
          </a:xfrm>
          <a:prstGeom prst="wedgeRectCallout">
            <a:avLst>
              <a:gd fmla="val 35337" name="adj1"/>
              <a:gd fmla="val 6596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4"/>
          <p:cNvSpPr txBox="1"/>
          <p:nvPr/>
        </p:nvSpPr>
        <p:spPr>
          <a:xfrm>
            <a:off x="4950575" y="2378600"/>
            <a:ext cx="2132400" cy="1046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419">
                <a:solidFill>
                  <a:schemeClr val="lt1"/>
                </a:solidFill>
                <a:latin typeface="Century Gothic"/>
                <a:ea typeface="Century Gothic"/>
                <a:cs typeface="Century Gothic"/>
                <a:sym typeface="Century Gothic"/>
              </a:rPr>
              <a:t>Si deseas </a:t>
            </a:r>
            <a:r>
              <a:rPr b="1" lang="es-419">
                <a:solidFill>
                  <a:schemeClr val="lt1"/>
                </a:solidFill>
                <a:latin typeface="Century Gothic"/>
                <a:ea typeface="Century Gothic"/>
                <a:cs typeface="Century Gothic"/>
                <a:sym typeface="Century Gothic"/>
              </a:rPr>
              <a:t>regresar al menú de este tema</a:t>
            </a:r>
            <a:r>
              <a:rPr lang="es-419">
                <a:solidFill>
                  <a:schemeClr val="lt1"/>
                </a:solidFill>
                <a:latin typeface="Century Gothic"/>
                <a:ea typeface="Century Gothic"/>
                <a:cs typeface="Century Gothic"/>
                <a:sym typeface="Century Gothic"/>
              </a:rPr>
              <a:t> más adelante, solo da </a:t>
            </a:r>
            <a:r>
              <a:rPr b="1" lang="es-419">
                <a:solidFill>
                  <a:schemeClr val="lt1"/>
                </a:solidFill>
                <a:latin typeface="Century Gothic"/>
                <a:ea typeface="Century Gothic"/>
                <a:cs typeface="Century Gothic"/>
                <a:sym typeface="Century Gothic"/>
              </a:rPr>
              <a:t>clic en mi. </a:t>
            </a:r>
            <a:endParaRPr b="1">
              <a:solidFill>
                <a:schemeClr val="lt1"/>
              </a:solidFill>
              <a:latin typeface="Century Gothic"/>
              <a:ea typeface="Century Gothic"/>
              <a:cs typeface="Century Gothic"/>
              <a:sym typeface="Century Gothic"/>
            </a:endParaRPr>
          </a:p>
        </p:txBody>
      </p:sp>
      <p:pic>
        <p:nvPicPr>
          <p:cNvPr id="764" name="Google Shape;764;p54">
            <a:hlinkClick action="ppaction://hlinksldjump" r:id="rId14"/>
          </p:cNvPr>
          <p:cNvPicPr preferRelativeResize="0"/>
          <p:nvPr/>
        </p:nvPicPr>
        <p:blipFill>
          <a:blip r:embed="rId15">
            <a:alphaModFix/>
          </a:blip>
          <a:stretch>
            <a:fillRect/>
          </a:stretch>
        </p:blipFill>
        <p:spPr>
          <a:xfrm>
            <a:off x="8379202" y="200975"/>
            <a:ext cx="556924" cy="572700"/>
          </a:xfrm>
          <a:prstGeom prst="rect">
            <a:avLst/>
          </a:prstGeom>
          <a:noFill/>
          <a:ln>
            <a:noFill/>
          </a:ln>
        </p:spPr>
      </p:pic>
      <p:sp>
        <p:nvSpPr>
          <p:cNvPr id="765" name="Google Shape;765;p54"/>
          <p:cNvSpPr/>
          <p:nvPr/>
        </p:nvSpPr>
        <p:spPr>
          <a:xfrm>
            <a:off x="6292575" y="1189675"/>
            <a:ext cx="1812300" cy="985200"/>
          </a:xfrm>
          <a:prstGeom prst="wedgeRectCallout">
            <a:avLst>
              <a:gd fmla="val 15820" name="adj1"/>
              <a:gd fmla="val 192479" name="adj2"/>
            </a:avLst>
          </a:prstGeom>
          <a:solidFill>
            <a:srgbClr val="6D9EEB"/>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54"/>
          <p:cNvSpPr txBox="1"/>
          <p:nvPr/>
        </p:nvSpPr>
        <p:spPr>
          <a:xfrm>
            <a:off x="6292575" y="1233450"/>
            <a:ext cx="18603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300">
                <a:solidFill>
                  <a:schemeClr val="lt1"/>
                </a:solidFill>
                <a:latin typeface="Century Gothic"/>
                <a:ea typeface="Century Gothic"/>
                <a:cs typeface="Century Gothic"/>
                <a:sym typeface="Century Gothic"/>
              </a:rPr>
              <a:t>Por favor </a:t>
            </a:r>
            <a:r>
              <a:rPr b="1" lang="es-419" sz="1300">
                <a:solidFill>
                  <a:schemeClr val="lt1"/>
                </a:solidFill>
                <a:latin typeface="Century Gothic"/>
                <a:ea typeface="Century Gothic"/>
                <a:cs typeface="Century Gothic"/>
                <a:sym typeface="Century Gothic"/>
              </a:rPr>
              <a:t>selecciona la alteración</a:t>
            </a:r>
            <a:r>
              <a:rPr lang="es-419" sz="1300">
                <a:solidFill>
                  <a:schemeClr val="lt1"/>
                </a:solidFill>
                <a:latin typeface="Century Gothic"/>
                <a:ea typeface="Century Gothic"/>
                <a:cs typeface="Century Gothic"/>
                <a:sym typeface="Century Gothic"/>
              </a:rPr>
              <a:t> que deseas estudiar.</a:t>
            </a:r>
            <a:endParaRPr sz="1300">
              <a:solidFill>
                <a:schemeClr val="lt1"/>
              </a:solidFill>
              <a:latin typeface="Century Gothic"/>
              <a:ea typeface="Century Gothic"/>
              <a:cs typeface="Century Gothic"/>
              <a:sym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path path="circle">
            <a:fillToRect b="50%" l="50%" r="50%" t="50%"/>
          </a:path>
          <a:tileRect/>
        </a:gradFill>
      </p:bgPr>
    </p:bg>
    <p:spTree>
      <p:nvGrpSpPr>
        <p:cNvPr id="770" name="Shape 770"/>
        <p:cNvGrpSpPr/>
        <p:nvPr/>
      </p:nvGrpSpPr>
      <p:grpSpPr>
        <a:xfrm>
          <a:off x="0" y="0"/>
          <a:ext cx="0" cy="0"/>
          <a:chOff x="0" y="0"/>
          <a:chExt cx="0" cy="0"/>
        </a:xfrm>
      </p:grpSpPr>
      <p:sp>
        <p:nvSpPr>
          <p:cNvPr id="771" name="Google Shape;771;p55"/>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Amelogénesis imperfecta</a:t>
            </a:r>
            <a:endParaRPr>
              <a:highlight>
                <a:srgbClr val="F2F4FC"/>
              </a:highlight>
              <a:latin typeface="Century Gothic"/>
              <a:ea typeface="Century Gothic"/>
              <a:cs typeface="Century Gothic"/>
              <a:sym typeface="Century Gothic"/>
            </a:endParaRPr>
          </a:p>
        </p:txBody>
      </p:sp>
      <p:sp>
        <p:nvSpPr>
          <p:cNvPr id="772" name="Google Shape;772;p55"/>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lnSpc>
                <a:spcPct val="200000"/>
              </a:lnSpc>
              <a:spcBef>
                <a:spcPts val="0"/>
              </a:spcBef>
              <a:spcAft>
                <a:spcPts val="0"/>
              </a:spcAft>
              <a:buNone/>
            </a:pPr>
            <a:r>
              <a:rPr lang="es-419"/>
              <a:t>E</a:t>
            </a:r>
            <a:r>
              <a:rPr lang="es-419"/>
              <a:t>s una condición genética que afecta la estructura del esmalte dentario</a:t>
            </a:r>
            <a:endParaRPr/>
          </a:p>
          <a:p>
            <a:pPr indent="0" lvl="0" marL="0" rtl="0" algn="l">
              <a:lnSpc>
                <a:spcPct val="200000"/>
              </a:lnSpc>
              <a:spcBef>
                <a:spcPts val="1200"/>
              </a:spcBef>
              <a:spcAft>
                <a:spcPts val="1200"/>
              </a:spcAft>
              <a:buNone/>
            </a:pPr>
            <a:r>
              <a:t/>
            </a:r>
            <a:endParaRPr/>
          </a:p>
        </p:txBody>
      </p:sp>
      <p:pic>
        <p:nvPicPr>
          <p:cNvPr id="773" name="Google Shape;773;p55">
            <a:hlinkClick action="ppaction://hlinksldjump" r:id="rId3"/>
          </p:cNvPr>
          <p:cNvPicPr preferRelativeResize="0"/>
          <p:nvPr/>
        </p:nvPicPr>
        <p:blipFill>
          <a:blip r:embed="rId4">
            <a:alphaModFix/>
          </a:blip>
          <a:stretch>
            <a:fillRect/>
          </a:stretch>
        </p:blipFill>
        <p:spPr>
          <a:xfrm>
            <a:off x="7787038" y="240550"/>
            <a:ext cx="448020" cy="478250"/>
          </a:xfrm>
          <a:prstGeom prst="rect">
            <a:avLst/>
          </a:prstGeom>
          <a:noFill/>
          <a:ln>
            <a:noFill/>
          </a:ln>
        </p:spPr>
      </p:pic>
      <p:sp>
        <p:nvSpPr>
          <p:cNvPr id="774" name="Google Shape;774;p55"/>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5"/>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5"/>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7" name="Google Shape;777;p55"/>
          <p:cNvPicPr preferRelativeResize="0"/>
          <p:nvPr/>
        </p:nvPicPr>
        <p:blipFill>
          <a:blip r:embed="rId5">
            <a:alphaModFix/>
          </a:blip>
          <a:stretch>
            <a:fillRect/>
          </a:stretch>
        </p:blipFill>
        <p:spPr>
          <a:xfrm>
            <a:off x="493600" y="378700"/>
            <a:ext cx="217225" cy="217225"/>
          </a:xfrm>
          <a:prstGeom prst="rect">
            <a:avLst/>
          </a:prstGeom>
          <a:noFill/>
          <a:ln>
            <a:noFill/>
          </a:ln>
        </p:spPr>
      </p:pic>
      <p:pic>
        <p:nvPicPr>
          <p:cNvPr id="778" name="Google Shape;778;p55">
            <a:hlinkClick action="ppaction://hlinksldjump" r:id="rId6"/>
          </p:cNvPr>
          <p:cNvPicPr preferRelativeResize="0"/>
          <p:nvPr/>
        </p:nvPicPr>
        <p:blipFill>
          <a:blip r:embed="rId7">
            <a:alphaModFix/>
          </a:blip>
          <a:stretch>
            <a:fillRect/>
          </a:stretch>
        </p:blipFill>
        <p:spPr>
          <a:xfrm>
            <a:off x="7535775" y="4015800"/>
            <a:ext cx="600325" cy="600325"/>
          </a:xfrm>
          <a:prstGeom prst="rect">
            <a:avLst/>
          </a:prstGeom>
          <a:noFill/>
          <a:ln>
            <a:noFill/>
          </a:ln>
        </p:spPr>
      </p:pic>
      <p:pic>
        <p:nvPicPr>
          <p:cNvPr id="779" name="Google Shape;779;p55">
            <a:hlinkClick action="ppaction://hlinkshowjump?jump=previousslide"/>
          </p:cNvPr>
          <p:cNvPicPr preferRelativeResize="0"/>
          <p:nvPr/>
        </p:nvPicPr>
        <p:blipFill>
          <a:blip r:embed="rId8">
            <a:alphaModFix/>
          </a:blip>
          <a:stretch>
            <a:fillRect/>
          </a:stretch>
        </p:blipFill>
        <p:spPr>
          <a:xfrm>
            <a:off x="6868186" y="287775"/>
            <a:ext cx="359540" cy="383800"/>
          </a:xfrm>
          <a:prstGeom prst="rect">
            <a:avLst/>
          </a:prstGeom>
          <a:noFill/>
          <a:ln>
            <a:noFill/>
          </a:ln>
        </p:spPr>
      </p:pic>
      <p:pic>
        <p:nvPicPr>
          <p:cNvPr id="780" name="Google Shape;780;p55">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
        <p:nvSpPr>
          <p:cNvPr id="781" name="Google Shape;781;p55"/>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pic>
        <p:nvPicPr>
          <p:cNvPr id="782" name="Google Shape;782;p55"/>
          <p:cNvPicPr preferRelativeResize="0"/>
          <p:nvPr/>
        </p:nvPicPr>
        <p:blipFill>
          <a:blip r:embed="rId11">
            <a:alphaModFix/>
          </a:blip>
          <a:stretch>
            <a:fillRect/>
          </a:stretch>
        </p:blipFill>
        <p:spPr>
          <a:xfrm>
            <a:off x="1457275" y="1416550"/>
            <a:ext cx="5690925" cy="3199575"/>
          </a:xfrm>
          <a:prstGeom prst="rect">
            <a:avLst/>
          </a:prstGeom>
          <a:noFill/>
          <a:ln>
            <a:noFill/>
          </a:ln>
        </p:spPr>
      </p:pic>
      <p:pic>
        <p:nvPicPr>
          <p:cNvPr id="783" name="Google Shape;783;p55">
            <a:hlinkClick action="ppaction://hlinkshowjump?jump=nextslide"/>
          </p:cNvPr>
          <p:cNvPicPr preferRelativeResize="0"/>
          <p:nvPr/>
        </p:nvPicPr>
        <p:blipFill>
          <a:blip r:embed="rId8">
            <a:alphaModFix/>
          </a:blip>
          <a:stretch>
            <a:fillRect/>
          </a:stretch>
        </p:blipFill>
        <p:spPr>
          <a:xfrm rot="10800000">
            <a:off x="7283372" y="287776"/>
            <a:ext cx="359540" cy="38379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path path="circle">
            <a:fillToRect b="50%" l="50%" r="50%" t="50%"/>
          </a:path>
          <a:tileRect/>
        </a:gradFill>
      </p:bgPr>
    </p:bg>
    <p:spTree>
      <p:nvGrpSpPr>
        <p:cNvPr id="787" name="Shape 787"/>
        <p:cNvGrpSpPr/>
        <p:nvPr/>
      </p:nvGrpSpPr>
      <p:grpSpPr>
        <a:xfrm>
          <a:off x="0" y="0"/>
          <a:ext cx="0" cy="0"/>
          <a:chOff x="0" y="0"/>
          <a:chExt cx="0" cy="0"/>
        </a:xfrm>
      </p:grpSpPr>
      <p:sp>
        <p:nvSpPr>
          <p:cNvPr id="788" name="Google Shape;788;p56"/>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Amelogénesis imperfecta</a:t>
            </a:r>
            <a:endParaRPr>
              <a:highlight>
                <a:srgbClr val="F2F4FC"/>
              </a:highlight>
              <a:latin typeface="Century Gothic"/>
              <a:ea typeface="Century Gothic"/>
              <a:cs typeface="Century Gothic"/>
              <a:sym typeface="Century Gothic"/>
            </a:endParaRPr>
          </a:p>
        </p:txBody>
      </p:sp>
      <p:sp>
        <p:nvSpPr>
          <p:cNvPr id="789" name="Google Shape;789;p56"/>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lnSpc>
                <a:spcPct val="200000"/>
              </a:lnSpc>
              <a:spcBef>
                <a:spcPts val="0"/>
              </a:spcBef>
              <a:spcAft>
                <a:spcPts val="0"/>
              </a:spcAft>
              <a:buNone/>
            </a:pPr>
            <a:r>
              <a:rPr lang="es-419"/>
              <a:t>El paciente puede tener problemas de: </a:t>
            </a:r>
            <a:endParaRPr/>
          </a:p>
          <a:p>
            <a:pPr indent="0" lvl="0" marL="0" rtl="0" algn="l">
              <a:lnSpc>
                <a:spcPct val="200000"/>
              </a:lnSpc>
              <a:spcBef>
                <a:spcPts val="1200"/>
              </a:spcBef>
              <a:spcAft>
                <a:spcPts val="0"/>
              </a:spcAft>
              <a:buNone/>
            </a:pPr>
            <a:r>
              <a:rPr lang="es-419"/>
              <a:t>sensibilidad estética y función </a:t>
            </a:r>
            <a:endParaRPr/>
          </a:p>
          <a:p>
            <a:pPr indent="0" lvl="0" marL="0" rtl="0" algn="l">
              <a:lnSpc>
                <a:spcPct val="200000"/>
              </a:lnSpc>
              <a:spcBef>
                <a:spcPts val="1200"/>
              </a:spcBef>
              <a:spcAft>
                <a:spcPts val="0"/>
              </a:spcAft>
              <a:buNone/>
            </a:pPr>
            <a:r>
              <a:rPr lang="es-419"/>
              <a:t>Puede afectar al paciente de manera psicológica.</a:t>
            </a:r>
            <a:endParaRPr/>
          </a:p>
          <a:p>
            <a:pPr indent="0" lvl="0" marL="0" rtl="0" algn="l">
              <a:spcBef>
                <a:spcPts val="1800"/>
              </a:spcBef>
              <a:spcAft>
                <a:spcPts val="0"/>
              </a:spcAft>
              <a:buClr>
                <a:schemeClr val="dk1"/>
              </a:buClr>
              <a:buSzPts val="1100"/>
              <a:buFont typeface="Arial"/>
              <a:buNone/>
            </a:pPr>
            <a:r>
              <a:rPr lang="es-419"/>
              <a:t>Se puede llegar a apreciar la disminución de la dimensión vertical, pérdida de contacto interproximal y la reducción de la eficacia masticatoria.</a:t>
            </a:r>
            <a:endParaRPr/>
          </a:p>
          <a:p>
            <a:pPr indent="0" lvl="0" marL="0" rtl="0" algn="l">
              <a:lnSpc>
                <a:spcPct val="200000"/>
              </a:lnSpc>
              <a:spcBef>
                <a:spcPts val="1800"/>
              </a:spcBef>
              <a:spcAft>
                <a:spcPts val="1200"/>
              </a:spcAft>
              <a:buNone/>
            </a:pPr>
            <a:r>
              <a:t/>
            </a:r>
            <a:endParaRPr/>
          </a:p>
        </p:txBody>
      </p:sp>
      <p:pic>
        <p:nvPicPr>
          <p:cNvPr id="790" name="Google Shape;790;p56">
            <a:hlinkClick action="ppaction://hlinksldjump" r:id="rId3"/>
          </p:cNvPr>
          <p:cNvPicPr preferRelativeResize="0"/>
          <p:nvPr/>
        </p:nvPicPr>
        <p:blipFill>
          <a:blip r:embed="rId4">
            <a:alphaModFix/>
          </a:blip>
          <a:stretch>
            <a:fillRect/>
          </a:stretch>
        </p:blipFill>
        <p:spPr>
          <a:xfrm>
            <a:off x="7787038" y="240550"/>
            <a:ext cx="448020" cy="478250"/>
          </a:xfrm>
          <a:prstGeom prst="rect">
            <a:avLst/>
          </a:prstGeom>
          <a:noFill/>
          <a:ln>
            <a:noFill/>
          </a:ln>
        </p:spPr>
      </p:pic>
      <p:sp>
        <p:nvSpPr>
          <p:cNvPr id="791" name="Google Shape;791;p56"/>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6"/>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56"/>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4" name="Google Shape;794;p56"/>
          <p:cNvPicPr preferRelativeResize="0"/>
          <p:nvPr/>
        </p:nvPicPr>
        <p:blipFill>
          <a:blip r:embed="rId5">
            <a:alphaModFix/>
          </a:blip>
          <a:stretch>
            <a:fillRect/>
          </a:stretch>
        </p:blipFill>
        <p:spPr>
          <a:xfrm>
            <a:off x="493600" y="378700"/>
            <a:ext cx="217225" cy="217225"/>
          </a:xfrm>
          <a:prstGeom prst="rect">
            <a:avLst/>
          </a:prstGeom>
          <a:noFill/>
          <a:ln>
            <a:noFill/>
          </a:ln>
        </p:spPr>
      </p:pic>
      <p:pic>
        <p:nvPicPr>
          <p:cNvPr id="795" name="Google Shape;795;p56">
            <a:hlinkClick action="ppaction://hlinksldjump" r:id="rId6"/>
          </p:cNvPr>
          <p:cNvPicPr preferRelativeResize="0"/>
          <p:nvPr/>
        </p:nvPicPr>
        <p:blipFill>
          <a:blip r:embed="rId7">
            <a:alphaModFix/>
          </a:blip>
          <a:stretch>
            <a:fillRect/>
          </a:stretch>
        </p:blipFill>
        <p:spPr>
          <a:xfrm>
            <a:off x="7535775" y="4015800"/>
            <a:ext cx="600325" cy="600325"/>
          </a:xfrm>
          <a:prstGeom prst="rect">
            <a:avLst/>
          </a:prstGeom>
          <a:noFill/>
          <a:ln>
            <a:noFill/>
          </a:ln>
        </p:spPr>
      </p:pic>
      <p:pic>
        <p:nvPicPr>
          <p:cNvPr id="796" name="Google Shape;796;p56">
            <a:hlinkClick action="ppaction://hlinkshowjump?jump=previousslide"/>
          </p:cNvPr>
          <p:cNvPicPr preferRelativeResize="0"/>
          <p:nvPr/>
        </p:nvPicPr>
        <p:blipFill>
          <a:blip r:embed="rId8">
            <a:alphaModFix/>
          </a:blip>
          <a:stretch>
            <a:fillRect/>
          </a:stretch>
        </p:blipFill>
        <p:spPr>
          <a:xfrm>
            <a:off x="6868186" y="287775"/>
            <a:ext cx="359540" cy="383800"/>
          </a:xfrm>
          <a:prstGeom prst="rect">
            <a:avLst/>
          </a:prstGeom>
          <a:noFill/>
          <a:ln>
            <a:noFill/>
          </a:ln>
        </p:spPr>
      </p:pic>
      <p:pic>
        <p:nvPicPr>
          <p:cNvPr id="797" name="Google Shape;797;p56">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
        <p:nvSpPr>
          <p:cNvPr id="798" name="Google Shape;798;p56"/>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pic>
        <p:nvPicPr>
          <p:cNvPr id="799" name="Google Shape;799;p56">
            <a:hlinkClick action="ppaction://hlinkshowjump?jump=nextslide"/>
          </p:cNvPr>
          <p:cNvPicPr preferRelativeResize="0"/>
          <p:nvPr/>
        </p:nvPicPr>
        <p:blipFill>
          <a:blip r:embed="rId8">
            <a:alphaModFix/>
          </a:blip>
          <a:stretch>
            <a:fillRect/>
          </a:stretch>
        </p:blipFill>
        <p:spPr>
          <a:xfrm rot="10800000">
            <a:off x="7283372" y="287776"/>
            <a:ext cx="359540" cy="38379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path path="circle">
            <a:fillToRect b="50%" l="50%" r="50%" t="50%"/>
          </a:path>
          <a:tileRect/>
        </a:gradFill>
      </p:bgPr>
    </p:bg>
    <p:spTree>
      <p:nvGrpSpPr>
        <p:cNvPr id="803" name="Shape 803"/>
        <p:cNvGrpSpPr/>
        <p:nvPr/>
      </p:nvGrpSpPr>
      <p:grpSpPr>
        <a:xfrm>
          <a:off x="0" y="0"/>
          <a:ext cx="0" cy="0"/>
          <a:chOff x="0" y="0"/>
          <a:chExt cx="0" cy="0"/>
        </a:xfrm>
      </p:grpSpPr>
      <p:sp>
        <p:nvSpPr>
          <p:cNvPr id="804" name="Google Shape;804;p57"/>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Amelogénesis imperfecta</a:t>
            </a:r>
            <a:endParaRPr>
              <a:highlight>
                <a:srgbClr val="F2F4FC"/>
              </a:highlight>
              <a:latin typeface="Century Gothic"/>
              <a:ea typeface="Century Gothic"/>
              <a:cs typeface="Century Gothic"/>
              <a:sym typeface="Century Gothic"/>
            </a:endParaRPr>
          </a:p>
        </p:txBody>
      </p:sp>
      <p:sp>
        <p:nvSpPr>
          <p:cNvPr id="805" name="Google Shape;805;p57"/>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1800"/>
              </a:spcBef>
              <a:spcAft>
                <a:spcPts val="0"/>
              </a:spcAft>
              <a:buNone/>
            </a:pPr>
            <a:r>
              <a:rPr lang="es-419">
                <a:highlight>
                  <a:srgbClr val="FFFFFF"/>
                </a:highlight>
              </a:rPr>
              <a:t>Los dientes son muy pequeños, decolorados, quebradizos o apiñados, y propensos a un rápido desgaste con caries y pérdida temprana de los dientes.</a:t>
            </a:r>
            <a:endParaRPr>
              <a:highlight>
                <a:srgbClr val="FFFFFF"/>
              </a:highlight>
            </a:endParaRPr>
          </a:p>
          <a:p>
            <a:pPr indent="0" lvl="0" marL="0" rtl="0" algn="l">
              <a:spcBef>
                <a:spcPts val="1800"/>
              </a:spcBef>
              <a:spcAft>
                <a:spcPts val="0"/>
              </a:spcAft>
              <a:buNone/>
            </a:pPr>
            <a:r>
              <a:t/>
            </a:r>
            <a:endParaRPr>
              <a:highlight>
                <a:srgbClr val="FFFFFF"/>
              </a:highlight>
            </a:endParaRPr>
          </a:p>
          <a:p>
            <a:pPr indent="0" lvl="0" marL="0" rtl="0" algn="l">
              <a:spcBef>
                <a:spcPts val="1800"/>
              </a:spcBef>
              <a:spcAft>
                <a:spcPts val="0"/>
              </a:spcAft>
              <a:buNone/>
            </a:pPr>
            <a:r>
              <a:rPr b="1" lang="es-419">
                <a:highlight>
                  <a:srgbClr val="FFFFFF"/>
                </a:highlight>
              </a:rPr>
              <a:t>Tratamiento:</a:t>
            </a:r>
            <a:r>
              <a:rPr lang="es-419">
                <a:highlight>
                  <a:srgbClr val="FFFFFF"/>
                </a:highlight>
              </a:rPr>
              <a:t> multidisciplinario</a:t>
            </a:r>
            <a:endParaRPr>
              <a:highlight>
                <a:srgbClr val="FFFFFF"/>
              </a:highlight>
            </a:endParaRPr>
          </a:p>
          <a:p>
            <a:pPr indent="0" lvl="0" marL="0" rtl="0" algn="l">
              <a:lnSpc>
                <a:spcPct val="200000"/>
              </a:lnSpc>
              <a:spcBef>
                <a:spcPts val="1800"/>
              </a:spcBef>
              <a:spcAft>
                <a:spcPts val="1200"/>
              </a:spcAft>
              <a:buNone/>
            </a:pPr>
            <a:r>
              <a:t/>
            </a:r>
            <a:endParaRPr/>
          </a:p>
        </p:txBody>
      </p:sp>
      <p:pic>
        <p:nvPicPr>
          <p:cNvPr id="806" name="Google Shape;806;p57">
            <a:hlinkClick action="ppaction://hlinksldjump" r:id="rId3"/>
          </p:cNvPr>
          <p:cNvPicPr preferRelativeResize="0"/>
          <p:nvPr/>
        </p:nvPicPr>
        <p:blipFill>
          <a:blip r:embed="rId4">
            <a:alphaModFix/>
          </a:blip>
          <a:stretch>
            <a:fillRect/>
          </a:stretch>
        </p:blipFill>
        <p:spPr>
          <a:xfrm>
            <a:off x="7787038" y="240550"/>
            <a:ext cx="448020" cy="478250"/>
          </a:xfrm>
          <a:prstGeom prst="rect">
            <a:avLst/>
          </a:prstGeom>
          <a:noFill/>
          <a:ln>
            <a:noFill/>
          </a:ln>
        </p:spPr>
      </p:pic>
      <p:sp>
        <p:nvSpPr>
          <p:cNvPr id="807" name="Google Shape;807;p57"/>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7"/>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7"/>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0" name="Google Shape;810;p57"/>
          <p:cNvPicPr preferRelativeResize="0"/>
          <p:nvPr/>
        </p:nvPicPr>
        <p:blipFill>
          <a:blip r:embed="rId5">
            <a:alphaModFix/>
          </a:blip>
          <a:stretch>
            <a:fillRect/>
          </a:stretch>
        </p:blipFill>
        <p:spPr>
          <a:xfrm>
            <a:off x="493600" y="378700"/>
            <a:ext cx="217225" cy="217225"/>
          </a:xfrm>
          <a:prstGeom prst="rect">
            <a:avLst/>
          </a:prstGeom>
          <a:noFill/>
          <a:ln>
            <a:noFill/>
          </a:ln>
        </p:spPr>
      </p:pic>
      <p:pic>
        <p:nvPicPr>
          <p:cNvPr id="811" name="Google Shape;811;p57">
            <a:hlinkClick action="ppaction://hlinksldjump" r:id="rId6"/>
          </p:cNvPr>
          <p:cNvPicPr preferRelativeResize="0"/>
          <p:nvPr/>
        </p:nvPicPr>
        <p:blipFill>
          <a:blip r:embed="rId7">
            <a:alphaModFix/>
          </a:blip>
          <a:stretch>
            <a:fillRect/>
          </a:stretch>
        </p:blipFill>
        <p:spPr>
          <a:xfrm>
            <a:off x="7535775" y="4015800"/>
            <a:ext cx="600325" cy="600325"/>
          </a:xfrm>
          <a:prstGeom prst="rect">
            <a:avLst/>
          </a:prstGeom>
          <a:noFill/>
          <a:ln>
            <a:noFill/>
          </a:ln>
        </p:spPr>
      </p:pic>
      <p:pic>
        <p:nvPicPr>
          <p:cNvPr id="812" name="Google Shape;812;p57">
            <a:hlinkClick action="ppaction://hlinkshowjump?jump=previousslide"/>
          </p:cNvPr>
          <p:cNvPicPr preferRelativeResize="0"/>
          <p:nvPr/>
        </p:nvPicPr>
        <p:blipFill>
          <a:blip r:embed="rId8">
            <a:alphaModFix/>
          </a:blip>
          <a:stretch>
            <a:fillRect/>
          </a:stretch>
        </p:blipFill>
        <p:spPr>
          <a:xfrm>
            <a:off x="6868186" y="287775"/>
            <a:ext cx="359540" cy="383800"/>
          </a:xfrm>
          <a:prstGeom prst="rect">
            <a:avLst/>
          </a:prstGeom>
          <a:noFill/>
          <a:ln>
            <a:noFill/>
          </a:ln>
        </p:spPr>
      </p:pic>
      <p:pic>
        <p:nvPicPr>
          <p:cNvPr id="813" name="Google Shape;813;p57">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pic>
        <p:nvPicPr>
          <p:cNvPr id="814" name="Google Shape;814;p57">
            <a:hlinkClick action="ppaction://hlinkshowjump?jump=nextslide"/>
          </p:cNvPr>
          <p:cNvPicPr preferRelativeResize="0"/>
          <p:nvPr/>
        </p:nvPicPr>
        <p:blipFill>
          <a:blip r:embed="rId8">
            <a:alphaModFix/>
          </a:blip>
          <a:stretch>
            <a:fillRect/>
          </a:stretch>
        </p:blipFill>
        <p:spPr>
          <a:xfrm rot="10800000">
            <a:off x="7283372" y="287776"/>
            <a:ext cx="359540" cy="3837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path path="circle">
            <a:fillToRect b="50%" l="50%" r="50%" t="50%"/>
          </a:path>
          <a:tileRect/>
        </a:gradFill>
      </p:bgPr>
    </p:bg>
    <p:spTree>
      <p:nvGrpSpPr>
        <p:cNvPr id="818" name="Shape 818"/>
        <p:cNvGrpSpPr/>
        <p:nvPr/>
      </p:nvGrpSpPr>
      <p:grpSpPr>
        <a:xfrm>
          <a:off x="0" y="0"/>
          <a:ext cx="0" cy="0"/>
          <a:chOff x="0" y="0"/>
          <a:chExt cx="0" cy="0"/>
        </a:xfrm>
      </p:grpSpPr>
      <p:sp>
        <p:nvSpPr>
          <p:cNvPr id="819" name="Google Shape;819;p58"/>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Dentinogénesis imperfecta</a:t>
            </a:r>
            <a:endParaRPr>
              <a:highlight>
                <a:srgbClr val="F2F4FC"/>
              </a:highlight>
              <a:latin typeface="Century Gothic"/>
              <a:ea typeface="Century Gothic"/>
              <a:cs typeface="Century Gothic"/>
              <a:sym typeface="Century Gothic"/>
            </a:endParaRPr>
          </a:p>
        </p:txBody>
      </p:sp>
      <p:sp>
        <p:nvSpPr>
          <p:cNvPr id="820" name="Google Shape;820;p58"/>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1800"/>
              </a:spcBef>
              <a:spcAft>
                <a:spcPts val="0"/>
              </a:spcAft>
              <a:buClr>
                <a:schemeClr val="dk1"/>
              </a:buClr>
              <a:buSzPts val="1100"/>
              <a:buFont typeface="Arial"/>
              <a:buNone/>
            </a:pPr>
            <a:r>
              <a:rPr lang="es-419"/>
              <a:t>Es una alteración hereditaria de la dentina</a:t>
            </a:r>
            <a:endParaRPr/>
          </a:p>
          <a:p>
            <a:pPr indent="0" lvl="0" marL="0" rtl="0" algn="l">
              <a:lnSpc>
                <a:spcPct val="200000"/>
              </a:lnSpc>
              <a:spcBef>
                <a:spcPts val="1800"/>
              </a:spcBef>
              <a:spcAft>
                <a:spcPts val="1200"/>
              </a:spcAft>
              <a:buNone/>
            </a:pPr>
            <a:r>
              <a:t/>
            </a:r>
            <a:endParaRPr b="1"/>
          </a:p>
        </p:txBody>
      </p:sp>
      <p:pic>
        <p:nvPicPr>
          <p:cNvPr id="821" name="Google Shape;821;p58">
            <a:hlinkClick action="ppaction://hlinksldjump" r:id="rId3"/>
          </p:cNvPr>
          <p:cNvPicPr preferRelativeResize="0"/>
          <p:nvPr/>
        </p:nvPicPr>
        <p:blipFill>
          <a:blip r:embed="rId4">
            <a:alphaModFix/>
          </a:blip>
          <a:stretch>
            <a:fillRect/>
          </a:stretch>
        </p:blipFill>
        <p:spPr>
          <a:xfrm>
            <a:off x="7787038" y="240550"/>
            <a:ext cx="448020" cy="478250"/>
          </a:xfrm>
          <a:prstGeom prst="rect">
            <a:avLst/>
          </a:prstGeom>
          <a:noFill/>
          <a:ln>
            <a:noFill/>
          </a:ln>
        </p:spPr>
      </p:pic>
      <p:sp>
        <p:nvSpPr>
          <p:cNvPr id="822" name="Google Shape;822;p58"/>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58"/>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58"/>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5" name="Google Shape;825;p58"/>
          <p:cNvPicPr preferRelativeResize="0"/>
          <p:nvPr/>
        </p:nvPicPr>
        <p:blipFill>
          <a:blip r:embed="rId5">
            <a:alphaModFix/>
          </a:blip>
          <a:stretch>
            <a:fillRect/>
          </a:stretch>
        </p:blipFill>
        <p:spPr>
          <a:xfrm>
            <a:off x="493600" y="378700"/>
            <a:ext cx="217225" cy="217225"/>
          </a:xfrm>
          <a:prstGeom prst="rect">
            <a:avLst/>
          </a:prstGeom>
          <a:noFill/>
          <a:ln>
            <a:noFill/>
          </a:ln>
        </p:spPr>
      </p:pic>
      <p:pic>
        <p:nvPicPr>
          <p:cNvPr id="826" name="Google Shape;826;p58">
            <a:hlinkClick action="ppaction://hlinksldjump" r:id="rId6"/>
          </p:cNvPr>
          <p:cNvPicPr preferRelativeResize="0"/>
          <p:nvPr/>
        </p:nvPicPr>
        <p:blipFill>
          <a:blip r:embed="rId7">
            <a:alphaModFix/>
          </a:blip>
          <a:stretch>
            <a:fillRect/>
          </a:stretch>
        </p:blipFill>
        <p:spPr>
          <a:xfrm>
            <a:off x="7535775" y="4015800"/>
            <a:ext cx="600325" cy="600325"/>
          </a:xfrm>
          <a:prstGeom prst="rect">
            <a:avLst/>
          </a:prstGeom>
          <a:noFill/>
          <a:ln>
            <a:noFill/>
          </a:ln>
        </p:spPr>
      </p:pic>
      <p:pic>
        <p:nvPicPr>
          <p:cNvPr id="827" name="Google Shape;827;p58">
            <a:hlinkClick action="ppaction://hlinkshowjump?jump=previousslide"/>
          </p:cNvPr>
          <p:cNvPicPr preferRelativeResize="0"/>
          <p:nvPr/>
        </p:nvPicPr>
        <p:blipFill>
          <a:blip r:embed="rId8">
            <a:alphaModFix/>
          </a:blip>
          <a:stretch>
            <a:fillRect/>
          </a:stretch>
        </p:blipFill>
        <p:spPr>
          <a:xfrm>
            <a:off x="6868186" y="287775"/>
            <a:ext cx="359540" cy="383800"/>
          </a:xfrm>
          <a:prstGeom prst="rect">
            <a:avLst/>
          </a:prstGeom>
          <a:noFill/>
          <a:ln>
            <a:noFill/>
          </a:ln>
        </p:spPr>
      </p:pic>
      <p:pic>
        <p:nvPicPr>
          <p:cNvPr id="828" name="Google Shape;828;p58">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
        <p:nvSpPr>
          <p:cNvPr id="829" name="Google Shape;829;p58"/>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pic>
        <p:nvPicPr>
          <p:cNvPr id="830" name="Google Shape;830;p58"/>
          <p:cNvPicPr preferRelativeResize="0"/>
          <p:nvPr/>
        </p:nvPicPr>
        <p:blipFill>
          <a:blip r:embed="rId11">
            <a:alphaModFix/>
          </a:blip>
          <a:stretch>
            <a:fillRect/>
          </a:stretch>
        </p:blipFill>
        <p:spPr>
          <a:xfrm>
            <a:off x="1916738" y="1410925"/>
            <a:ext cx="4772025" cy="3042250"/>
          </a:xfrm>
          <a:prstGeom prst="rect">
            <a:avLst/>
          </a:prstGeom>
          <a:noFill/>
          <a:ln>
            <a:noFill/>
          </a:ln>
        </p:spPr>
      </p:pic>
      <p:pic>
        <p:nvPicPr>
          <p:cNvPr id="831" name="Google Shape;831;p58">
            <a:hlinkClick action="ppaction://hlinkshowjump?jump=nextslide"/>
          </p:cNvPr>
          <p:cNvPicPr preferRelativeResize="0"/>
          <p:nvPr/>
        </p:nvPicPr>
        <p:blipFill>
          <a:blip r:embed="rId8">
            <a:alphaModFix/>
          </a:blip>
          <a:stretch>
            <a:fillRect/>
          </a:stretch>
        </p:blipFill>
        <p:spPr>
          <a:xfrm rot="10800000">
            <a:off x="7283372" y="287776"/>
            <a:ext cx="359540" cy="3837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path path="circle">
            <a:fillToRect b="50%" l="50%" r="50%" t="50%"/>
          </a:path>
          <a:tileRect/>
        </a:gradFill>
      </p:bgPr>
    </p:bg>
    <p:spTree>
      <p:nvGrpSpPr>
        <p:cNvPr id="835" name="Shape 835"/>
        <p:cNvGrpSpPr/>
        <p:nvPr/>
      </p:nvGrpSpPr>
      <p:grpSpPr>
        <a:xfrm>
          <a:off x="0" y="0"/>
          <a:ext cx="0" cy="0"/>
          <a:chOff x="0" y="0"/>
          <a:chExt cx="0" cy="0"/>
        </a:xfrm>
      </p:grpSpPr>
      <p:sp>
        <p:nvSpPr>
          <p:cNvPr id="836" name="Google Shape;836;p59"/>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Dentinogénesis imperfecta</a:t>
            </a:r>
            <a:endParaRPr>
              <a:highlight>
                <a:srgbClr val="F2F4FC"/>
              </a:highlight>
              <a:latin typeface="Century Gothic"/>
              <a:ea typeface="Century Gothic"/>
              <a:cs typeface="Century Gothic"/>
              <a:sym typeface="Century Gothic"/>
            </a:endParaRPr>
          </a:p>
        </p:txBody>
      </p:sp>
      <p:sp>
        <p:nvSpPr>
          <p:cNvPr id="837" name="Google Shape;837;p59"/>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342900" lvl="0" marL="457200" rtl="0" algn="l">
              <a:spcBef>
                <a:spcPts val="1800"/>
              </a:spcBef>
              <a:spcAft>
                <a:spcPts val="0"/>
              </a:spcAft>
              <a:buSzPts val="1800"/>
              <a:buChar char="➔"/>
            </a:pPr>
            <a:r>
              <a:rPr lang="es-419"/>
              <a:t>I</a:t>
            </a:r>
            <a:r>
              <a:rPr lang="es-419"/>
              <a:t>nvolucra un defecto en la predentina dando origen a una dentina amorfa, desorganizada y atubular. </a:t>
            </a:r>
            <a:endParaRPr/>
          </a:p>
          <a:p>
            <a:pPr indent="-342900" lvl="0" marL="457200" rtl="0" algn="l">
              <a:spcBef>
                <a:spcPts val="0"/>
              </a:spcBef>
              <a:spcAft>
                <a:spcPts val="0"/>
              </a:spcAft>
              <a:buSzPts val="1800"/>
              <a:buChar char="➔"/>
            </a:pPr>
            <a:r>
              <a:rPr lang="es-419"/>
              <a:t>Afecta a ambas denticiones.</a:t>
            </a:r>
            <a:endParaRPr/>
          </a:p>
          <a:p>
            <a:pPr indent="0" lvl="0" marL="0" rtl="0" algn="l">
              <a:spcBef>
                <a:spcPts val="1800"/>
              </a:spcBef>
              <a:spcAft>
                <a:spcPts val="0"/>
              </a:spcAft>
              <a:buNone/>
            </a:pPr>
            <a:r>
              <a:rPr lang="es-419"/>
              <a:t>Existen 3 tipos :</a:t>
            </a:r>
            <a:endParaRPr/>
          </a:p>
          <a:p>
            <a:pPr indent="-342900" lvl="0" marL="457200" rtl="0" algn="l">
              <a:spcBef>
                <a:spcPts val="1800"/>
              </a:spcBef>
              <a:spcAft>
                <a:spcPts val="0"/>
              </a:spcAft>
              <a:buSzPts val="1800"/>
              <a:buChar char="➔"/>
            </a:pPr>
            <a:r>
              <a:rPr lang="es-419"/>
              <a:t>I: Asociada a osteogénesis imperfecta </a:t>
            </a:r>
            <a:endParaRPr/>
          </a:p>
          <a:p>
            <a:pPr indent="-342900" lvl="0" marL="457200" rtl="0" algn="l">
              <a:spcBef>
                <a:spcPts val="0"/>
              </a:spcBef>
              <a:spcAft>
                <a:spcPts val="0"/>
              </a:spcAft>
              <a:buSzPts val="1800"/>
              <a:buChar char="➔"/>
            </a:pPr>
            <a:r>
              <a:rPr lang="es-419"/>
              <a:t>II: No asociada a osteogénesis imperfecta </a:t>
            </a:r>
            <a:endParaRPr/>
          </a:p>
          <a:p>
            <a:pPr indent="-342900" lvl="0" marL="457200" rtl="0" algn="l">
              <a:spcBef>
                <a:spcPts val="0"/>
              </a:spcBef>
              <a:spcAft>
                <a:spcPts val="0"/>
              </a:spcAft>
              <a:buSzPts val="1800"/>
              <a:buChar char="➔"/>
            </a:pPr>
            <a:r>
              <a:rPr lang="es-419"/>
              <a:t>III: Demuestra dientes con apariencia de cáscara con múltiples exposiciones pulpares.</a:t>
            </a:r>
            <a:endParaRPr/>
          </a:p>
          <a:p>
            <a:pPr indent="0" lvl="0" marL="0" rtl="0" algn="l">
              <a:lnSpc>
                <a:spcPct val="200000"/>
              </a:lnSpc>
              <a:spcBef>
                <a:spcPts val="1800"/>
              </a:spcBef>
              <a:spcAft>
                <a:spcPts val="1200"/>
              </a:spcAft>
              <a:buNone/>
            </a:pPr>
            <a:r>
              <a:t/>
            </a:r>
            <a:endParaRPr sz="1200">
              <a:solidFill>
                <a:schemeClr val="dk1"/>
              </a:solidFill>
            </a:endParaRPr>
          </a:p>
        </p:txBody>
      </p:sp>
      <p:pic>
        <p:nvPicPr>
          <p:cNvPr id="838" name="Google Shape;838;p59">
            <a:hlinkClick action="ppaction://hlinksldjump" r:id="rId3"/>
          </p:cNvPr>
          <p:cNvPicPr preferRelativeResize="0"/>
          <p:nvPr/>
        </p:nvPicPr>
        <p:blipFill>
          <a:blip r:embed="rId4">
            <a:alphaModFix/>
          </a:blip>
          <a:stretch>
            <a:fillRect/>
          </a:stretch>
        </p:blipFill>
        <p:spPr>
          <a:xfrm>
            <a:off x="7787038" y="240550"/>
            <a:ext cx="448020" cy="478250"/>
          </a:xfrm>
          <a:prstGeom prst="rect">
            <a:avLst/>
          </a:prstGeom>
          <a:noFill/>
          <a:ln>
            <a:noFill/>
          </a:ln>
        </p:spPr>
      </p:pic>
      <p:sp>
        <p:nvSpPr>
          <p:cNvPr id="839" name="Google Shape;839;p59"/>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9"/>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9"/>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2" name="Google Shape;842;p59"/>
          <p:cNvPicPr preferRelativeResize="0"/>
          <p:nvPr/>
        </p:nvPicPr>
        <p:blipFill>
          <a:blip r:embed="rId5">
            <a:alphaModFix/>
          </a:blip>
          <a:stretch>
            <a:fillRect/>
          </a:stretch>
        </p:blipFill>
        <p:spPr>
          <a:xfrm>
            <a:off x="493600" y="378700"/>
            <a:ext cx="217225" cy="217225"/>
          </a:xfrm>
          <a:prstGeom prst="rect">
            <a:avLst/>
          </a:prstGeom>
          <a:noFill/>
          <a:ln>
            <a:noFill/>
          </a:ln>
        </p:spPr>
      </p:pic>
      <p:pic>
        <p:nvPicPr>
          <p:cNvPr id="843" name="Google Shape;843;p59">
            <a:hlinkClick action="ppaction://hlinksldjump" r:id="rId6"/>
          </p:cNvPr>
          <p:cNvPicPr preferRelativeResize="0"/>
          <p:nvPr/>
        </p:nvPicPr>
        <p:blipFill>
          <a:blip r:embed="rId7">
            <a:alphaModFix/>
          </a:blip>
          <a:stretch>
            <a:fillRect/>
          </a:stretch>
        </p:blipFill>
        <p:spPr>
          <a:xfrm>
            <a:off x="7535775" y="4015800"/>
            <a:ext cx="600325" cy="600325"/>
          </a:xfrm>
          <a:prstGeom prst="rect">
            <a:avLst/>
          </a:prstGeom>
          <a:noFill/>
          <a:ln>
            <a:noFill/>
          </a:ln>
        </p:spPr>
      </p:pic>
      <p:pic>
        <p:nvPicPr>
          <p:cNvPr id="844" name="Google Shape;844;p59">
            <a:hlinkClick action="ppaction://hlinkshowjump?jump=previousslide"/>
          </p:cNvPr>
          <p:cNvPicPr preferRelativeResize="0"/>
          <p:nvPr/>
        </p:nvPicPr>
        <p:blipFill>
          <a:blip r:embed="rId8">
            <a:alphaModFix/>
          </a:blip>
          <a:stretch>
            <a:fillRect/>
          </a:stretch>
        </p:blipFill>
        <p:spPr>
          <a:xfrm>
            <a:off x="6868186" y="287775"/>
            <a:ext cx="359540" cy="383800"/>
          </a:xfrm>
          <a:prstGeom prst="rect">
            <a:avLst/>
          </a:prstGeom>
          <a:noFill/>
          <a:ln>
            <a:noFill/>
          </a:ln>
        </p:spPr>
      </p:pic>
      <p:pic>
        <p:nvPicPr>
          <p:cNvPr id="845" name="Google Shape;845;p59">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
        <p:nvSpPr>
          <p:cNvPr id="846" name="Google Shape;846;p59"/>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pic>
        <p:nvPicPr>
          <p:cNvPr id="847" name="Google Shape;847;p59">
            <a:hlinkClick action="ppaction://hlinkshowjump?jump=nextslide"/>
          </p:cNvPr>
          <p:cNvPicPr preferRelativeResize="0"/>
          <p:nvPr/>
        </p:nvPicPr>
        <p:blipFill>
          <a:blip r:embed="rId8">
            <a:alphaModFix/>
          </a:blip>
          <a:stretch>
            <a:fillRect/>
          </a:stretch>
        </p:blipFill>
        <p:spPr>
          <a:xfrm rot="10800000">
            <a:off x="7283372" y="287776"/>
            <a:ext cx="359540" cy="38379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path path="circle">
            <a:fillToRect b="50%" l="50%" r="50%" t="50%"/>
          </a:path>
          <a:tileRect/>
        </a:gradFill>
      </p:bgPr>
    </p:bg>
    <p:spTree>
      <p:nvGrpSpPr>
        <p:cNvPr id="851" name="Shape 851"/>
        <p:cNvGrpSpPr/>
        <p:nvPr/>
      </p:nvGrpSpPr>
      <p:grpSpPr>
        <a:xfrm>
          <a:off x="0" y="0"/>
          <a:ext cx="0" cy="0"/>
          <a:chOff x="0" y="0"/>
          <a:chExt cx="0" cy="0"/>
        </a:xfrm>
      </p:grpSpPr>
      <p:sp>
        <p:nvSpPr>
          <p:cNvPr id="852" name="Google Shape;852;p60"/>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Dentinogénesis imperfecta</a:t>
            </a:r>
            <a:endParaRPr>
              <a:highlight>
                <a:srgbClr val="F2F4FC"/>
              </a:highlight>
              <a:latin typeface="Century Gothic"/>
              <a:ea typeface="Century Gothic"/>
              <a:cs typeface="Century Gothic"/>
              <a:sym typeface="Century Gothic"/>
            </a:endParaRPr>
          </a:p>
        </p:txBody>
      </p:sp>
      <p:sp>
        <p:nvSpPr>
          <p:cNvPr id="853" name="Google Shape;853;p60"/>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1800"/>
              </a:spcBef>
              <a:spcAft>
                <a:spcPts val="0"/>
              </a:spcAft>
              <a:buNone/>
            </a:pPr>
            <a:r>
              <a:rPr lang="es-419"/>
              <a:t>Coloración de los dientes </a:t>
            </a:r>
            <a:r>
              <a:rPr lang="es-419"/>
              <a:t>gris hasta violeta-pardo, café-amarillento, dentina blanda, traslicidez, pérdida temprsana del esmalte.</a:t>
            </a:r>
            <a:endParaRPr/>
          </a:p>
          <a:p>
            <a:pPr indent="0" lvl="0" marL="0" rtl="0" algn="l">
              <a:spcBef>
                <a:spcPts val="1800"/>
              </a:spcBef>
              <a:spcAft>
                <a:spcPts val="0"/>
              </a:spcAft>
              <a:buNone/>
            </a:pPr>
            <a:r>
              <a:rPr lang="es-419"/>
              <a:t>El tratamiento es </a:t>
            </a:r>
            <a:r>
              <a:rPr lang="es-419"/>
              <a:t>multidisciplinario</a:t>
            </a:r>
            <a:r>
              <a:rPr lang="es-419"/>
              <a:t>, los dientes con esta patología tienden a tener fracturas radiculares. </a:t>
            </a:r>
            <a:endParaRPr/>
          </a:p>
          <a:p>
            <a:pPr indent="0" lvl="0" marL="0" rtl="0" algn="l">
              <a:lnSpc>
                <a:spcPct val="200000"/>
              </a:lnSpc>
              <a:spcBef>
                <a:spcPts val="1800"/>
              </a:spcBef>
              <a:spcAft>
                <a:spcPts val="1200"/>
              </a:spcAft>
              <a:buNone/>
            </a:pPr>
            <a:r>
              <a:t/>
            </a:r>
            <a:endParaRPr sz="1200">
              <a:solidFill>
                <a:schemeClr val="dk1"/>
              </a:solidFill>
            </a:endParaRPr>
          </a:p>
        </p:txBody>
      </p:sp>
      <p:pic>
        <p:nvPicPr>
          <p:cNvPr id="854" name="Google Shape;854;p60">
            <a:hlinkClick action="ppaction://hlinksldjump" r:id="rId3"/>
          </p:cNvPr>
          <p:cNvPicPr preferRelativeResize="0"/>
          <p:nvPr/>
        </p:nvPicPr>
        <p:blipFill>
          <a:blip r:embed="rId4">
            <a:alphaModFix/>
          </a:blip>
          <a:stretch>
            <a:fillRect/>
          </a:stretch>
        </p:blipFill>
        <p:spPr>
          <a:xfrm>
            <a:off x="7787038" y="240550"/>
            <a:ext cx="448020" cy="478250"/>
          </a:xfrm>
          <a:prstGeom prst="rect">
            <a:avLst/>
          </a:prstGeom>
          <a:noFill/>
          <a:ln>
            <a:noFill/>
          </a:ln>
        </p:spPr>
      </p:pic>
      <p:sp>
        <p:nvSpPr>
          <p:cNvPr id="855" name="Google Shape;855;p60"/>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60"/>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60"/>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8" name="Google Shape;858;p60"/>
          <p:cNvPicPr preferRelativeResize="0"/>
          <p:nvPr/>
        </p:nvPicPr>
        <p:blipFill>
          <a:blip r:embed="rId5">
            <a:alphaModFix/>
          </a:blip>
          <a:stretch>
            <a:fillRect/>
          </a:stretch>
        </p:blipFill>
        <p:spPr>
          <a:xfrm>
            <a:off x="493600" y="378700"/>
            <a:ext cx="217225" cy="217225"/>
          </a:xfrm>
          <a:prstGeom prst="rect">
            <a:avLst/>
          </a:prstGeom>
          <a:noFill/>
          <a:ln>
            <a:noFill/>
          </a:ln>
        </p:spPr>
      </p:pic>
      <p:pic>
        <p:nvPicPr>
          <p:cNvPr id="859" name="Google Shape;859;p60">
            <a:hlinkClick action="ppaction://hlinksldjump" r:id="rId6"/>
          </p:cNvPr>
          <p:cNvPicPr preferRelativeResize="0"/>
          <p:nvPr/>
        </p:nvPicPr>
        <p:blipFill>
          <a:blip r:embed="rId7">
            <a:alphaModFix/>
          </a:blip>
          <a:stretch>
            <a:fillRect/>
          </a:stretch>
        </p:blipFill>
        <p:spPr>
          <a:xfrm>
            <a:off x="7535775" y="4015800"/>
            <a:ext cx="600325" cy="600325"/>
          </a:xfrm>
          <a:prstGeom prst="rect">
            <a:avLst/>
          </a:prstGeom>
          <a:noFill/>
          <a:ln>
            <a:noFill/>
          </a:ln>
        </p:spPr>
      </p:pic>
      <p:pic>
        <p:nvPicPr>
          <p:cNvPr id="860" name="Google Shape;860;p60">
            <a:hlinkClick action="ppaction://hlinkshowjump?jump=previousslide"/>
          </p:cNvPr>
          <p:cNvPicPr preferRelativeResize="0"/>
          <p:nvPr/>
        </p:nvPicPr>
        <p:blipFill>
          <a:blip r:embed="rId8">
            <a:alphaModFix/>
          </a:blip>
          <a:stretch>
            <a:fillRect/>
          </a:stretch>
        </p:blipFill>
        <p:spPr>
          <a:xfrm>
            <a:off x="6868186" y="287775"/>
            <a:ext cx="359540" cy="383800"/>
          </a:xfrm>
          <a:prstGeom prst="rect">
            <a:avLst/>
          </a:prstGeom>
          <a:noFill/>
          <a:ln>
            <a:noFill/>
          </a:ln>
        </p:spPr>
      </p:pic>
      <p:pic>
        <p:nvPicPr>
          <p:cNvPr id="861" name="Google Shape;861;p60">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pic>
        <p:nvPicPr>
          <p:cNvPr id="862" name="Google Shape;862;p60">
            <a:hlinkClick action="ppaction://hlinkshowjump?jump=nextslide"/>
          </p:cNvPr>
          <p:cNvPicPr preferRelativeResize="0"/>
          <p:nvPr/>
        </p:nvPicPr>
        <p:blipFill>
          <a:blip r:embed="rId8">
            <a:alphaModFix/>
          </a:blip>
          <a:stretch>
            <a:fillRect/>
          </a:stretch>
        </p:blipFill>
        <p:spPr>
          <a:xfrm rot="10800000">
            <a:off x="7283372" y="287776"/>
            <a:ext cx="359540" cy="38379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path path="circle">
            <a:fillToRect b="50%" l="50%" r="50%" t="50%"/>
          </a:path>
          <a:tileRect/>
        </a:gradFill>
      </p:bgPr>
    </p:bg>
    <p:spTree>
      <p:nvGrpSpPr>
        <p:cNvPr id="866" name="Shape 866"/>
        <p:cNvGrpSpPr/>
        <p:nvPr/>
      </p:nvGrpSpPr>
      <p:grpSpPr>
        <a:xfrm>
          <a:off x="0" y="0"/>
          <a:ext cx="0" cy="0"/>
          <a:chOff x="0" y="0"/>
          <a:chExt cx="0" cy="0"/>
        </a:xfrm>
      </p:grpSpPr>
      <p:sp>
        <p:nvSpPr>
          <p:cNvPr id="867" name="Google Shape;867;p61"/>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Displasia dentinaria </a:t>
            </a:r>
            <a:endParaRPr>
              <a:highlight>
                <a:srgbClr val="F2F4FC"/>
              </a:highlight>
              <a:latin typeface="Century Gothic"/>
              <a:ea typeface="Century Gothic"/>
              <a:cs typeface="Century Gothic"/>
              <a:sym typeface="Century Gothic"/>
            </a:endParaRPr>
          </a:p>
        </p:txBody>
      </p:sp>
      <p:sp>
        <p:nvSpPr>
          <p:cNvPr id="868" name="Google Shape;868;p61"/>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es-419"/>
              <a:t>Presenta un esmalte normal, con dentina atípica y morfología pulpar normal.</a:t>
            </a:r>
            <a:endParaRPr/>
          </a:p>
          <a:p>
            <a:pPr indent="0" lvl="0" marL="0" rtl="0" algn="l">
              <a:lnSpc>
                <a:spcPct val="200000"/>
              </a:lnSpc>
              <a:spcBef>
                <a:spcPts val="1200"/>
              </a:spcBef>
              <a:spcAft>
                <a:spcPts val="1200"/>
              </a:spcAft>
              <a:buNone/>
            </a:pPr>
            <a:r>
              <a:t/>
            </a:r>
            <a:endParaRPr/>
          </a:p>
        </p:txBody>
      </p:sp>
      <p:pic>
        <p:nvPicPr>
          <p:cNvPr id="869" name="Google Shape;869;p61">
            <a:hlinkClick action="ppaction://hlinksldjump" r:id="rId3"/>
          </p:cNvPr>
          <p:cNvPicPr preferRelativeResize="0"/>
          <p:nvPr/>
        </p:nvPicPr>
        <p:blipFill>
          <a:blip r:embed="rId4">
            <a:alphaModFix/>
          </a:blip>
          <a:stretch>
            <a:fillRect/>
          </a:stretch>
        </p:blipFill>
        <p:spPr>
          <a:xfrm>
            <a:off x="7787038" y="240550"/>
            <a:ext cx="448020" cy="478250"/>
          </a:xfrm>
          <a:prstGeom prst="rect">
            <a:avLst/>
          </a:prstGeom>
          <a:noFill/>
          <a:ln>
            <a:noFill/>
          </a:ln>
        </p:spPr>
      </p:pic>
      <p:sp>
        <p:nvSpPr>
          <p:cNvPr id="870" name="Google Shape;870;p61"/>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61"/>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61"/>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3" name="Google Shape;873;p61"/>
          <p:cNvPicPr preferRelativeResize="0"/>
          <p:nvPr/>
        </p:nvPicPr>
        <p:blipFill>
          <a:blip r:embed="rId5">
            <a:alphaModFix/>
          </a:blip>
          <a:stretch>
            <a:fillRect/>
          </a:stretch>
        </p:blipFill>
        <p:spPr>
          <a:xfrm>
            <a:off x="493600" y="378700"/>
            <a:ext cx="217225" cy="217225"/>
          </a:xfrm>
          <a:prstGeom prst="rect">
            <a:avLst/>
          </a:prstGeom>
          <a:noFill/>
          <a:ln>
            <a:noFill/>
          </a:ln>
        </p:spPr>
      </p:pic>
      <p:pic>
        <p:nvPicPr>
          <p:cNvPr id="874" name="Google Shape;874;p61">
            <a:hlinkClick action="ppaction://hlinksldjump" r:id="rId6"/>
          </p:cNvPr>
          <p:cNvPicPr preferRelativeResize="0"/>
          <p:nvPr/>
        </p:nvPicPr>
        <p:blipFill>
          <a:blip r:embed="rId7">
            <a:alphaModFix/>
          </a:blip>
          <a:stretch>
            <a:fillRect/>
          </a:stretch>
        </p:blipFill>
        <p:spPr>
          <a:xfrm>
            <a:off x="7535775" y="4015800"/>
            <a:ext cx="600325" cy="600325"/>
          </a:xfrm>
          <a:prstGeom prst="rect">
            <a:avLst/>
          </a:prstGeom>
          <a:noFill/>
          <a:ln>
            <a:noFill/>
          </a:ln>
        </p:spPr>
      </p:pic>
      <p:pic>
        <p:nvPicPr>
          <p:cNvPr id="875" name="Google Shape;875;p61">
            <a:hlinkClick action="ppaction://hlinkshowjump?jump=previousslide"/>
          </p:cNvPr>
          <p:cNvPicPr preferRelativeResize="0"/>
          <p:nvPr/>
        </p:nvPicPr>
        <p:blipFill>
          <a:blip r:embed="rId8">
            <a:alphaModFix/>
          </a:blip>
          <a:stretch>
            <a:fillRect/>
          </a:stretch>
        </p:blipFill>
        <p:spPr>
          <a:xfrm>
            <a:off x="6868186" y="287775"/>
            <a:ext cx="359540" cy="383800"/>
          </a:xfrm>
          <a:prstGeom prst="rect">
            <a:avLst/>
          </a:prstGeom>
          <a:noFill/>
          <a:ln>
            <a:noFill/>
          </a:ln>
        </p:spPr>
      </p:pic>
      <p:pic>
        <p:nvPicPr>
          <p:cNvPr id="876" name="Google Shape;876;p61">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
        <p:nvSpPr>
          <p:cNvPr id="877" name="Google Shape;877;p61"/>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pic>
        <p:nvPicPr>
          <p:cNvPr id="878" name="Google Shape;878;p61"/>
          <p:cNvPicPr preferRelativeResize="0"/>
          <p:nvPr/>
        </p:nvPicPr>
        <p:blipFill>
          <a:blip r:embed="rId11">
            <a:alphaModFix/>
          </a:blip>
          <a:stretch>
            <a:fillRect/>
          </a:stretch>
        </p:blipFill>
        <p:spPr>
          <a:xfrm>
            <a:off x="2204800" y="1368088"/>
            <a:ext cx="4876800" cy="3248025"/>
          </a:xfrm>
          <a:prstGeom prst="rect">
            <a:avLst/>
          </a:prstGeom>
          <a:noFill/>
          <a:ln>
            <a:noFill/>
          </a:ln>
        </p:spPr>
      </p:pic>
      <p:pic>
        <p:nvPicPr>
          <p:cNvPr id="879" name="Google Shape;879;p61">
            <a:hlinkClick action="ppaction://hlinkshowjump?jump=nextslide"/>
          </p:cNvPr>
          <p:cNvPicPr preferRelativeResize="0"/>
          <p:nvPr/>
        </p:nvPicPr>
        <p:blipFill>
          <a:blip r:embed="rId8">
            <a:alphaModFix/>
          </a:blip>
          <a:stretch>
            <a:fillRect/>
          </a:stretch>
        </p:blipFill>
        <p:spPr>
          <a:xfrm rot="10800000">
            <a:off x="7283372" y="287776"/>
            <a:ext cx="359540" cy="3837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134" name="Shape 134"/>
        <p:cNvGrpSpPr/>
        <p:nvPr/>
      </p:nvGrpSpPr>
      <p:grpSpPr>
        <a:xfrm>
          <a:off x="0" y="0"/>
          <a:ext cx="0" cy="0"/>
          <a:chOff x="0" y="0"/>
          <a:chExt cx="0" cy="0"/>
        </a:xfrm>
      </p:grpSpPr>
      <p:sp>
        <p:nvSpPr>
          <p:cNvPr id="135" name="Google Shape;135;p17"/>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Anodoncia</a:t>
            </a:r>
            <a:endParaRPr>
              <a:highlight>
                <a:srgbClr val="F2F4FC"/>
              </a:highlight>
              <a:latin typeface="Century Gothic"/>
              <a:ea typeface="Century Gothic"/>
              <a:cs typeface="Century Gothic"/>
              <a:sym typeface="Century Gothic"/>
            </a:endParaRPr>
          </a:p>
        </p:txBody>
      </p:sp>
      <p:sp>
        <p:nvSpPr>
          <p:cNvPr id="136" name="Google Shape;136;p17"/>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b="1" lang="es-419"/>
              <a:t>Existen 2 tipos</a:t>
            </a:r>
            <a:endParaRPr b="1"/>
          </a:p>
          <a:p>
            <a:pPr indent="-342900" lvl="0" marL="457200" rtl="0" algn="l">
              <a:spcBef>
                <a:spcPts val="1200"/>
              </a:spcBef>
              <a:spcAft>
                <a:spcPts val="0"/>
              </a:spcAft>
              <a:buSzPts val="1800"/>
              <a:buChar char="➔"/>
            </a:pPr>
            <a:r>
              <a:rPr lang="es-419" u="sng"/>
              <a:t>Verdadera:</a:t>
            </a:r>
            <a:r>
              <a:rPr lang="es-419"/>
              <a:t> </a:t>
            </a:r>
            <a:r>
              <a:rPr lang="es-419"/>
              <a:t>Están</a:t>
            </a:r>
            <a:r>
              <a:rPr lang="es-419"/>
              <a:t> ausentes todos los órganos dentarios </a:t>
            </a:r>
            <a:endParaRPr/>
          </a:p>
          <a:p>
            <a:pPr indent="-342900" lvl="0" marL="457200" rtl="0" algn="l">
              <a:spcBef>
                <a:spcPts val="0"/>
              </a:spcBef>
              <a:spcAft>
                <a:spcPts val="0"/>
              </a:spcAft>
              <a:buSzPts val="1800"/>
              <a:buChar char="➔"/>
            </a:pPr>
            <a:r>
              <a:rPr lang="es-419" u="sng"/>
              <a:t>Falsa:</a:t>
            </a:r>
            <a:r>
              <a:rPr lang="es-419"/>
              <a:t> Clínicamente no se observan como resultado de su extracción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b="1" lang="es-419"/>
              <a:t>Tratamiento:</a:t>
            </a:r>
            <a:r>
              <a:rPr lang="es-419"/>
              <a:t> </a:t>
            </a:r>
            <a:r>
              <a:rPr lang="es-419"/>
              <a:t>Prótesis</a:t>
            </a:r>
            <a:r>
              <a:rPr lang="es-419"/>
              <a:t> totales, colocación de implantes osteointegrados </a:t>
            </a:r>
            <a:endParaRPr/>
          </a:p>
        </p:txBody>
      </p:sp>
      <p:pic>
        <p:nvPicPr>
          <p:cNvPr id="137" name="Google Shape;137;p17">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138" name="Google Shape;138;p17">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139" name="Google Shape;139;p17">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140" name="Google Shape;140;p17"/>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17"/>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144" name="Google Shape;144;p17">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145" name="Google Shape;145;p17">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pic>
        <p:nvPicPr>
          <p:cNvPr id="146" name="Google Shape;146;p17"/>
          <p:cNvPicPr preferRelativeResize="0"/>
          <p:nvPr/>
        </p:nvPicPr>
        <p:blipFill>
          <a:blip r:embed="rId11">
            <a:alphaModFix/>
          </a:blip>
          <a:stretch>
            <a:fillRect/>
          </a:stretch>
        </p:blipFill>
        <p:spPr>
          <a:xfrm>
            <a:off x="710825" y="3277825"/>
            <a:ext cx="2676600" cy="1338300"/>
          </a:xfrm>
          <a:prstGeom prst="rect">
            <a:avLst/>
          </a:prstGeom>
          <a:noFill/>
          <a:ln>
            <a:noFill/>
          </a:ln>
        </p:spPr>
      </p:pic>
      <p:pic>
        <p:nvPicPr>
          <p:cNvPr id="147" name="Google Shape;147;p17"/>
          <p:cNvPicPr preferRelativeResize="0"/>
          <p:nvPr/>
        </p:nvPicPr>
        <p:blipFill>
          <a:blip r:embed="rId12">
            <a:alphaModFix/>
          </a:blip>
          <a:stretch>
            <a:fillRect/>
          </a:stretch>
        </p:blipFill>
        <p:spPr>
          <a:xfrm rot="351033">
            <a:off x="3812575" y="3152285"/>
            <a:ext cx="2392600" cy="139560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path path="circle">
            <a:fillToRect b="50%" l="50%" r="50%" t="50%"/>
          </a:path>
          <a:tileRect/>
        </a:gradFill>
      </p:bgPr>
    </p:bg>
    <p:spTree>
      <p:nvGrpSpPr>
        <p:cNvPr id="883" name="Shape 883"/>
        <p:cNvGrpSpPr/>
        <p:nvPr/>
      </p:nvGrpSpPr>
      <p:grpSpPr>
        <a:xfrm>
          <a:off x="0" y="0"/>
          <a:ext cx="0" cy="0"/>
          <a:chOff x="0" y="0"/>
          <a:chExt cx="0" cy="0"/>
        </a:xfrm>
      </p:grpSpPr>
      <p:sp>
        <p:nvSpPr>
          <p:cNvPr id="884" name="Google Shape;884;p62"/>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Displasia dentinaria </a:t>
            </a:r>
            <a:endParaRPr>
              <a:highlight>
                <a:srgbClr val="F2F4FC"/>
              </a:highlight>
              <a:latin typeface="Century Gothic"/>
              <a:ea typeface="Century Gothic"/>
              <a:cs typeface="Century Gothic"/>
              <a:sym typeface="Century Gothic"/>
            </a:endParaRPr>
          </a:p>
        </p:txBody>
      </p:sp>
      <p:sp>
        <p:nvSpPr>
          <p:cNvPr id="885" name="Google Shape;885;p62"/>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1200"/>
              </a:spcBef>
              <a:spcAft>
                <a:spcPts val="0"/>
              </a:spcAft>
              <a:buNone/>
            </a:pPr>
            <a:r>
              <a:rPr lang="es-419"/>
              <a:t>Esta se divide en 2 tipos: </a:t>
            </a:r>
            <a:endParaRPr/>
          </a:p>
          <a:p>
            <a:pPr indent="0" lvl="0" marL="0" rtl="0" algn="l">
              <a:spcBef>
                <a:spcPts val="1200"/>
              </a:spcBef>
              <a:spcAft>
                <a:spcPts val="1200"/>
              </a:spcAft>
              <a:buNone/>
            </a:pPr>
            <a:r>
              <a:rPr b="1" lang="es-419"/>
              <a:t>Tipo I (radicular):</a:t>
            </a:r>
            <a:r>
              <a:rPr lang="es-419"/>
              <a:t> </a:t>
            </a:r>
            <a:r>
              <a:rPr lang="es-419"/>
              <a:t>Afecta ambas denticiones y a todos los dientes, morfología y color normal, raices enanas, conicas, engrosadas, en denticion primaria, pulpares y conductos radiculares completamente obliterados, en permanentes, cámaras pulpares sin obliteración y residuos de </a:t>
            </a:r>
            <a:r>
              <a:rPr lang="es-419"/>
              <a:t>cavidades pulpares en forma de semi-luna.</a:t>
            </a:r>
            <a:endParaRPr/>
          </a:p>
        </p:txBody>
      </p:sp>
      <p:pic>
        <p:nvPicPr>
          <p:cNvPr id="886" name="Google Shape;886;p62">
            <a:hlinkClick action="ppaction://hlinksldjump" r:id="rId3"/>
          </p:cNvPr>
          <p:cNvPicPr preferRelativeResize="0"/>
          <p:nvPr/>
        </p:nvPicPr>
        <p:blipFill>
          <a:blip r:embed="rId4">
            <a:alphaModFix/>
          </a:blip>
          <a:stretch>
            <a:fillRect/>
          </a:stretch>
        </p:blipFill>
        <p:spPr>
          <a:xfrm>
            <a:off x="7787038" y="240550"/>
            <a:ext cx="448020" cy="478250"/>
          </a:xfrm>
          <a:prstGeom prst="rect">
            <a:avLst/>
          </a:prstGeom>
          <a:noFill/>
          <a:ln>
            <a:noFill/>
          </a:ln>
        </p:spPr>
      </p:pic>
      <p:sp>
        <p:nvSpPr>
          <p:cNvPr id="887" name="Google Shape;887;p62"/>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62"/>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62"/>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0" name="Google Shape;890;p62"/>
          <p:cNvPicPr preferRelativeResize="0"/>
          <p:nvPr/>
        </p:nvPicPr>
        <p:blipFill>
          <a:blip r:embed="rId5">
            <a:alphaModFix/>
          </a:blip>
          <a:stretch>
            <a:fillRect/>
          </a:stretch>
        </p:blipFill>
        <p:spPr>
          <a:xfrm>
            <a:off x="493600" y="378700"/>
            <a:ext cx="217225" cy="217225"/>
          </a:xfrm>
          <a:prstGeom prst="rect">
            <a:avLst/>
          </a:prstGeom>
          <a:noFill/>
          <a:ln>
            <a:noFill/>
          </a:ln>
        </p:spPr>
      </p:pic>
      <p:pic>
        <p:nvPicPr>
          <p:cNvPr id="891" name="Google Shape;891;p62">
            <a:hlinkClick action="ppaction://hlinksldjump" r:id="rId6"/>
          </p:cNvPr>
          <p:cNvPicPr preferRelativeResize="0"/>
          <p:nvPr/>
        </p:nvPicPr>
        <p:blipFill>
          <a:blip r:embed="rId7">
            <a:alphaModFix/>
          </a:blip>
          <a:stretch>
            <a:fillRect/>
          </a:stretch>
        </p:blipFill>
        <p:spPr>
          <a:xfrm>
            <a:off x="7535775" y="4015800"/>
            <a:ext cx="600325" cy="600325"/>
          </a:xfrm>
          <a:prstGeom prst="rect">
            <a:avLst/>
          </a:prstGeom>
          <a:noFill/>
          <a:ln>
            <a:noFill/>
          </a:ln>
        </p:spPr>
      </p:pic>
      <p:pic>
        <p:nvPicPr>
          <p:cNvPr id="892" name="Google Shape;892;p62">
            <a:hlinkClick action="ppaction://hlinkshowjump?jump=previousslide"/>
          </p:cNvPr>
          <p:cNvPicPr preferRelativeResize="0"/>
          <p:nvPr/>
        </p:nvPicPr>
        <p:blipFill>
          <a:blip r:embed="rId8">
            <a:alphaModFix/>
          </a:blip>
          <a:stretch>
            <a:fillRect/>
          </a:stretch>
        </p:blipFill>
        <p:spPr>
          <a:xfrm>
            <a:off x="6868186" y="287775"/>
            <a:ext cx="359540" cy="383800"/>
          </a:xfrm>
          <a:prstGeom prst="rect">
            <a:avLst/>
          </a:prstGeom>
          <a:noFill/>
          <a:ln>
            <a:noFill/>
          </a:ln>
        </p:spPr>
      </p:pic>
      <p:pic>
        <p:nvPicPr>
          <p:cNvPr id="893" name="Google Shape;893;p62">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
        <p:nvSpPr>
          <p:cNvPr id="894" name="Google Shape;894;p62"/>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pic>
        <p:nvPicPr>
          <p:cNvPr id="895" name="Google Shape;895;p62"/>
          <p:cNvPicPr preferRelativeResize="0"/>
          <p:nvPr/>
        </p:nvPicPr>
        <p:blipFill>
          <a:blip r:embed="rId11">
            <a:alphaModFix/>
          </a:blip>
          <a:stretch>
            <a:fillRect/>
          </a:stretch>
        </p:blipFill>
        <p:spPr>
          <a:xfrm>
            <a:off x="3754925" y="2680050"/>
            <a:ext cx="3660000" cy="1800725"/>
          </a:xfrm>
          <a:prstGeom prst="rect">
            <a:avLst/>
          </a:prstGeom>
          <a:noFill/>
          <a:ln>
            <a:noFill/>
          </a:ln>
        </p:spPr>
      </p:pic>
      <p:pic>
        <p:nvPicPr>
          <p:cNvPr id="896" name="Google Shape;896;p62">
            <a:hlinkClick action="ppaction://hlinkshowjump?jump=nextslide"/>
          </p:cNvPr>
          <p:cNvPicPr preferRelativeResize="0"/>
          <p:nvPr/>
        </p:nvPicPr>
        <p:blipFill>
          <a:blip r:embed="rId8">
            <a:alphaModFix/>
          </a:blip>
          <a:stretch>
            <a:fillRect/>
          </a:stretch>
        </p:blipFill>
        <p:spPr>
          <a:xfrm rot="10800000">
            <a:off x="7283372" y="287776"/>
            <a:ext cx="359540" cy="38379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path path="circle">
            <a:fillToRect b="50%" l="50%" r="50%" t="50%"/>
          </a:path>
          <a:tileRect/>
        </a:gradFill>
      </p:bgPr>
    </p:bg>
    <p:spTree>
      <p:nvGrpSpPr>
        <p:cNvPr id="900" name="Shape 900"/>
        <p:cNvGrpSpPr/>
        <p:nvPr/>
      </p:nvGrpSpPr>
      <p:grpSpPr>
        <a:xfrm>
          <a:off x="0" y="0"/>
          <a:ext cx="0" cy="0"/>
          <a:chOff x="0" y="0"/>
          <a:chExt cx="0" cy="0"/>
        </a:xfrm>
      </p:grpSpPr>
      <p:sp>
        <p:nvSpPr>
          <p:cNvPr id="901" name="Google Shape;901;p63"/>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Displasia dentinaria </a:t>
            </a:r>
            <a:endParaRPr>
              <a:highlight>
                <a:srgbClr val="F2F4FC"/>
              </a:highlight>
              <a:latin typeface="Century Gothic"/>
              <a:ea typeface="Century Gothic"/>
              <a:cs typeface="Century Gothic"/>
              <a:sym typeface="Century Gothic"/>
            </a:endParaRPr>
          </a:p>
        </p:txBody>
      </p:sp>
      <p:sp>
        <p:nvSpPr>
          <p:cNvPr id="902" name="Google Shape;902;p63"/>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1200"/>
              </a:spcBef>
              <a:spcAft>
                <a:spcPts val="0"/>
              </a:spcAft>
              <a:buNone/>
            </a:pPr>
            <a:r>
              <a:rPr b="1" lang="es-419"/>
              <a:t>Tipo II (coronal): </a:t>
            </a:r>
            <a:r>
              <a:rPr lang="es-419"/>
              <a:t>Afecta a ambas denticiones, en dentición primaria dientes de color amarillo, pardo o gris azulado, en dentición permanente la apariencia es normal, en los dientes permanentes cámara pulpar agrandada en la corona que se proyectan hacia la raíz en forma de“tubo de cardo ó llama”</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b="1" lang="es-419"/>
              <a:t>Tratamiento: No existe tratamiento</a:t>
            </a:r>
            <a:endParaRPr b="1"/>
          </a:p>
        </p:txBody>
      </p:sp>
      <p:pic>
        <p:nvPicPr>
          <p:cNvPr id="903" name="Google Shape;903;p63">
            <a:hlinkClick action="ppaction://hlinksldjump" r:id="rId3"/>
          </p:cNvPr>
          <p:cNvPicPr preferRelativeResize="0"/>
          <p:nvPr/>
        </p:nvPicPr>
        <p:blipFill>
          <a:blip r:embed="rId4">
            <a:alphaModFix/>
          </a:blip>
          <a:stretch>
            <a:fillRect/>
          </a:stretch>
        </p:blipFill>
        <p:spPr>
          <a:xfrm>
            <a:off x="7787038" y="240550"/>
            <a:ext cx="448020" cy="478250"/>
          </a:xfrm>
          <a:prstGeom prst="rect">
            <a:avLst/>
          </a:prstGeom>
          <a:noFill/>
          <a:ln>
            <a:noFill/>
          </a:ln>
        </p:spPr>
      </p:pic>
      <p:sp>
        <p:nvSpPr>
          <p:cNvPr id="904" name="Google Shape;904;p63"/>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63"/>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63"/>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7" name="Google Shape;907;p63"/>
          <p:cNvPicPr preferRelativeResize="0"/>
          <p:nvPr/>
        </p:nvPicPr>
        <p:blipFill>
          <a:blip r:embed="rId5">
            <a:alphaModFix/>
          </a:blip>
          <a:stretch>
            <a:fillRect/>
          </a:stretch>
        </p:blipFill>
        <p:spPr>
          <a:xfrm>
            <a:off x="493600" y="378700"/>
            <a:ext cx="217225" cy="217225"/>
          </a:xfrm>
          <a:prstGeom prst="rect">
            <a:avLst/>
          </a:prstGeom>
          <a:noFill/>
          <a:ln>
            <a:noFill/>
          </a:ln>
        </p:spPr>
      </p:pic>
      <p:pic>
        <p:nvPicPr>
          <p:cNvPr id="908" name="Google Shape;908;p63">
            <a:hlinkClick action="ppaction://hlinksldjump" r:id="rId6"/>
          </p:cNvPr>
          <p:cNvPicPr preferRelativeResize="0"/>
          <p:nvPr/>
        </p:nvPicPr>
        <p:blipFill>
          <a:blip r:embed="rId7">
            <a:alphaModFix/>
          </a:blip>
          <a:stretch>
            <a:fillRect/>
          </a:stretch>
        </p:blipFill>
        <p:spPr>
          <a:xfrm>
            <a:off x="7535775" y="4015800"/>
            <a:ext cx="600325" cy="600325"/>
          </a:xfrm>
          <a:prstGeom prst="rect">
            <a:avLst/>
          </a:prstGeom>
          <a:noFill/>
          <a:ln>
            <a:noFill/>
          </a:ln>
        </p:spPr>
      </p:pic>
      <p:pic>
        <p:nvPicPr>
          <p:cNvPr id="909" name="Google Shape;909;p63">
            <a:hlinkClick action="ppaction://hlinkshowjump?jump=previousslide"/>
          </p:cNvPr>
          <p:cNvPicPr preferRelativeResize="0"/>
          <p:nvPr/>
        </p:nvPicPr>
        <p:blipFill>
          <a:blip r:embed="rId8">
            <a:alphaModFix/>
          </a:blip>
          <a:stretch>
            <a:fillRect/>
          </a:stretch>
        </p:blipFill>
        <p:spPr>
          <a:xfrm>
            <a:off x="6868186" y="287775"/>
            <a:ext cx="359540" cy="383800"/>
          </a:xfrm>
          <a:prstGeom prst="rect">
            <a:avLst/>
          </a:prstGeom>
          <a:noFill/>
          <a:ln>
            <a:noFill/>
          </a:ln>
        </p:spPr>
      </p:pic>
      <p:pic>
        <p:nvPicPr>
          <p:cNvPr id="910" name="Google Shape;910;p63">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pic>
        <p:nvPicPr>
          <p:cNvPr id="911" name="Google Shape;911;p63"/>
          <p:cNvPicPr preferRelativeResize="0"/>
          <p:nvPr/>
        </p:nvPicPr>
        <p:blipFill>
          <a:blip r:embed="rId11">
            <a:alphaModFix/>
          </a:blip>
          <a:stretch>
            <a:fillRect/>
          </a:stretch>
        </p:blipFill>
        <p:spPr>
          <a:xfrm>
            <a:off x="1936466" y="2249900"/>
            <a:ext cx="4732580" cy="1541400"/>
          </a:xfrm>
          <a:prstGeom prst="rect">
            <a:avLst/>
          </a:prstGeom>
          <a:noFill/>
          <a:ln>
            <a:noFill/>
          </a:ln>
        </p:spPr>
      </p:pic>
      <p:pic>
        <p:nvPicPr>
          <p:cNvPr id="912" name="Google Shape;912;p63">
            <a:hlinkClick action="ppaction://hlinkshowjump?jump=nextslide"/>
          </p:cNvPr>
          <p:cNvPicPr preferRelativeResize="0"/>
          <p:nvPr/>
        </p:nvPicPr>
        <p:blipFill>
          <a:blip r:embed="rId8">
            <a:alphaModFix/>
          </a:blip>
          <a:stretch>
            <a:fillRect/>
          </a:stretch>
        </p:blipFill>
        <p:spPr>
          <a:xfrm rot="10800000">
            <a:off x="7283372" y="287776"/>
            <a:ext cx="359540" cy="38379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pic>
        <p:nvPicPr>
          <p:cNvPr id="917" name="Google Shape;917;p64"/>
          <p:cNvPicPr preferRelativeResize="0"/>
          <p:nvPr/>
        </p:nvPicPr>
        <p:blipFill>
          <a:blip r:embed="rId3">
            <a:alphaModFix amt="14000"/>
          </a:blip>
          <a:stretch>
            <a:fillRect/>
          </a:stretch>
        </p:blipFill>
        <p:spPr>
          <a:xfrm>
            <a:off x="0" y="0"/>
            <a:ext cx="8351401" cy="5143501"/>
          </a:xfrm>
          <a:prstGeom prst="rect">
            <a:avLst/>
          </a:prstGeom>
          <a:noFill/>
          <a:ln>
            <a:noFill/>
          </a:ln>
        </p:spPr>
      </p:pic>
      <p:sp>
        <p:nvSpPr>
          <p:cNvPr id="918" name="Google Shape;918;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Bibliografías: </a:t>
            </a:r>
            <a:endParaRPr/>
          </a:p>
        </p:txBody>
      </p:sp>
      <p:sp>
        <p:nvSpPr>
          <p:cNvPr id="919" name="Google Shape;919;p64"/>
          <p:cNvSpPr txBox="1"/>
          <p:nvPr>
            <p:ph idx="1" type="body"/>
          </p:nvPr>
        </p:nvSpPr>
        <p:spPr>
          <a:xfrm>
            <a:off x="311700" y="908850"/>
            <a:ext cx="7057500" cy="2747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75"/>
              <a:buNone/>
            </a:pPr>
            <a:r>
              <a:rPr lang="es-419" sz="800" u="sng">
                <a:solidFill>
                  <a:schemeClr val="hlink"/>
                </a:solidFill>
                <a:hlinkClick r:id="rId4"/>
              </a:rPr>
              <a:t>ALTERACIONES EN EL DESARROLLO DENTAL.</a:t>
            </a:r>
            <a:endParaRPr sz="800"/>
          </a:p>
          <a:p>
            <a:pPr indent="0" lvl="0" marL="0" rtl="0" algn="l">
              <a:lnSpc>
                <a:spcPct val="95000"/>
              </a:lnSpc>
              <a:spcBef>
                <a:spcPts val="1200"/>
              </a:spcBef>
              <a:spcAft>
                <a:spcPts val="0"/>
              </a:spcAft>
              <a:buSzPts val="275"/>
              <a:buNone/>
            </a:pPr>
            <a:r>
              <a:rPr lang="es-419" sz="800" u="sng">
                <a:solidFill>
                  <a:schemeClr val="hlink"/>
                </a:solidFill>
                <a:hlinkClick r:id="rId5"/>
              </a:rPr>
              <a:t>Dr. Henry Cheesman Mazariegos. (2015). ALTERACIONES DE TAMAÑO, FORMA Y NÚMERO EN PIEZAS DENTALES. Junio 2021, de UNIVERSIDAD DE SAN CARLOS DE GUATEMALA</a:t>
            </a:r>
            <a:endParaRPr sz="800"/>
          </a:p>
          <a:p>
            <a:pPr indent="0" lvl="0" marL="0" rtl="0" algn="l">
              <a:lnSpc>
                <a:spcPct val="95000"/>
              </a:lnSpc>
              <a:spcBef>
                <a:spcPts val="1200"/>
              </a:spcBef>
              <a:spcAft>
                <a:spcPts val="0"/>
              </a:spcAft>
              <a:buSzPts val="275"/>
              <a:buNone/>
            </a:pPr>
            <a:r>
              <a:rPr lang="es-419" sz="800" u="sng">
                <a:solidFill>
                  <a:schemeClr val="hlink"/>
                </a:solidFill>
                <a:hlinkClick r:id="rId6"/>
              </a:rPr>
              <a:t>R. RAmón HeRReRo1, m. miegimolle HeRReRo2, l. gAllegos lópez3. (2014). Anomalías dentarias de número: hiperodoncia/hipodoncia. A propósito de un caso. Junio 2021 , de OdOntOlOgía Pediátrica </a:t>
            </a:r>
            <a:endParaRPr sz="800"/>
          </a:p>
          <a:p>
            <a:pPr indent="0" lvl="0" marL="0" rtl="0" algn="l">
              <a:lnSpc>
                <a:spcPct val="95000"/>
              </a:lnSpc>
              <a:spcBef>
                <a:spcPts val="1200"/>
              </a:spcBef>
              <a:spcAft>
                <a:spcPts val="0"/>
              </a:spcAft>
              <a:buSzPts val="275"/>
              <a:buNone/>
            </a:pPr>
            <a:r>
              <a:rPr lang="es-419" sz="800" u="sng">
                <a:solidFill>
                  <a:schemeClr val="hlink"/>
                </a:solidFill>
                <a:hlinkClick r:id="rId7"/>
              </a:rPr>
              <a:t>Terán Siberio, H. C.. (2013). Anodoncia parcial verdadera: reporte de cuatro casos. Junio 2021, de Acta Odontologica Venezolana</a:t>
            </a:r>
            <a:endParaRPr sz="800"/>
          </a:p>
          <a:p>
            <a:pPr indent="0" lvl="0" marL="0" rtl="0" algn="l">
              <a:lnSpc>
                <a:spcPct val="95000"/>
              </a:lnSpc>
              <a:spcBef>
                <a:spcPts val="1200"/>
              </a:spcBef>
              <a:spcAft>
                <a:spcPts val="0"/>
              </a:spcAft>
              <a:buSzPts val="275"/>
              <a:buNone/>
            </a:pPr>
            <a:r>
              <a:rPr lang="es-419" sz="800" u="sng">
                <a:solidFill>
                  <a:schemeClr val="hlink"/>
                </a:solidFill>
                <a:hlinkClick r:id="rId8"/>
              </a:rPr>
              <a:t>Castiñeira López, Dailín1; López Gómez, Yojander2; León Arteaga, Bárbara Liliet3; Quirós-Alvarez, Oscar José4. (2020). Oligodoncia no sindrómica o familiar - Presentación de caso. Junio 2021, de Revista latinoamericana de ortodoncia y odontopediatria</a:t>
            </a:r>
            <a:endParaRPr sz="800"/>
          </a:p>
          <a:p>
            <a:pPr indent="0" lvl="0" marL="0" rtl="0" algn="l">
              <a:lnSpc>
                <a:spcPct val="95000"/>
              </a:lnSpc>
              <a:spcBef>
                <a:spcPts val="1200"/>
              </a:spcBef>
              <a:spcAft>
                <a:spcPts val="0"/>
              </a:spcAft>
              <a:buSzPts val="275"/>
              <a:buNone/>
            </a:pPr>
            <a:r>
              <a:rPr lang="es-419" sz="800" u="sng">
                <a:solidFill>
                  <a:schemeClr val="hlink"/>
                </a:solidFill>
                <a:hlinkClick r:id="rId9"/>
              </a:rPr>
              <a:t>Jurado Vázquez Silvia Inés,* Guadarrama Quiroz Luis Javier.**. (2018). Geminación bilateral. Reporte de caso.. Junio 2021, de Revista Tamé </a:t>
            </a:r>
            <a:endParaRPr sz="800"/>
          </a:p>
          <a:p>
            <a:pPr indent="0" lvl="0" marL="0" rtl="0" algn="l">
              <a:lnSpc>
                <a:spcPct val="95000"/>
              </a:lnSpc>
              <a:spcBef>
                <a:spcPts val="1200"/>
              </a:spcBef>
              <a:spcAft>
                <a:spcPts val="0"/>
              </a:spcAft>
              <a:buSzPts val="275"/>
              <a:buNone/>
            </a:pPr>
            <a:r>
              <a:rPr lang="es-419" sz="800" u="sng">
                <a:solidFill>
                  <a:schemeClr val="hlink"/>
                </a:solidFill>
                <a:hlinkClick r:id="rId10"/>
              </a:rPr>
              <a:t>López-Valverde N* Blanco-Antona L** López-Marcos J*** Flores J** López-Valverde A***. (2018). Concrescencia dental. A propósito de un caso clínico. junio 2021, de Labor dental clínica </a:t>
            </a:r>
            <a:endParaRPr sz="800"/>
          </a:p>
          <a:p>
            <a:pPr indent="0" lvl="0" marL="0" rtl="0" algn="l">
              <a:lnSpc>
                <a:spcPct val="95000"/>
              </a:lnSpc>
              <a:spcBef>
                <a:spcPts val="1200"/>
              </a:spcBef>
              <a:spcAft>
                <a:spcPts val="0"/>
              </a:spcAft>
              <a:buSzPts val="275"/>
              <a:buNone/>
            </a:pPr>
            <a:r>
              <a:rPr lang="es-419" sz="800" u="sng">
                <a:solidFill>
                  <a:schemeClr val="hlink"/>
                </a:solidFill>
                <a:hlinkClick r:id="rId11"/>
              </a:rPr>
              <a:t>Ruth Nayeli López Hernández,* Paola Campos Ibarra,§ Gabriela Dávila García,§ Alejandro Camacho Hernández,§ Fernando Tenorio Rocha||. (2018). Dens invaginatus: reporte de un caso clínico. Junio 2021, de Revista Odontológica Mexican</a:t>
            </a:r>
            <a:endParaRPr sz="800"/>
          </a:p>
          <a:p>
            <a:pPr indent="0" lvl="0" marL="0" rtl="0" algn="l">
              <a:lnSpc>
                <a:spcPct val="95000"/>
              </a:lnSpc>
              <a:spcBef>
                <a:spcPts val="1200"/>
              </a:spcBef>
              <a:spcAft>
                <a:spcPts val="0"/>
              </a:spcAft>
              <a:buSzPts val="275"/>
              <a:buNone/>
            </a:pPr>
            <a:r>
              <a:rPr lang="es-419" sz="800" u="sng">
                <a:solidFill>
                  <a:schemeClr val="hlink"/>
                </a:solidFill>
                <a:hlinkClick r:id="rId12"/>
              </a:rPr>
              <a:t>Programa UNAM-DGAPA-PAPIME. (2015). ENFERMEDADES DE TEJIDOS DUROS DE LA CORONA DENTAL. Junio 2021</a:t>
            </a:r>
            <a:endParaRPr sz="800"/>
          </a:p>
          <a:p>
            <a:pPr indent="0" lvl="0" marL="0" rtl="0" algn="l">
              <a:lnSpc>
                <a:spcPct val="95000"/>
              </a:lnSpc>
              <a:spcBef>
                <a:spcPts val="1200"/>
              </a:spcBef>
              <a:spcAft>
                <a:spcPts val="1200"/>
              </a:spcAft>
              <a:buSzPts val="275"/>
              <a:buNone/>
            </a:pPr>
            <a:r>
              <a:rPr lang="es-419" sz="800" u="sng">
                <a:solidFill>
                  <a:schemeClr val="hlink"/>
                </a:solidFill>
                <a:hlinkClick r:id="rId13"/>
              </a:rPr>
              <a:t>Víctor simancas Escorcia,* Alfredo Natera,§ María Gabriela Acosta de Camargo||. (2019). Amelogénesis imperfecta en pacientes pediátricos: serie de casos. Junio 2021, de Revista Odontológica Mexicana</a:t>
            </a:r>
            <a:endParaRPr sz="800">
              <a:solidFill>
                <a:schemeClr val="dk1"/>
              </a:solidFill>
            </a:endParaRPr>
          </a:p>
        </p:txBody>
      </p:sp>
      <p:sp>
        <p:nvSpPr>
          <p:cNvPr id="920" name="Google Shape;920;p64"/>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64"/>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64"/>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64"/>
          <p:cNvSpPr/>
          <p:nvPr/>
        </p:nvSpPr>
        <p:spPr>
          <a:xfrm rot="5400000">
            <a:off x="8130900" y="220500"/>
            <a:ext cx="1233600" cy="792600"/>
          </a:xfrm>
          <a:prstGeom prst="round2SameRect">
            <a:avLst>
              <a:gd fmla="val 16667" name="adj1"/>
              <a:gd fmla="val 0" name="adj2"/>
            </a:avLst>
          </a:prstGeom>
          <a:gradFill>
            <a:gsLst>
              <a:gs pos="0">
                <a:srgbClr val="F5D0D0"/>
              </a:gs>
              <a:gs pos="100000">
                <a:srgbClr val="D96868"/>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4" name="Google Shape;924;p64">
            <a:hlinkClick action="ppaction://hlinksldjump" r:id="rId14"/>
          </p:cNvPr>
          <p:cNvPicPr preferRelativeResize="0"/>
          <p:nvPr/>
        </p:nvPicPr>
        <p:blipFill>
          <a:blip r:embed="rId15">
            <a:alphaModFix/>
          </a:blip>
          <a:stretch>
            <a:fillRect/>
          </a:stretch>
        </p:blipFill>
        <p:spPr>
          <a:xfrm>
            <a:off x="7787038" y="240550"/>
            <a:ext cx="448020" cy="478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151" name="Shape 151"/>
        <p:cNvGrpSpPr/>
        <p:nvPr/>
      </p:nvGrpSpPr>
      <p:grpSpPr>
        <a:xfrm>
          <a:off x="0" y="0"/>
          <a:ext cx="0" cy="0"/>
          <a:chOff x="0" y="0"/>
          <a:chExt cx="0" cy="0"/>
        </a:xfrm>
      </p:grpSpPr>
      <p:sp>
        <p:nvSpPr>
          <p:cNvPr id="152" name="Google Shape;152;p18"/>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Hipodoncia</a:t>
            </a:r>
            <a:endParaRPr>
              <a:highlight>
                <a:srgbClr val="F2F4FC"/>
              </a:highlight>
              <a:latin typeface="Century Gothic"/>
              <a:ea typeface="Century Gothic"/>
              <a:cs typeface="Century Gothic"/>
              <a:sym typeface="Century Gothic"/>
            </a:endParaRPr>
          </a:p>
        </p:txBody>
      </p:sp>
      <p:sp>
        <p:nvSpPr>
          <p:cNvPr id="153" name="Google Shape;153;p18"/>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s-419"/>
              <a:t>Esta </a:t>
            </a:r>
            <a:r>
              <a:rPr lang="es-419"/>
              <a:t>también</a:t>
            </a:r>
            <a:r>
              <a:rPr lang="es-419"/>
              <a:t> es conocida como “agenesia”...</a:t>
            </a:r>
            <a:endParaRPr/>
          </a:p>
          <a:p>
            <a:pPr indent="0" lvl="0" marL="0" rtl="0" algn="l">
              <a:spcBef>
                <a:spcPts val="1200"/>
              </a:spcBef>
              <a:spcAft>
                <a:spcPts val="1200"/>
              </a:spcAft>
              <a:buNone/>
            </a:pPr>
            <a:r>
              <a:t/>
            </a:r>
            <a:endParaRPr/>
          </a:p>
        </p:txBody>
      </p:sp>
      <p:pic>
        <p:nvPicPr>
          <p:cNvPr id="154" name="Google Shape;154;p18">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155" name="Google Shape;155;p18">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156" name="Google Shape;156;p18">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157" name="Google Shape;157;p18"/>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8"/>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8"/>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0" name="Google Shape;160;p18"/>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161" name="Google Shape;161;p18">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162" name="Google Shape;162;p18">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pic>
        <p:nvPicPr>
          <p:cNvPr id="163" name="Google Shape;163;p18"/>
          <p:cNvPicPr preferRelativeResize="0"/>
          <p:nvPr/>
        </p:nvPicPr>
        <p:blipFill>
          <a:blip r:embed="rId11">
            <a:alphaModFix/>
          </a:blip>
          <a:stretch>
            <a:fillRect/>
          </a:stretch>
        </p:blipFill>
        <p:spPr>
          <a:xfrm rot="222054">
            <a:off x="2038275" y="1380200"/>
            <a:ext cx="4647774" cy="3109825"/>
          </a:xfrm>
          <a:prstGeom prst="rect">
            <a:avLst/>
          </a:prstGeom>
          <a:noFill/>
          <a:ln>
            <a:noFill/>
          </a:ln>
        </p:spPr>
      </p:pic>
      <p:sp>
        <p:nvSpPr>
          <p:cNvPr id="164" name="Google Shape;164;p18"/>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168" name="Shape 168"/>
        <p:cNvGrpSpPr/>
        <p:nvPr/>
      </p:nvGrpSpPr>
      <p:grpSpPr>
        <a:xfrm>
          <a:off x="0" y="0"/>
          <a:ext cx="0" cy="0"/>
          <a:chOff x="0" y="0"/>
          <a:chExt cx="0" cy="0"/>
        </a:xfrm>
      </p:grpSpPr>
      <p:sp>
        <p:nvSpPr>
          <p:cNvPr id="169" name="Google Shape;169;p19"/>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Hipodoncia</a:t>
            </a:r>
            <a:endParaRPr>
              <a:highlight>
                <a:srgbClr val="F2F4FC"/>
              </a:highlight>
              <a:latin typeface="Century Gothic"/>
              <a:ea typeface="Century Gothic"/>
              <a:cs typeface="Century Gothic"/>
              <a:sym typeface="Century Gothic"/>
            </a:endParaRPr>
          </a:p>
        </p:txBody>
      </p:sp>
      <p:sp>
        <p:nvSpPr>
          <p:cNvPr id="170" name="Google Shape;170;p19"/>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s-419"/>
              <a:t>Es la disminución del número</a:t>
            </a:r>
            <a:r>
              <a:rPr lang="es-419"/>
              <a:t> de los órganos dentarios, principalmente: </a:t>
            </a:r>
            <a:endParaRPr/>
          </a:p>
          <a:p>
            <a:pPr indent="-342900" lvl="0" marL="457200" rtl="0" algn="l">
              <a:spcBef>
                <a:spcPts val="1200"/>
              </a:spcBef>
              <a:spcAft>
                <a:spcPts val="0"/>
              </a:spcAft>
              <a:buSzPts val="1800"/>
              <a:buChar char="➔"/>
            </a:pPr>
            <a:r>
              <a:rPr lang="es-419"/>
              <a:t>Terceros molares</a:t>
            </a:r>
            <a:endParaRPr/>
          </a:p>
          <a:p>
            <a:pPr indent="-342900" lvl="0" marL="457200" rtl="0" algn="l">
              <a:spcBef>
                <a:spcPts val="0"/>
              </a:spcBef>
              <a:spcAft>
                <a:spcPts val="0"/>
              </a:spcAft>
              <a:buSzPts val="1800"/>
              <a:buChar char="➔"/>
            </a:pPr>
            <a:r>
              <a:rPr lang="es-419"/>
              <a:t>Incisivos laterales superiores </a:t>
            </a:r>
            <a:endParaRPr/>
          </a:p>
          <a:p>
            <a:pPr indent="-342900" lvl="0" marL="457200" rtl="0" algn="l">
              <a:spcBef>
                <a:spcPts val="0"/>
              </a:spcBef>
              <a:spcAft>
                <a:spcPts val="0"/>
              </a:spcAft>
              <a:buSzPts val="1800"/>
              <a:buChar char="➔"/>
            </a:pPr>
            <a:r>
              <a:rPr lang="es-419"/>
              <a:t>Segundos premolares</a:t>
            </a:r>
            <a:endParaRPr/>
          </a:p>
          <a:p>
            <a:pPr indent="0" lvl="0" marL="0" rtl="0" algn="l">
              <a:spcBef>
                <a:spcPts val="1200"/>
              </a:spcBef>
              <a:spcAft>
                <a:spcPts val="1200"/>
              </a:spcAft>
              <a:buNone/>
            </a:pPr>
            <a:r>
              <a:rPr lang="es-419"/>
              <a:t>También se define como la ausencia de</a:t>
            </a:r>
            <a:r>
              <a:rPr b="1" lang="es-419"/>
              <a:t> 1 o más dientes. </a:t>
            </a:r>
            <a:endParaRPr b="1"/>
          </a:p>
        </p:txBody>
      </p:sp>
      <p:pic>
        <p:nvPicPr>
          <p:cNvPr id="171" name="Google Shape;171;p19">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172" name="Google Shape;172;p19">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173" name="Google Shape;173;p19">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174" name="Google Shape;174;p19"/>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9"/>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9"/>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7" name="Google Shape;177;p19"/>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178" name="Google Shape;178;p19">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179" name="Google Shape;179;p19">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pic>
        <p:nvPicPr>
          <p:cNvPr id="180" name="Google Shape;180;p19"/>
          <p:cNvPicPr preferRelativeResize="0"/>
          <p:nvPr/>
        </p:nvPicPr>
        <p:blipFill>
          <a:blip r:embed="rId11">
            <a:alphaModFix/>
          </a:blip>
          <a:stretch>
            <a:fillRect/>
          </a:stretch>
        </p:blipFill>
        <p:spPr>
          <a:xfrm>
            <a:off x="2368725" y="2803850"/>
            <a:ext cx="3580450" cy="1812275"/>
          </a:xfrm>
          <a:prstGeom prst="rect">
            <a:avLst/>
          </a:prstGeom>
          <a:noFill/>
          <a:ln>
            <a:noFill/>
          </a:ln>
        </p:spPr>
      </p:pic>
      <p:sp>
        <p:nvSpPr>
          <p:cNvPr id="181" name="Google Shape;181;p19"/>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185" name="Shape 185"/>
        <p:cNvGrpSpPr/>
        <p:nvPr/>
      </p:nvGrpSpPr>
      <p:grpSpPr>
        <a:xfrm>
          <a:off x="0" y="0"/>
          <a:ext cx="0" cy="0"/>
          <a:chOff x="0" y="0"/>
          <a:chExt cx="0" cy="0"/>
        </a:xfrm>
      </p:grpSpPr>
      <p:sp>
        <p:nvSpPr>
          <p:cNvPr id="186" name="Google Shape;186;p20"/>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Hipodoncia</a:t>
            </a:r>
            <a:endParaRPr>
              <a:highlight>
                <a:srgbClr val="F2F4FC"/>
              </a:highlight>
              <a:latin typeface="Century Gothic"/>
              <a:ea typeface="Century Gothic"/>
              <a:cs typeface="Century Gothic"/>
              <a:sym typeface="Century Gothic"/>
            </a:endParaRPr>
          </a:p>
        </p:txBody>
      </p:sp>
      <p:sp>
        <p:nvSpPr>
          <p:cNvPr id="187" name="Google Shape;187;p20"/>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ctr"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es-419"/>
              <a:t>Es </a:t>
            </a:r>
            <a:r>
              <a:rPr lang="es-419"/>
              <a:t>más</a:t>
            </a:r>
            <a:r>
              <a:rPr lang="es-419"/>
              <a:t> comunes en el </a:t>
            </a:r>
            <a:r>
              <a:rPr b="1" lang="es-419"/>
              <a:t>género masculino </a:t>
            </a:r>
            <a:endParaRPr b="1"/>
          </a:p>
          <a:p>
            <a:pPr indent="-342900" lvl="0" marL="457200" rtl="0" algn="l">
              <a:lnSpc>
                <a:spcPct val="150000"/>
              </a:lnSpc>
              <a:spcBef>
                <a:spcPts val="0"/>
              </a:spcBef>
              <a:spcAft>
                <a:spcPts val="0"/>
              </a:spcAft>
              <a:buSzPts val="1800"/>
              <a:buChar char="➔"/>
            </a:pPr>
            <a:r>
              <a:rPr lang="es-419"/>
              <a:t>Aparecen </a:t>
            </a:r>
            <a:r>
              <a:rPr lang="es-419"/>
              <a:t>más</a:t>
            </a:r>
            <a:r>
              <a:rPr lang="es-419"/>
              <a:t> frecuentemente en </a:t>
            </a:r>
            <a:r>
              <a:rPr b="1" lang="es-419"/>
              <a:t>dentición permanente</a:t>
            </a:r>
            <a:endParaRPr b="1"/>
          </a:p>
          <a:p>
            <a:pPr indent="-342900" lvl="0" marL="457200" rtl="0" algn="l">
              <a:lnSpc>
                <a:spcPct val="150000"/>
              </a:lnSpc>
              <a:spcBef>
                <a:spcPts val="0"/>
              </a:spcBef>
              <a:spcAft>
                <a:spcPts val="0"/>
              </a:spcAft>
              <a:buSzPts val="1800"/>
              <a:buChar char="➔"/>
            </a:pPr>
            <a:r>
              <a:rPr lang="es-419"/>
              <a:t>La</a:t>
            </a:r>
            <a:r>
              <a:rPr b="1" lang="es-419"/>
              <a:t> herencia</a:t>
            </a:r>
            <a:r>
              <a:rPr lang="es-419"/>
              <a:t> se ha determinado como uno de los principales </a:t>
            </a:r>
            <a:r>
              <a:rPr b="1" lang="es-419"/>
              <a:t>factores asociados</a:t>
            </a:r>
            <a:r>
              <a:rPr lang="es-419"/>
              <a:t> a esta. </a:t>
            </a:r>
            <a:endParaRPr/>
          </a:p>
          <a:p>
            <a:pPr indent="-342900" lvl="0" marL="457200" rtl="0" algn="l">
              <a:lnSpc>
                <a:spcPct val="150000"/>
              </a:lnSpc>
              <a:spcBef>
                <a:spcPts val="0"/>
              </a:spcBef>
              <a:spcAft>
                <a:spcPts val="0"/>
              </a:spcAft>
              <a:buSzPts val="1800"/>
              <a:buChar char="➔"/>
            </a:pPr>
            <a:r>
              <a:rPr lang="es-419"/>
              <a:t>Se debe realizar un examen clínico y radiográfico</a:t>
            </a:r>
            <a:endParaRPr/>
          </a:p>
          <a:p>
            <a:pPr indent="-342900" lvl="0" marL="457200" rtl="0" algn="l">
              <a:lnSpc>
                <a:spcPct val="150000"/>
              </a:lnSpc>
              <a:spcBef>
                <a:spcPts val="0"/>
              </a:spcBef>
              <a:spcAft>
                <a:spcPts val="0"/>
              </a:spcAft>
              <a:buSzPts val="1800"/>
              <a:buChar char="➔"/>
            </a:pPr>
            <a:r>
              <a:rPr b="1" lang="es-419"/>
              <a:t>Tratamiento: </a:t>
            </a:r>
            <a:r>
              <a:rPr lang="es-419"/>
              <a:t>Protesis parciales en caso de comprometer la estética, ortodoncia, implantes. </a:t>
            </a:r>
            <a:endParaRPr/>
          </a:p>
          <a:p>
            <a:pPr indent="0" lvl="0" marL="457200" rtl="0" algn="l">
              <a:spcBef>
                <a:spcPts val="1200"/>
              </a:spcBef>
              <a:spcAft>
                <a:spcPts val="1200"/>
              </a:spcAft>
              <a:buNone/>
            </a:pPr>
            <a:r>
              <a:t/>
            </a:r>
            <a:endParaRPr/>
          </a:p>
        </p:txBody>
      </p:sp>
      <p:pic>
        <p:nvPicPr>
          <p:cNvPr id="188" name="Google Shape;188;p20">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189" name="Google Shape;189;p20">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190" name="Google Shape;190;p20">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191" name="Google Shape;191;p20"/>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0"/>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0"/>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4" name="Google Shape;194;p20"/>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195" name="Google Shape;195;p20">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196" name="Google Shape;196;p20">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5D0D0"/>
            </a:gs>
            <a:gs pos="100000">
              <a:srgbClr val="D96868"/>
            </a:gs>
          </a:gsLst>
          <a:path path="circle">
            <a:fillToRect b="50%" l="50%" r="50%" t="50%"/>
          </a:path>
          <a:tileRect/>
        </a:gradFill>
      </p:bgPr>
    </p:bg>
    <p:spTree>
      <p:nvGrpSpPr>
        <p:cNvPr id="200" name="Shape 200"/>
        <p:cNvGrpSpPr/>
        <p:nvPr/>
      </p:nvGrpSpPr>
      <p:grpSpPr>
        <a:xfrm>
          <a:off x="0" y="0"/>
          <a:ext cx="0" cy="0"/>
          <a:chOff x="0" y="0"/>
          <a:chExt cx="0" cy="0"/>
        </a:xfrm>
      </p:grpSpPr>
      <p:sp>
        <p:nvSpPr>
          <p:cNvPr id="201" name="Google Shape;201;p21"/>
          <p:cNvSpPr txBox="1"/>
          <p:nvPr>
            <p:ph type="title"/>
          </p:nvPr>
        </p:nvSpPr>
        <p:spPr>
          <a:xfrm>
            <a:off x="311700" y="193325"/>
            <a:ext cx="7982100" cy="5727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highlight>
                  <a:srgbClr val="F2F4FC"/>
                </a:highlight>
                <a:latin typeface="Century Gothic"/>
                <a:ea typeface="Century Gothic"/>
                <a:cs typeface="Century Gothic"/>
                <a:sym typeface="Century Gothic"/>
              </a:rPr>
              <a:t>     Oligodoncia</a:t>
            </a:r>
            <a:endParaRPr>
              <a:highlight>
                <a:srgbClr val="F2F4FC"/>
              </a:highlight>
              <a:latin typeface="Century Gothic"/>
              <a:ea typeface="Century Gothic"/>
              <a:cs typeface="Century Gothic"/>
              <a:sym typeface="Century Gothic"/>
            </a:endParaRPr>
          </a:p>
        </p:txBody>
      </p:sp>
      <p:sp>
        <p:nvSpPr>
          <p:cNvPr id="202" name="Google Shape;202;p21"/>
          <p:cNvSpPr txBox="1"/>
          <p:nvPr>
            <p:ph idx="1" type="body"/>
          </p:nvPr>
        </p:nvSpPr>
        <p:spPr>
          <a:xfrm>
            <a:off x="311700" y="766025"/>
            <a:ext cx="7982100" cy="3972600"/>
          </a:xfrm>
          <a:prstGeom prst="rect">
            <a:avLst/>
          </a:prstGeom>
          <a:solidFill>
            <a:schemeClr val="lt1"/>
          </a:solidFill>
          <a:ln cap="flat" cmpd="sng" w="28575">
            <a:solidFill>
              <a:srgbClr val="000000"/>
            </a:solidFill>
            <a:prstDash val="solid"/>
            <a:round/>
            <a:headEnd len="sm" w="sm" type="none"/>
            <a:tailEnd len="sm" w="sm" type="none"/>
          </a:ln>
          <a:effectLst>
            <a:outerShdw blurRad="85725" rotWithShape="0" algn="bl" dir="1980000" dist="15240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1200"/>
              </a:spcAft>
              <a:buNone/>
            </a:pPr>
            <a:r>
              <a:rPr lang="es-419"/>
              <a:t>A diferencia de la hipodoncia, esta es la </a:t>
            </a:r>
            <a:r>
              <a:rPr b="1" lang="es-419"/>
              <a:t>ausencia de 6 o más dientes </a:t>
            </a:r>
            <a:endParaRPr b="1"/>
          </a:p>
        </p:txBody>
      </p:sp>
      <p:pic>
        <p:nvPicPr>
          <p:cNvPr id="203" name="Google Shape;203;p21">
            <a:hlinkClick action="ppaction://hlinkshowjump?jump=previousslide"/>
          </p:cNvPr>
          <p:cNvPicPr preferRelativeResize="0"/>
          <p:nvPr/>
        </p:nvPicPr>
        <p:blipFill>
          <a:blip r:embed="rId3">
            <a:alphaModFix/>
          </a:blip>
          <a:stretch>
            <a:fillRect/>
          </a:stretch>
        </p:blipFill>
        <p:spPr>
          <a:xfrm>
            <a:off x="6868186" y="287775"/>
            <a:ext cx="359540" cy="383800"/>
          </a:xfrm>
          <a:prstGeom prst="rect">
            <a:avLst/>
          </a:prstGeom>
          <a:noFill/>
          <a:ln>
            <a:noFill/>
          </a:ln>
        </p:spPr>
      </p:pic>
      <p:pic>
        <p:nvPicPr>
          <p:cNvPr id="204" name="Google Shape;204;p21">
            <a:hlinkClick action="ppaction://hlinkshowjump?jump=nextslide"/>
          </p:cNvPr>
          <p:cNvPicPr preferRelativeResize="0"/>
          <p:nvPr/>
        </p:nvPicPr>
        <p:blipFill>
          <a:blip r:embed="rId3">
            <a:alphaModFix/>
          </a:blip>
          <a:stretch>
            <a:fillRect/>
          </a:stretch>
        </p:blipFill>
        <p:spPr>
          <a:xfrm rot="10800000">
            <a:off x="7283372" y="287776"/>
            <a:ext cx="359540" cy="383799"/>
          </a:xfrm>
          <a:prstGeom prst="rect">
            <a:avLst/>
          </a:prstGeom>
          <a:noFill/>
          <a:ln>
            <a:noFill/>
          </a:ln>
        </p:spPr>
      </p:pic>
      <p:pic>
        <p:nvPicPr>
          <p:cNvPr id="205" name="Google Shape;205;p21">
            <a:hlinkClick action="ppaction://hlinksldjump" r:id="rId4"/>
          </p:cNvPr>
          <p:cNvPicPr preferRelativeResize="0"/>
          <p:nvPr/>
        </p:nvPicPr>
        <p:blipFill>
          <a:blip r:embed="rId5">
            <a:alphaModFix/>
          </a:blip>
          <a:stretch>
            <a:fillRect/>
          </a:stretch>
        </p:blipFill>
        <p:spPr>
          <a:xfrm>
            <a:off x="7787038" y="240550"/>
            <a:ext cx="448020" cy="478250"/>
          </a:xfrm>
          <a:prstGeom prst="rect">
            <a:avLst/>
          </a:prstGeom>
          <a:noFill/>
          <a:ln>
            <a:noFill/>
          </a:ln>
        </p:spPr>
      </p:pic>
      <p:sp>
        <p:nvSpPr>
          <p:cNvPr id="206" name="Google Shape;206;p21"/>
          <p:cNvSpPr/>
          <p:nvPr/>
        </p:nvSpPr>
        <p:spPr>
          <a:xfrm rot="5400000">
            <a:off x="8078550" y="4078050"/>
            <a:ext cx="1338300" cy="792600"/>
          </a:xfrm>
          <a:prstGeom prst="round2SameRect">
            <a:avLst>
              <a:gd fmla="val 16667" name="adj1"/>
              <a:gd fmla="val 0" name="adj2"/>
            </a:avLst>
          </a:prstGeom>
          <a:gradFill>
            <a:gsLst>
              <a:gs pos="0">
                <a:srgbClr val="DCECD5"/>
              </a:gs>
              <a:gs pos="100000">
                <a:srgbClr val="93BC81"/>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1"/>
          <p:cNvSpPr/>
          <p:nvPr/>
        </p:nvSpPr>
        <p:spPr>
          <a:xfrm rot="5400000">
            <a:off x="8078550" y="2834125"/>
            <a:ext cx="1338300" cy="792600"/>
          </a:xfrm>
          <a:prstGeom prst="round2SameRect">
            <a:avLst>
              <a:gd fmla="val 16667" name="adj1"/>
              <a:gd fmla="val 0" name="adj2"/>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1"/>
          <p:cNvSpPr/>
          <p:nvPr/>
        </p:nvSpPr>
        <p:spPr>
          <a:xfrm rot="5400000">
            <a:off x="8078550" y="1506300"/>
            <a:ext cx="1338300" cy="792600"/>
          </a:xfrm>
          <a:prstGeom prst="round2SameRect">
            <a:avLst>
              <a:gd fmla="val 16667" name="adj1"/>
              <a:gd fmla="val 0" name="adj2"/>
            </a:avLst>
          </a:prstGeom>
          <a:gradFill>
            <a:gsLst>
              <a:gs pos="0">
                <a:srgbClr val="FDECDB"/>
              </a:gs>
              <a:gs pos="100000">
                <a:srgbClr val="F0A96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9" name="Google Shape;209;p21"/>
          <p:cNvPicPr preferRelativeResize="0"/>
          <p:nvPr/>
        </p:nvPicPr>
        <p:blipFill>
          <a:blip r:embed="rId6">
            <a:alphaModFix/>
          </a:blip>
          <a:stretch>
            <a:fillRect/>
          </a:stretch>
        </p:blipFill>
        <p:spPr>
          <a:xfrm>
            <a:off x="493600" y="378700"/>
            <a:ext cx="217225" cy="217225"/>
          </a:xfrm>
          <a:prstGeom prst="rect">
            <a:avLst/>
          </a:prstGeom>
          <a:noFill/>
          <a:ln>
            <a:noFill/>
          </a:ln>
        </p:spPr>
      </p:pic>
      <p:pic>
        <p:nvPicPr>
          <p:cNvPr id="210" name="Google Shape;210;p21">
            <a:hlinkClick action="ppaction://hlinksldjump" r:id="rId7"/>
          </p:cNvPr>
          <p:cNvPicPr preferRelativeResize="0"/>
          <p:nvPr/>
        </p:nvPicPr>
        <p:blipFill>
          <a:blip r:embed="rId8">
            <a:alphaModFix/>
          </a:blip>
          <a:stretch>
            <a:fillRect/>
          </a:stretch>
        </p:blipFill>
        <p:spPr>
          <a:xfrm>
            <a:off x="7535775" y="4015800"/>
            <a:ext cx="600325" cy="600325"/>
          </a:xfrm>
          <a:prstGeom prst="rect">
            <a:avLst/>
          </a:prstGeom>
          <a:noFill/>
          <a:ln>
            <a:noFill/>
          </a:ln>
        </p:spPr>
      </p:pic>
      <p:pic>
        <p:nvPicPr>
          <p:cNvPr id="211" name="Google Shape;211;p21">
            <a:hlinkClick action="ppaction://hlinksldjump" r:id="rId9"/>
          </p:cNvPr>
          <p:cNvPicPr preferRelativeResize="0"/>
          <p:nvPr/>
        </p:nvPicPr>
        <p:blipFill>
          <a:blip r:embed="rId10">
            <a:alphaModFix/>
          </a:blip>
          <a:stretch>
            <a:fillRect/>
          </a:stretch>
        </p:blipFill>
        <p:spPr>
          <a:xfrm>
            <a:off x="8379202" y="200975"/>
            <a:ext cx="556924" cy="572700"/>
          </a:xfrm>
          <a:prstGeom prst="rect">
            <a:avLst/>
          </a:prstGeom>
          <a:noFill/>
          <a:ln>
            <a:noFill/>
          </a:ln>
        </p:spPr>
      </p:pic>
      <p:pic>
        <p:nvPicPr>
          <p:cNvPr id="212" name="Google Shape;212;p21"/>
          <p:cNvPicPr preferRelativeResize="0"/>
          <p:nvPr/>
        </p:nvPicPr>
        <p:blipFill>
          <a:blip r:embed="rId11">
            <a:alphaModFix/>
          </a:blip>
          <a:stretch>
            <a:fillRect/>
          </a:stretch>
        </p:blipFill>
        <p:spPr>
          <a:xfrm>
            <a:off x="710825" y="1540050"/>
            <a:ext cx="3047750" cy="2584025"/>
          </a:xfrm>
          <a:prstGeom prst="rect">
            <a:avLst/>
          </a:prstGeom>
          <a:noFill/>
          <a:ln>
            <a:noFill/>
          </a:ln>
        </p:spPr>
      </p:pic>
      <p:pic>
        <p:nvPicPr>
          <p:cNvPr id="213" name="Google Shape;213;p21"/>
          <p:cNvPicPr preferRelativeResize="0"/>
          <p:nvPr/>
        </p:nvPicPr>
        <p:blipFill>
          <a:blip r:embed="rId12">
            <a:alphaModFix/>
          </a:blip>
          <a:stretch>
            <a:fillRect/>
          </a:stretch>
        </p:blipFill>
        <p:spPr>
          <a:xfrm>
            <a:off x="3963050" y="1540050"/>
            <a:ext cx="3679851" cy="2584025"/>
          </a:xfrm>
          <a:prstGeom prst="rect">
            <a:avLst/>
          </a:prstGeom>
          <a:noFill/>
          <a:ln>
            <a:noFill/>
          </a:ln>
        </p:spPr>
      </p:pic>
      <p:sp>
        <p:nvSpPr>
          <p:cNvPr id="214" name="Google Shape;214;p21"/>
          <p:cNvSpPr txBox="1"/>
          <p:nvPr/>
        </p:nvSpPr>
        <p:spPr>
          <a:xfrm>
            <a:off x="5644325" y="287775"/>
            <a:ext cx="116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419">
                <a:highlight>
                  <a:srgbClr val="F4CCCC"/>
                </a:highlight>
              </a:rPr>
              <a:t>Continua...</a:t>
            </a:r>
            <a:endParaRPr>
              <a:highlight>
                <a:srgbClr val="F4CCCC"/>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