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14"/>
  </p:normalViewPr>
  <p:slideViewPr>
    <p:cSldViewPr snapToGrid="0" snapToObjects="1">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BD7FC85E-A181-494F-862D-4AAF301B64D1}" type="datetimeFigureOut">
              <a:rPr lang="es-MX" smtClean="0"/>
              <a:t>25/10/2022</a:t>
            </a:fld>
            <a:endParaRPr lang="es-MX"/>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s-MX"/>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70F4543B-0ED5-C545-A486-3126BF240915}" type="slidenum">
              <a:rPr lang="es-MX" smtClean="0"/>
              <a:t>‹Nº›</a:t>
            </a:fld>
            <a:endParaRPr lang="es-MX"/>
          </a:p>
        </p:txBody>
      </p:sp>
    </p:spTree>
    <p:extLst>
      <p:ext uri="{BB962C8B-B14F-4D97-AF65-F5344CB8AC3E}">
        <p14:creationId xmlns:p14="http://schemas.microsoft.com/office/powerpoint/2010/main" val="225976402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D7FC85E-A181-494F-862D-4AAF301B64D1}" type="datetimeFigureOut">
              <a:rPr lang="es-MX" smtClean="0"/>
              <a:t>25/10/2022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0F4543B-0ED5-C545-A486-3126BF240915}" type="slidenum">
              <a:rPr lang="es-MX" smtClean="0"/>
              <a:t>‹Nº›</a:t>
            </a:fld>
            <a:endParaRPr lang="es-MX"/>
          </a:p>
        </p:txBody>
      </p:sp>
    </p:spTree>
    <p:extLst>
      <p:ext uri="{BB962C8B-B14F-4D97-AF65-F5344CB8AC3E}">
        <p14:creationId xmlns:p14="http://schemas.microsoft.com/office/powerpoint/2010/main" val="3414464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D7FC85E-A181-494F-862D-4AAF301B64D1}" type="datetimeFigureOut">
              <a:rPr lang="es-MX" smtClean="0"/>
              <a:t>25/10/2022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0F4543B-0ED5-C545-A486-3126BF240915}" type="slidenum">
              <a:rPr lang="es-MX" smtClean="0"/>
              <a:t>‹Nº›</a:t>
            </a:fld>
            <a:endParaRPr lang="es-MX"/>
          </a:p>
        </p:txBody>
      </p:sp>
    </p:spTree>
    <p:extLst>
      <p:ext uri="{BB962C8B-B14F-4D97-AF65-F5344CB8AC3E}">
        <p14:creationId xmlns:p14="http://schemas.microsoft.com/office/powerpoint/2010/main" val="88577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D7FC85E-A181-494F-862D-4AAF301B64D1}" type="datetimeFigureOut">
              <a:rPr lang="es-MX" smtClean="0"/>
              <a:t>25/10/2022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70F4543B-0ED5-C545-A486-3126BF240915}" type="slidenum">
              <a:rPr lang="es-MX" smtClean="0"/>
              <a:t>‹Nº›</a:t>
            </a:fld>
            <a:endParaRPr lang="es-MX"/>
          </a:p>
        </p:txBody>
      </p:sp>
    </p:spTree>
    <p:extLst>
      <p:ext uri="{BB962C8B-B14F-4D97-AF65-F5344CB8AC3E}">
        <p14:creationId xmlns:p14="http://schemas.microsoft.com/office/powerpoint/2010/main" val="7298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BD7FC85E-A181-494F-862D-4AAF301B64D1}" type="datetimeFigureOut">
              <a:rPr lang="es-MX" smtClean="0"/>
              <a:t>25/10/2022</a:t>
            </a:fld>
            <a:endParaRPr lang="es-MX"/>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s-MX"/>
          </a:p>
        </p:txBody>
      </p:sp>
      <p:sp>
        <p:nvSpPr>
          <p:cNvPr id="6" name="Slide Number Placeholder 5"/>
          <p:cNvSpPr>
            <a:spLocks noGrp="1"/>
          </p:cNvSpPr>
          <p:nvPr>
            <p:ph type="sldNum" sz="quarter" idx="12"/>
          </p:nvPr>
        </p:nvSpPr>
        <p:spPr>
          <a:xfrm>
            <a:off x="8604504" y="5211060"/>
            <a:ext cx="2112264" cy="228600"/>
          </a:xfrm>
        </p:spPr>
        <p:txBody>
          <a:bodyPr/>
          <a:lstStyle/>
          <a:p>
            <a:fld id="{70F4543B-0ED5-C545-A486-3126BF240915}" type="slidenum">
              <a:rPr lang="es-MX" smtClean="0"/>
              <a:t>‹Nº›</a:t>
            </a:fld>
            <a:endParaRPr lang="es-MX"/>
          </a:p>
        </p:txBody>
      </p:sp>
    </p:spTree>
    <p:extLst>
      <p:ext uri="{BB962C8B-B14F-4D97-AF65-F5344CB8AC3E}">
        <p14:creationId xmlns:p14="http://schemas.microsoft.com/office/powerpoint/2010/main" val="108145752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D7FC85E-A181-494F-862D-4AAF301B64D1}" type="datetimeFigureOut">
              <a:rPr lang="es-MX" smtClean="0"/>
              <a:t>25/10/2022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0F4543B-0ED5-C545-A486-3126BF240915}" type="slidenum">
              <a:rPr lang="es-MX" smtClean="0"/>
              <a:t>‹Nº›</a:t>
            </a:fld>
            <a:endParaRPr lang="es-MX"/>
          </a:p>
        </p:txBody>
      </p:sp>
    </p:spTree>
    <p:extLst>
      <p:ext uri="{BB962C8B-B14F-4D97-AF65-F5344CB8AC3E}">
        <p14:creationId xmlns:p14="http://schemas.microsoft.com/office/powerpoint/2010/main" val="3819741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D7FC85E-A181-494F-862D-4AAF301B64D1}" type="datetimeFigureOut">
              <a:rPr lang="es-MX" smtClean="0"/>
              <a:t>25/10/2022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70F4543B-0ED5-C545-A486-3126BF240915}" type="slidenum">
              <a:rPr lang="es-MX" smtClean="0"/>
              <a:t>‹Nº›</a:t>
            </a:fld>
            <a:endParaRPr lang="es-MX"/>
          </a:p>
        </p:txBody>
      </p:sp>
    </p:spTree>
    <p:extLst>
      <p:ext uri="{BB962C8B-B14F-4D97-AF65-F5344CB8AC3E}">
        <p14:creationId xmlns:p14="http://schemas.microsoft.com/office/powerpoint/2010/main" val="2890335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D7FC85E-A181-494F-862D-4AAF301B64D1}" type="datetimeFigureOut">
              <a:rPr lang="es-MX" smtClean="0"/>
              <a:t>25/10/2022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70F4543B-0ED5-C545-A486-3126BF240915}" type="slidenum">
              <a:rPr lang="es-MX" smtClean="0"/>
              <a:t>‹Nº›</a:t>
            </a:fld>
            <a:endParaRPr lang="es-MX"/>
          </a:p>
        </p:txBody>
      </p:sp>
    </p:spTree>
    <p:extLst>
      <p:ext uri="{BB962C8B-B14F-4D97-AF65-F5344CB8AC3E}">
        <p14:creationId xmlns:p14="http://schemas.microsoft.com/office/powerpoint/2010/main" val="2514693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FC85E-A181-494F-862D-4AAF301B64D1}" type="datetimeFigureOut">
              <a:rPr lang="es-MX" smtClean="0"/>
              <a:t>25/10/2022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70F4543B-0ED5-C545-A486-3126BF240915}" type="slidenum">
              <a:rPr lang="es-MX" smtClean="0"/>
              <a:t>‹Nº›</a:t>
            </a:fld>
            <a:endParaRPr lang="es-MX"/>
          </a:p>
        </p:txBody>
      </p:sp>
    </p:spTree>
    <p:extLst>
      <p:ext uri="{BB962C8B-B14F-4D97-AF65-F5344CB8AC3E}">
        <p14:creationId xmlns:p14="http://schemas.microsoft.com/office/powerpoint/2010/main" val="2418548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BD7FC85E-A181-494F-862D-4AAF301B64D1}" type="datetimeFigureOut">
              <a:rPr lang="es-MX" smtClean="0"/>
              <a:t>25/10/2022</a:t>
            </a:fld>
            <a:endParaRPr lang="es-MX"/>
          </a:p>
        </p:txBody>
      </p:sp>
      <p:sp>
        <p:nvSpPr>
          <p:cNvPr id="9" name="Footer Placeholder 8"/>
          <p:cNvSpPr>
            <a:spLocks noGrp="1"/>
          </p:cNvSpPr>
          <p:nvPr>
            <p:ph type="ftr" sz="quarter" idx="11"/>
          </p:nvPr>
        </p:nvSpPr>
        <p:spPr/>
        <p:txBody>
          <a:bodyPr/>
          <a:lstStyle>
            <a:lvl1pPr algn="r">
              <a:defRPr/>
            </a:lvl1pPr>
          </a:lstStyle>
          <a:p>
            <a:endParaRPr lang="es-MX"/>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70F4543B-0ED5-C545-A486-3126BF240915}" type="slidenum">
              <a:rPr lang="es-MX" smtClean="0"/>
              <a:t>‹Nº›</a:t>
            </a:fld>
            <a:endParaRPr lang="es-MX"/>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4818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BD7FC85E-A181-494F-862D-4AAF301B64D1}" type="datetimeFigureOut">
              <a:rPr lang="es-MX" smtClean="0"/>
              <a:t>25/10/2022</a:t>
            </a:fld>
            <a:endParaRPr lang="es-MX"/>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s-MX"/>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70F4543B-0ED5-C545-A486-3126BF240915}" type="slidenum">
              <a:rPr lang="es-MX" smtClean="0"/>
              <a:t>‹Nº›</a:t>
            </a:fld>
            <a:endParaRPr lang="es-MX"/>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51981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BD7FC85E-A181-494F-862D-4AAF301B64D1}" type="datetimeFigureOut">
              <a:rPr lang="es-MX" smtClean="0"/>
              <a:t>25/10/2022</a:t>
            </a:fld>
            <a:endParaRPr lang="es-MX"/>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s-MX"/>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70F4543B-0ED5-C545-A486-3126BF240915}" type="slidenum">
              <a:rPr lang="es-MX" smtClean="0"/>
              <a:t>‹Nº›</a:t>
            </a:fld>
            <a:endParaRPr lang="es-MX"/>
          </a:p>
        </p:txBody>
      </p:sp>
    </p:spTree>
    <p:extLst>
      <p:ext uri="{BB962C8B-B14F-4D97-AF65-F5344CB8AC3E}">
        <p14:creationId xmlns:p14="http://schemas.microsoft.com/office/powerpoint/2010/main" val="10579144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https://www.revistas.unam.mx/index.php/repi/article/view/6402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85BAE7-5B78-ED96-26A5-41BDEC7661A1}"/>
              </a:ext>
            </a:extLst>
          </p:cNvPr>
          <p:cNvSpPr>
            <a:spLocks noGrp="1"/>
          </p:cNvSpPr>
          <p:nvPr>
            <p:ph type="ctrTitle"/>
          </p:nvPr>
        </p:nvSpPr>
        <p:spPr>
          <a:xfrm>
            <a:off x="1561707" y="2630909"/>
            <a:ext cx="9068586" cy="2590800"/>
          </a:xfrm>
        </p:spPr>
        <p:txBody>
          <a:bodyPr/>
          <a:lstStyle/>
          <a:p>
            <a:r>
              <a:rPr lang="es-MX" sz="6600" b="1" i="1" u="sng" dirty="0" smtClean="0"/>
              <a:t>TEORÍA </a:t>
            </a:r>
            <a:r>
              <a:rPr lang="es-MX" sz="6600" b="1" i="1" u="sng" dirty="0"/>
              <a:t>DEL PROCESO OPONENTE </a:t>
            </a:r>
            <a:r>
              <a:rPr lang="es-MX" dirty="0"/>
              <a:t/>
            </a:r>
            <a:br>
              <a:rPr lang="es-MX" dirty="0"/>
            </a:br>
            <a:endParaRPr lang="es-MX" dirty="0"/>
          </a:p>
        </p:txBody>
      </p:sp>
    </p:spTree>
    <p:extLst>
      <p:ext uri="{BB962C8B-B14F-4D97-AF65-F5344CB8AC3E}">
        <p14:creationId xmlns:p14="http://schemas.microsoft.com/office/powerpoint/2010/main" val="2775416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áfico 6" descr="Bombilla y lápiz">
            <a:extLst>
              <a:ext uri="{FF2B5EF4-FFF2-40B4-BE49-F238E27FC236}">
                <a16:creationId xmlns:a16="http://schemas.microsoft.com/office/drawing/2014/main" id="{2DA4D924-81E8-779F-7AFD-63BF512BE1AA}"/>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428446" y="349370"/>
            <a:ext cx="914400" cy="914400"/>
          </a:xfrm>
          <a:prstGeom prst="rect">
            <a:avLst/>
          </a:prstGeom>
        </p:spPr>
      </p:pic>
      <p:sp>
        <p:nvSpPr>
          <p:cNvPr id="9" name="CuadroTexto 8">
            <a:extLst>
              <a:ext uri="{FF2B5EF4-FFF2-40B4-BE49-F238E27FC236}">
                <a16:creationId xmlns:a16="http://schemas.microsoft.com/office/drawing/2014/main" id="{D04CE9CB-1D7D-E1F1-16BB-530C3EAA397B}"/>
              </a:ext>
            </a:extLst>
          </p:cNvPr>
          <p:cNvSpPr txBox="1"/>
          <p:nvPr/>
        </p:nvSpPr>
        <p:spPr>
          <a:xfrm>
            <a:off x="1130465" y="1472175"/>
            <a:ext cx="9975011" cy="2169825"/>
          </a:xfrm>
          <a:prstGeom prst="rect">
            <a:avLst/>
          </a:prstGeom>
          <a:noFill/>
        </p:spPr>
        <p:txBody>
          <a:bodyPr wrap="square">
            <a:spAutoFit/>
          </a:bodyPr>
          <a:lstStyle/>
          <a:p>
            <a:pPr algn="just">
              <a:lnSpc>
                <a:spcPct val="150000"/>
              </a:lnSpc>
            </a:pPr>
            <a:r>
              <a:rPr lang="es-MX" dirty="0">
                <a:effectLst/>
                <a:latin typeface="Footlight MT Light" panose="0204060206030A020304" pitchFamily="18" charset="0"/>
                <a:ea typeface="Calibri" panose="020F0502020204030204" pitchFamily="34" charset="0"/>
              </a:rPr>
              <a:t>La teoría del </a:t>
            </a:r>
            <a:r>
              <a:rPr lang="es-MX" b="1" i="1" dirty="0">
                <a:effectLst/>
                <a:latin typeface="Footlight MT Light" panose="0204060206030A020304" pitchFamily="18" charset="0"/>
                <a:ea typeface="Calibri" panose="020F0502020204030204" pitchFamily="34" charset="0"/>
              </a:rPr>
              <a:t>proceso oponente </a:t>
            </a:r>
            <a:r>
              <a:rPr lang="es-MX" dirty="0">
                <a:effectLst/>
                <a:latin typeface="Footlight MT Light" panose="0204060206030A020304" pitchFamily="18" charset="0"/>
                <a:ea typeface="Calibri" panose="020F0502020204030204" pitchFamily="34" charset="0"/>
              </a:rPr>
              <a:t>asume que los mecanismos neurofisiológicos involucrados en la conducta emocional permiten mantener la estabilidad emocional. Por lo tanto, es una teoría homeostática. Se sustenta en la premisa de que una función importante de los mecanismos que controlan las emociones está basada en mantener la estabilidad y minimizar los </a:t>
            </a:r>
            <a:r>
              <a:rPr lang="es-MX" dirty="0" smtClean="0">
                <a:effectLst/>
                <a:latin typeface="Footlight MT Light" panose="0204060206030A020304" pitchFamily="18" charset="0"/>
                <a:ea typeface="Calibri" panose="020F0502020204030204" pitchFamily="34" charset="0"/>
              </a:rPr>
              <a:t>altibajos</a:t>
            </a:r>
            <a:r>
              <a:rPr lang="es-MX" dirty="0">
                <a:latin typeface="Footlight MT Light" panose="0204060206030A020304" pitchFamily="18" charset="0"/>
                <a:ea typeface="Calibri" panose="020F0502020204030204" pitchFamily="34" charset="0"/>
              </a:rPr>
              <a:t> </a:t>
            </a:r>
            <a:endParaRPr lang="es-MX" dirty="0" smtClean="0">
              <a:latin typeface="Footlight MT Light" panose="0204060206030A020304" pitchFamily="18" charset="0"/>
              <a:ea typeface="Calibri" panose="020F0502020204030204" pitchFamily="34" charset="0"/>
            </a:endParaRPr>
          </a:p>
          <a:p>
            <a:pPr algn="just">
              <a:lnSpc>
                <a:spcPct val="150000"/>
              </a:lnSpc>
            </a:pPr>
            <a:r>
              <a:rPr lang="es-MX" dirty="0" smtClean="0">
                <a:latin typeface="Footlight MT Light" panose="0204060206030A020304" pitchFamily="18" charset="0"/>
                <a:ea typeface="Calibri" panose="020F0502020204030204" pitchFamily="34" charset="0"/>
              </a:rPr>
              <a:t>( Ramos y Rodríguez, 2018).</a:t>
            </a:r>
            <a:endParaRPr lang="es-MX" dirty="0">
              <a:latin typeface="Footlight MT Light" panose="0204060206030A020304" pitchFamily="18" charset="0"/>
            </a:endParaRPr>
          </a:p>
        </p:txBody>
      </p:sp>
      <p:pic>
        <p:nvPicPr>
          <p:cNvPr id="1026" name="Picture 2" descr="15 Ejemplos de procesos de una empresa - incluyendo gráficos">
            <a:extLst>
              <a:ext uri="{FF2B5EF4-FFF2-40B4-BE49-F238E27FC236}">
                <a16:creationId xmlns:a16="http://schemas.microsoft.com/office/drawing/2014/main" id="{D74007B9-D8FC-B70B-AE47-97D9E8FB49C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58145" y="3880577"/>
            <a:ext cx="3341325" cy="2223500"/>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709136" y="462944"/>
            <a:ext cx="9195146" cy="769441"/>
          </a:xfrm>
          <a:prstGeom prst="rect">
            <a:avLst/>
          </a:prstGeom>
          <a:noFill/>
        </p:spPr>
        <p:txBody>
          <a:bodyPr wrap="none" lIns="91440" tIns="45720" rIns="91440" bIns="45720">
            <a:spAutoFit/>
          </a:bodyPr>
          <a:lstStyle/>
          <a:p>
            <a:pPr algn="ctr"/>
            <a:r>
              <a:rPr lang="es-ES" sz="44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TEORÍA DEL PROCESO OPONENTE </a:t>
            </a:r>
            <a:endParaRPr lang="es-ES" sz="44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p:txBody>
      </p:sp>
    </p:spTree>
    <p:extLst>
      <p:ext uri="{BB962C8B-B14F-4D97-AF65-F5344CB8AC3E}">
        <p14:creationId xmlns:p14="http://schemas.microsoft.com/office/powerpoint/2010/main" val="3728100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áfico 3" descr="Bombilla y lápiz">
            <a:extLst>
              <a:ext uri="{FF2B5EF4-FFF2-40B4-BE49-F238E27FC236}">
                <a16:creationId xmlns:a16="http://schemas.microsoft.com/office/drawing/2014/main" id="{0DA723DB-5E04-9AD0-C628-DF46F8F98014}"/>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428446" y="349370"/>
            <a:ext cx="914400" cy="914400"/>
          </a:xfrm>
          <a:prstGeom prst="rect">
            <a:avLst/>
          </a:prstGeom>
        </p:spPr>
      </p:pic>
      <p:sp>
        <p:nvSpPr>
          <p:cNvPr id="6" name="CuadroTexto 5">
            <a:extLst>
              <a:ext uri="{FF2B5EF4-FFF2-40B4-BE49-F238E27FC236}">
                <a16:creationId xmlns:a16="http://schemas.microsoft.com/office/drawing/2014/main" id="{336D474D-DDA1-BB63-C260-94D9AAE1B7C4}"/>
              </a:ext>
            </a:extLst>
          </p:cNvPr>
          <p:cNvSpPr txBox="1"/>
          <p:nvPr/>
        </p:nvSpPr>
        <p:spPr>
          <a:xfrm>
            <a:off x="1245864" y="1263770"/>
            <a:ext cx="9924690" cy="3000821"/>
          </a:xfrm>
          <a:prstGeom prst="rect">
            <a:avLst/>
          </a:prstGeom>
          <a:noFill/>
        </p:spPr>
        <p:txBody>
          <a:bodyPr wrap="square">
            <a:spAutoFit/>
          </a:bodyPr>
          <a:lstStyle/>
          <a:p>
            <a:pPr algn="just">
              <a:lnSpc>
                <a:spcPct val="150000"/>
              </a:lnSpc>
            </a:pPr>
            <a:r>
              <a:rPr lang="es-MX" dirty="0" smtClean="0">
                <a:latin typeface="Footlight MT Light" panose="0204060206030A020304" pitchFamily="18" charset="0"/>
                <a:ea typeface="Calibri" panose="020F0502020204030204" pitchFamily="34" charset="0"/>
                <a:cs typeface="Times New Roman" panose="02020603050405020304" pitchFamily="18" charset="0"/>
              </a:rPr>
              <a:t>Según</a:t>
            </a:r>
            <a:r>
              <a:rPr lang="es-MX" dirty="0" smtClean="0">
                <a:effectLst/>
                <a:latin typeface="Footlight MT Light" panose="0204060206030A020304" pitchFamily="18" charset="0"/>
                <a:ea typeface="Calibri" panose="020F0502020204030204" pitchFamily="34" charset="0"/>
                <a:cs typeface="Times New Roman" panose="02020603050405020304" pitchFamily="18" charset="0"/>
              </a:rPr>
              <a:t> Ramos y Rodríguez (2018), </a:t>
            </a:r>
            <a:r>
              <a:rPr lang="es-MX" dirty="0" smtClean="0">
                <a:latin typeface="Footlight MT Light" panose="0204060206030A020304" pitchFamily="18" charset="0"/>
                <a:ea typeface="Calibri" panose="020F0502020204030204" pitchFamily="34" charset="0"/>
                <a:cs typeface="Times New Roman" panose="02020603050405020304" pitchFamily="18" charset="0"/>
              </a:rPr>
              <a:t>para en</a:t>
            </a:r>
            <a:r>
              <a:rPr lang="es-MX" dirty="0" smtClean="0">
                <a:effectLst/>
                <a:latin typeface="Footlight MT Light" panose="0204060206030A020304" pitchFamily="18" charset="0"/>
                <a:ea typeface="Calibri" panose="020F0502020204030204" pitchFamily="34" charset="0"/>
                <a:cs typeface="Times New Roman" panose="02020603050405020304" pitchFamily="18" charset="0"/>
              </a:rPr>
              <a:t>tender el proceso oponente es importante conocer el concepto  </a:t>
            </a:r>
            <a:r>
              <a:rPr lang="es-MX" dirty="0">
                <a:effectLst/>
                <a:latin typeface="Footlight MT Light" panose="0204060206030A020304" pitchFamily="18" charset="0"/>
                <a:ea typeface="Calibri" panose="020F0502020204030204" pitchFamily="34" charset="0"/>
                <a:cs typeface="Times New Roman" panose="02020603050405020304" pitchFamily="18" charset="0"/>
              </a:rPr>
              <a:t>de </a:t>
            </a:r>
            <a:r>
              <a:rPr lang="es-MX" b="1" i="1" dirty="0" smtClean="0">
                <a:effectLst/>
                <a:latin typeface="Footlight MT Light" panose="0204060206030A020304" pitchFamily="18" charset="0"/>
                <a:ea typeface="Calibri" panose="020F0502020204030204" pitchFamily="34" charset="0"/>
                <a:cs typeface="Times New Roman" panose="02020603050405020304" pitchFamily="18" charset="0"/>
              </a:rPr>
              <a:t>homeostasis</a:t>
            </a:r>
            <a:r>
              <a:rPr lang="es-MX" dirty="0">
                <a:latin typeface="Footlight MT Light" panose="0204060206030A020304" pitchFamily="18" charset="0"/>
                <a:ea typeface="Calibri" panose="020F0502020204030204" pitchFamily="34" charset="0"/>
                <a:cs typeface="Times New Roman" panose="02020603050405020304" pitchFamily="18" charset="0"/>
              </a:rPr>
              <a:t>,</a:t>
            </a:r>
            <a:r>
              <a:rPr lang="es-MX" dirty="0" smtClean="0">
                <a:effectLst/>
                <a:latin typeface="Footlight MT Light" panose="0204060206030A020304" pitchFamily="18" charset="0"/>
                <a:ea typeface="Calibri" panose="020F0502020204030204" pitchFamily="34" charset="0"/>
                <a:cs typeface="Times New Roman" panose="02020603050405020304" pitchFamily="18" charset="0"/>
              </a:rPr>
              <a:t> que se </a:t>
            </a:r>
            <a:r>
              <a:rPr lang="es-MX" dirty="0">
                <a:effectLst/>
                <a:latin typeface="Footlight MT Light" panose="0204060206030A020304" pitchFamily="18" charset="0"/>
                <a:ea typeface="Calibri" panose="020F0502020204030204" pitchFamily="34" charset="0"/>
                <a:cs typeface="Times New Roman" panose="02020603050405020304" pitchFamily="18" charset="0"/>
              </a:rPr>
              <a:t>introdujo originalmente para explicar la estabilidad de la fisiología interna, como la temperatura </a:t>
            </a:r>
            <a:r>
              <a:rPr lang="es-MX" dirty="0" smtClean="0">
                <a:effectLst/>
                <a:latin typeface="Footlight MT Light" panose="0204060206030A020304" pitchFamily="18" charset="0"/>
                <a:ea typeface="Calibri" panose="020F0502020204030204" pitchFamily="34" charset="0"/>
                <a:cs typeface="Times New Roman" panose="02020603050405020304" pitchFamily="18" charset="0"/>
              </a:rPr>
              <a:t>corporal, etc.</a:t>
            </a:r>
          </a:p>
          <a:p>
            <a:pPr algn="just">
              <a:lnSpc>
                <a:spcPct val="150000"/>
              </a:lnSpc>
            </a:pPr>
            <a:r>
              <a:rPr lang="es-MX" dirty="0">
                <a:latin typeface="Footlight MT Light" panose="0204060206030A020304" pitchFamily="18" charset="0"/>
                <a:ea typeface="Calibri" panose="020F0502020204030204" pitchFamily="34" charset="0"/>
                <a:cs typeface="Times New Roman" panose="02020603050405020304" pitchFamily="18" charset="0"/>
              </a:rPr>
              <a:t>P</a:t>
            </a:r>
            <a:r>
              <a:rPr lang="es-MX" dirty="0" smtClean="0">
                <a:effectLst/>
                <a:latin typeface="Footlight MT Light" panose="0204060206030A020304" pitchFamily="18" charset="0"/>
                <a:ea typeface="Calibri" panose="020F0502020204030204" pitchFamily="34" charset="0"/>
                <a:cs typeface="Times New Roman" panose="02020603050405020304" pitchFamily="18" charset="0"/>
              </a:rPr>
              <a:t>ara </a:t>
            </a:r>
            <a:r>
              <a:rPr lang="es-MX" dirty="0">
                <a:effectLst/>
                <a:latin typeface="Footlight MT Light" panose="0204060206030A020304" pitchFamily="18" charset="0"/>
                <a:ea typeface="Calibri" panose="020F0502020204030204" pitchFamily="34" charset="0"/>
                <a:cs typeface="Times New Roman" panose="02020603050405020304" pitchFamily="18" charset="0"/>
              </a:rPr>
              <a:t>mantener cualquier sistema en un estado neutral o estable se requiere que una </a:t>
            </a:r>
            <a:r>
              <a:rPr lang="es-MX" dirty="0" smtClean="0">
                <a:effectLst/>
                <a:latin typeface="Footlight MT Light" panose="0204060206030A020304" pitchFamily="18" charset="0"/>
                <a:ea typeface="Calibri" panose="020F0502020204030204" pitchFamily="34" charset="0"/>
                <a:cs typeface="Times New Roman" panose="02020603050405020304" pitchFamily="18" charset="0"/>
              </a:rPr>
              <a:t>alteración, </a:t>
            </a:r>
            <a:r>
              <a:rPr lang="es-MX" dirty="0">
                <a:effectLst/>
                <a:latin typeface="Footlight MT Light" panose="0204060206030A020304" pitchFamily="18" charset="0"/>
                <a:ea typeface="Calibri" panose="020F0502020204030204" pitchFamily="34" charset="0"/>
                <a:cs typeface="Times New Roman" panose="02020603050405020304" pitchFamily="18" charset="0"/>
              </a:rPr>
              <a:t>que mueva al sistema en una </a:t>
            </a:r>
            <a:r>
              <a:rPr lang="es-MX" dirty="0" smtClean="0">
                <a:effectLst/>
                <a:latin typeface="Footlight MT Light" panose="0204060206030A020304" pitchFamily="18" charset="0"/>
                <a:ea typeface="Calibri" panose="020F0502020204030204" pitchFamily="34" charset="0"/>
                <a:cs typeface="Times New Roman" panose="02020603050405020304" pitchFamily="18" charset="0"/>
              </a:rPr>
              <a:t>dirección, </a:t>
            </a:r>
            <a:r>
              <a:rPr lang="es-MX" dirty="0">
                <a:effectLst/>
                <a:latin typeface="Footlight MT Light" panose="0204060206030A020304" pitchFamily="18" charset="0"/>
                <a:ea typeface="Calibri" panose="020F0502020204030204" pitchFamily="34" charset="0"/>
                <a:cs typeface="Times New Roman" panose="02020603050405020304" pitchFamily="18" charset="0"/>
              </a:rPr>
              <a:t>encuentre una fuerza opuesta para que contrarreste la alteración</a:t>
            </a:r>
            <a:r>
              <a:rPr lang="es-MX" dirty="0" smtClean="0">
                <a:effectLst/>
                <a:latin typeface="Footlight MT Light" panose="0204060206030A020304" pitchFamily="18" charset="0"/>
                <a:ea typeface="Calibri" panose="020F0502020204030204" pitchFamily="34" charset="0"/>
                <a:cs typeface="Times New Roman" panose="02020603050405020304" pitchFamily="18" charset="0"/>
              </a:rPr>
              <a:t>.</a:t>
            </a:r>
          </a:p>
          <a:p>
            <a:pPr algn="just">
              <a:lnSpc>
                <a:spcPct val="150000"/>
              </a:lnSpc>
            </a:pPr>
            <a:r>
              <a:rPr lang="es-MX" sz="1600" dirty="0" smtClean="0">
                <a:latin typeface="Footlight MT Light" panose="0204060206030A020304" pitchFamily="18" charset="0"/>
                <a:ea typeface="Calibri" panose="020F0502020204030204" pitchFamily="34" charset="0"/>
                <a:cs typeface="Times New Roman" panose="02020603050405020304" pitchFamily="18" charset="0"/>
              </a:rPr>
              <a:t> </a:t>
            </a:r>
            <a:r>
              <a:rPr lang="es-MX" dirty="0">
                <a:effectLst/>
                <a:latin typeface="Footlight MT Light" panose="0204060206030A020304" pitchFamily="18" charset="0"/>
                <a:ea typeface="Calibri" panose="020F0502020204030204" pitchFamily="34" charset="0"/>
                <a:cs typeface="Times New Roman" panose="02020603050405020304" pitchFamily="18" charset="0"/>
              </a:rPr>
              <a:t>La idea de fuerzas opuestas que permiten mantener un estado estable es</a:t>
            </a:r>
            <a:r>
              <a:rPr lang="es-MX" sz="1600" dirty="0">
                <a:latin typeface="Footlight MT Light" panose="0204060206030A020304" pitchFamily="18" charset="0"/>
                <a:ea typeface="Calibri" panose="020F0502020204030204" pitchFamily="34" charset="0"/>
                <a:cs typeface="Times New Roman" panose="02020603050405020304" pitchFamily="18" charset="0"/>
              </a:rPr>
              <a:t> </a:t>
            </a:r>
            <a:r>
              <a:rPr lang="es-MX" dirty="0">
                <a:effectLst/>
                <a:latin typeface="Footlight MT Light" panose="0204060206030A020304" pitchFamily="18" charset="0"/>
                <a:ea typeface="Calibri" panose="020F0502020204030204" pitchFamily="34" charset="0"/>
              </a:rPr>
              <a:t>fundamental para la teoría motivacional de los procesos </a:t>
            </a:r>
            <a:r>
              <a:rPr lang="es-MX" dirty="0" smtClean="0">
                <a:effectLst/>
                <a:latin typeface="Footlight MT Light" panose="0204060206030A020304" pitchFamily="18" charset="0"/>
                <a:ea typeface="Calibri" panose="020F0502020204030204" pitchFamily="34" charset="0"/>
              </a:rPr>
              <a:t>oponentes</a:t>
            </a:r>
            <a:r>
              <a:rPr lang="es-MX" dirty="0">
                <a:latin typeface="Footlight MT Light" panose="0204060206030A020304" pitchFamily="18" charset="0"/>
              </a:rPr>
              <a:t>.</a:t>
            </a:r>
          </a:p>
        </p:txBody>
      </p:sp>
      <p:pic>
        <p:nvPicPr>
          <p:cNvPr id="2050" name="Picture 2" descr="La homeostasis y el agua contenida en nuestro cuerpo | Dinae Aqua |  Alquiler y venta de máquinas de agua">
            <a:extLst>
              <a:ext uri="{FF2B5EF4-FFF2-40B4-BE49-F238E27FC236}">
                <a16:creationId xmlns:a16="http://schemas.microsoft.com/office/drawing/2014/main" id="{35DE263A-DEEE-D3E5-0A99-2A77505A75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7808" y="4411972"/>
            <a:ext cx="4470128" cy="1823508"/>
          </a:xfrm>
          <a:prstGeom prst="rect">
            <a:avLst/>
          </a:prstGeom>
          <a:extLst>
            <a:ext uri="{909E8E84-426E-40DD-AFC4-6F175D3DCCD1}">
              <a14:hiddenFill xmlns:a14="http://schemas.microsoft.com/office/drawing/2010/main">
                <a:solidFill>
                  <a:srgbClr val="FFFFFF"/>
                </a:solidFill>
              </a14:hiddenFill>
            </a:ext>
          </a:extLst>
        </p:spPr>
      </p:pic>
      <p:sp>
        <p:nvSpPr>
          <p:cNvPr id="2" name="Rectángulo 1"/>
          <p:cNvSpPr/>
          <p:nvPr/>
        </p:nvSpPr>
        <p:spPr>
          <a:xfrm>
            <a:off x="3916099" y="285392"/>
            <a:ext cx="3916457" cy="830997"/>
          </a:xfrm>
          <a:prstGeom prst="rect">
            <a:avLst/>
          </a:prstGeom>
          <a:noFill/>
        </p:spPr>
        <p:txBody>
          <a:bodyPr wrap="none" lIns="91440" tIns="45720" rIns="91440" bIns="45720">
            <a:spAutoFit/>
          </a:bodyPr>
          <a:lstStyle/>
          <a:p>
            <a:pPr algn="ctr"/>
            <a:r>
              <a:rPr lang="es-ES" sz="4800" b="1" cap="none" spc="0"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Homeostasis</a:t>
            </a:r>
            <a:endParaRPr lang="es-ES" sz="48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p:txBody>
      </p:sp>
    </p:spTree>
    <p:extLst>
      <p:ext uri="{BB962C8B-B14F-4D97-AF65-F5344CB8AC3E}">
        <p14:creationId xmlns:p14="http://schemas.microsoft.com/office/powerpoint/2010/main" val="1762653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A78CE609-5B19-9AAB-50A5-84D2BA3D36EB}"/>
              </a:ext>
            </a:extLst>
          </p:cNvPr>
          <p:cNvSpPr txBox="1"/>
          <p:nvPr/>
        </p:nvSpPr>
        <p:spPr>
          <a:xfrm>
            <a:off x="1065362" y="1263770"/>
            <a:ext cx="10304253" cy="2585323"/>
          </a:xfrm>
          <a:prstGeom prst="rect">
            <a:avLst/>
          </a:prstGeom>
          <a:noFill/>
        </p:spPr>
        <p:txBody>
          <a:bodyPr wrap="square">
            <a:spAutoFit/>
          </a:bodyPr>
          <a:lstStyle/>
          <a:p>
            <a:pPr algn="ctr">
              <a:lnSpc>
                <a:spcPct val="150000"/>
              </a:lnSpc>
            </a:pPr>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La </a:t>
            </a:r>
            <a:r>
              <a:rPr lang="es-MX" sz="1800" dirty="0" smtClean="0">
                <a:effectLst/>
                <a:latin typeface="Footlight MT Light" panose="0204060206030A020304" pitchFamily="18" charset="0"/>
                <a:ea typeface="Calibri" panose="020F0502020204030204" pitchFamily="34" charset="0"/>
                <a:cs typeface="Times New Roman" panose="02020603050405020304" pitchFamily="18" charset="0"/>
              </a:rPr>
              <a:t>teoría del </a:t>
            </a:r>
            <a:r>
              <a:rPr lang="es-MX" sz="1800" b="1" i="1" dirty="0" smtClean="0">
                <a:effectLst/>
                <a:latin typeface="Footlight MT Light" panose="0204060206030A020304" pitchFamily="18" charset="0"/>
                <a:ea typeface="Calibri" panose="020F0502020204030204" pitchFamily="34" charset="0"/>
                <a:cs typeface="Times New Roman" panose="02020603050405020304" pitchFamily="18" charset="0"/>
              </a:rPr>
              <a:t>proceso oponente  </a:t>
            </a:r>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supone que el estímulo activador de una emoción aleja de la neutralidad el estado emocional de la </a:t>
            </a:r>
            <a:r>
              <a:rPr lang="es-MX" sz="1800" dirty="0" smtClean="0">
                <a:effectLst/>
                <a:latin typeface="Footlight MT Light" panose="0204060206030A020304" pitchFamily="18" charset="0"/>
                <a:ea typeface="Calibri" panose="020F0502020204030204" pitchFamily="34" charset="0"/>
                <a:cs typeface="Times New Roman" panose="02020603050405020304" pitchFamily="18" charset="0"/>
              </a:rPr>
              <a:t>persona </a:t>
            </a:r>
            <a:r>
              <a:rPr lang="es-MX" sz="1800" i="1" dirty="0" smtClean="0">
                <a:effectLst/>
                <a:latin typeface="Footlight MT Light" panose="0204060206030A020304" pitchFamily="18" charset="0"/>
                <a:ea typeface="Calibri" panose="020F0502020204030204" pitchFamily="34" charset="0"/>
                <a:cs typeface="Times New Roman" panose="02020603050405020304" pitchFamily="18" charset="0"/>
              </a:rPr>
              <a:t>(Homeostasis).  </a:t>
            </a:r>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Se supone que este alejamiento de la neutralidad emocional desencadena un proceso oponente que compensa el </a:t>
            </a:r>
            <a:r>
              <a:rPr lang="es-MX" sz="1800" dirty="0" smtClean="0">
                <a:effectLst/>
                <a:latin typeface="Footlight MT Light" panose="0204060206030A020304" pitchFamily="18" charset="0"/>
                <a:ea typeface="Calibri" panose="020F0502020204030204" pitchFamily="34" charset="0"/>
                <a:cs typeface="Times New Roman" panose="02020603050405020304" pitchFamily="18" charset="0"/>
              </a:rPr>
              <a:t>cambio ( Ramos y Rodríguez, 2018)</a:t>
            </a:r>
          </a:p>
          <a:p>
            <a:pPr algn="ctr">
              <a:lnSpc>
                <a:spcPct val="150000"/>
              </a:lnSpc>
            </a:pPr>
            <a:r>
              <a:rPr lang="es-MX" sz="1800" dirty="0" smtClean="0">
                <a:effectLst/>
                <a:latin typeface="Footlight MT Light" panose="0204060206030A020304" pitchFamily="18" charset="0"/>
                <a:ea typeface="Calibri" panose="020F0502020204030204" pitchFamily="34" charset="0"/>
                <a:cs typeface="Times New Roman" panose="02020603050405020304" pitchFamily="18" charset="0"/>
              </a:rPr>
              <a:t>Los </a:t>
            </a:r>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patrones de conducta emocional, observados al inicio y después de una amplia experiencia con un estímulo, son el resultado neto de los efectos directos de un estímulo que activa la emoción, así como del proceso oponente que es activado como contrapeso de este efecto directo.</a:t>
            </a:r>
            <a:endParaRPr lang="es-MX" sz="1600" dirty="0">
              <a:effectLst/>
              <a:latin typeface="Footlight MT Light" panose="0204060206030A020304" pitchFamily="18" charset="0"/>
              <a:ea typeface="Calibri" panose="020F0502020204030204" pitchFamily="34" charset="0"/>
              <a:cs typeface="Times New Roman" panose="02020603050405020304" pitchFamily="18" charset="0"/>
            </a:endParaRPr>
          </a:p>
        </p:txBody>
      </p:sp>
      <p:pic>
        <p:nvPicPr>
          <p:cNvPr id="6" name="Gráfico 5" descr="Bombilla y lápiz">
            <a:extLst>
              <a:ext uri="{FF2B5EF4-FFF2-40B4-BE49-F238E27FC236}">
                <a16:creationId xmlns:a16="http://schemas.microsoft.com/office/drawing/2014/main" id="{9E2E2E53-DC31-5718-7E76-E49A67337319}"/>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428446" y="349370"/>
            <a:ext cx="914400" cy="914400"/>
          </a:xfrm>
          <a:prstGeom prst="rect">
            <a:avLst/>
          </a:prstGeom>
        </p:spPr>
      </p:pic>
      <p:pic>
        <p:nvPicPr>
          <p:cNvPr id="2" name="Imagen 1"/>
          <p:cNvPicPr>
            <a:picLocks noChangeAspect="1"/>
          </p:cNvPicPr>
          <p:nvPr/>
        </p:nvPicPr>
        <p:blipFill>
          <a:blip r:embed="rId4"/>
          <a:stretch>
            <a:fillRect/>
          </a:stretch>
        </p:blipFill>
        <p:spPr>
          <a:xfrm>
            <a:off x="5103063" y="4284518"/>
            <a:ext cx="2228850" cy="2057400"/>
          </a:xfrm>
          <a:prstGeom prst="rect">
            <a:avLst/>
          </a:prstGeom>
        </p:spPr>
      </p:pic>
    </p:spTree>
    <p:extLst>
      <p:ext uri="{BB962C8B-B14F-4D97-AF65-F5344CB8AC3E}">
        <p14:creationId xmlns:p14="http://schemas.microsoft.com/office/powerpoint/2010/main" val="4052238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8F4CC1DA-603F-8660-397E-1DA32075CAD1}"/>
              </a:ext>
            </a:extLst>
          </p:cNvPr>
          <p:cNvSpPr txBox="1"/>
          <p:nvPr/>
        </p:nvSpPr>
        <p:spPr>
          <a:xfrm>
            <a:off x="969752" y="1263770"/>
            <a:ext cx="10252495" cy="2585323"/>
          </a:xfrm>
          <a:prstGeom prst="rect">
            <a:avLst/>
          </a:prstGeom>
          <a:noFill/>
        </p:spPr>
        <p:txBody>
          <a:bodyPr wrap="square">
            <a:spAutoFit/>
          </a:bodyPr>
          <a:lstStyle/>
          <a:p>
            <a:pPr algn="just">
              <a:lnSpc>
                <a:spcPct val="150000"/>
              </a:lnSpc>
            </a:pPr>
            <a:r>
              <a:rPr lang="es-MX" dirty="0" smtClean="0">
                <a:effectLst/>
                <a:latin typeface="Footlight MT Light" panose="0204060206030A020304" pitchFamily="18" charset="0"/>
                <a:ea typeface="Calibri" panose="020F0502020204030204" pitchFamily="34" charset="0"/>
              </a:rPr>
              <a:t>Solomon y Corbit</a:t>
            </a:r>
            <a:r>
              <a:rPr lang="es-MX" dirty="0">
                <a:latin typeface="Footlight MT Light" panose="0204060206030A020304" pitchFamily="18" charset="0"/>
                <a:ea typeface="Calibri" panose="020F0502020204030204" pitchFamily="34" charset="0"/>
              </a:rPr>
              <a:t> </a:t>
            </a:r>
            <a:r>
              <a:rPr lang="es-MX" dirty="0" smtClean="0">
                <a:effectLst/>
                <a:latin typeface="Footlight MT Light" panose="0204060206030A020304" pitchFamily="18" charset="0"/>
                <a:ea typeface="Calibri" panose="020F0502020204030204" pitchFamily="34" charset="0"/>
              </a:rPr>
              <a:t>elaboraron </a:t>
            </a:r>
            <a:r>
              <a:rPr lang="es-MX" dirty="0">
                <a:effectLst/>
                <a:latin typeface="Footlight MT Light" panose="0204060206030A020304" pitchFamily="18" charset="0"/>
                <a:ea typeface="Calibri" panose="020F0502020204030204" pitchFamily="34" charset="0"/>
              </a:rPr>
              <a:t>un modelo que </a:t>
            </a:r>
            <a:r>
              <a:rPr lang="es-MX" dirty="0" smtClean="0">
                <a:effectLst/>
                <a:latin typeface="Footlight MT Light" panose="0204060206030A020304" pitchFamily="18" charset="0"/>
                <a:ea typeface="Calibri" panose="020F0502020204030204" pitchFamily="34" charset="0"/>
              </a:rPr>
              <a:t>tenía </a:t>
            </a:r>
            <a:r>
              <a:rPr lang="es-MX" dirty="0">
                <a:effectLst/>
                <a:latin typeface="Footlight MT Light" panose="0204060206030A020304" pitchFamily="18" charset="0"/>
                <a:ea typeface="Calibri" panose="020F0502020204030204" pitchFamily="34" charset="0"/>
              </a:rPr>
              <a:t>como objetivo explicar el proceso que sigue una respuesta afectiva ante un </a:t>
            </a:r>
            <a:r>
              <a:rPr lang="es-MX" dirty="0" smtClean="0">
                <a:effectLst/>
                <a:latin typeface="Footlight MT Light" panose="0204060206030A020304" pitchFamily="18" charset="0"/>
                <a:ea typeface="Calibri" panose="020F0502020204030204" pitchFamily="34" charset="0"/>
              </a:rPr>
              <a:t>estímulo</a:t>
            </a:r>
            <a:r>
              <a:rPr lang="es-MX" dirty="0">
                <a:effectLst/>
                <a:latin typeface="Footlight MT Light" panose="0204060206030A020304" pitchFamily="18" charset="0"/>
                <a:ea typeface="Calibri" panose="020F0502020204030204" pitchFamily="34" charset="0"/>
              </a:rPr>
              <a:t>, tanto aversivo como placentero, desde su </a:t>
            </a:r>
            <a:r>
              <a:rPr lang="es-MX" dirty="0" smtClean="0">
                <a:effectLst/>
                <a:latin typeface="Footlight MT Light" panose="0204060206030A020304" pitchFamily="18" charset="0"/>
                <a:ea typeface="Calibri" panose="020F0502020204030204" pitchFamily="34" charset="0"/>
              </a:rPr>
              <a:t>aparición </a:t>
            </a:r>
            <a:r>
              <a:rPr lang="es-MX" dirty="0">
                <a:effectLst/>
                <a:latin typeface="Footlight MT Light" panose="0204060206030A020304" pitchFamily="18" charset="0"/>
                <a:ea typeface="Calibri" panose="020F0502020204030204" pitchFamily="34" charset="0"/>
              </a:rPr>
              <a:t>hasta su </a:t>
            </a:r>
            <a:r>
              <a:rPr lang="es-MX" dirty="0" smtClean="0">
                <a:effectLst/>
                <a:latin typeface="Footlight MT Light" panose="0204060206030A020304" pitchFamily="18" charset="0"/>
                <a:ea typeface="Calibri" panose="020F0502020204030204" pitchFamily="34" charset="0"/>
              </a:rPr>
              <a:t>desaparición</a:t>
            </a:r>
            <a:r>
              <a:rPr lang="es-MX" dirty="0">
                <a:effectLst/>
                <a:latin typeface="Footlight MT Light" panose="0204060206030A020304" pitchFamily="18" charset="0"/>
                <a:ea typeface="Calibri" panose="020F0502020204030204" pitchFamily="34" charset="0"/>
              </a:rPr>
              <a:t>. En dicho modelo proponen un mecanismo de Proceso Oponente, el cual es descrito de la siguiente manera: ante la </a:t>
            </a:r>
            <a:r>
              <a:rPr lang="es-MX" dirty="0" smtClean="0">
                <a:effectLst/>
                <a:latin typeface="Footlight MT Light" panose="0204060206030A020304" pitchFamily="18" charset="0"/>
                <a:ea typeface="Calibri" panose="020F0502020204030204" pitchFamily="34" charset="0"/>
              </a:rPr>
              <a:t>presentación </a:t>
            </a:r>
            <a:r>
              <a:rPr lang="es-MX" dirty="0">
                <a:effectLst/>
                <a:latin typeface="Footlight MT Light" panose="0204060206030A020304" pitchFamily="18" charset="0"/>
                <a:ea typeface="Calibri" panose="020F0502020204030204" pitchFamily="34" charset="0"/>
              </a:rPr>
              <a:t>de </a:t>
            </a:r>
            <a:r>
              <a:rPr lang="es-MX" dirty="0" smtClean="0">
                <a:effectLst/>
                <a:latin typeface="Footlight MT Light" panose="0204060206030A020304" pitchFamily="18" charset="0"/>
                <a:ea typeface="Calibri" panose="020F0502020204030204" pitchFamily="34" charset="0"/>
              </a:rPr>
              <a:t>un </a:t>
            </a:r>
            <a:r>
              <a:rPr lang="es-MX" dirty="0" smtClean="0">
                <a:latin typeface="Footlight MT Light" panose="0204060206030A020304" pitchFamily="18" charset="0"/>
                <a:ea typeface="Calibri" panose="020F0502020204030204" pitchFamily="34" charset="0"/>
              </a:rPr>
              <a:t>estí</a:t>
            </a:r>
            <a:r>
              <a:rPr lang="es-MX" dirty="0" smtClean="0">
                <a:effectLst/>
                <a:latin typeface="Footlight MT Light" panose="0204060206030A020304" pitchFamily="18" charset="0"/>
                <a:ea typeface="Calibri" panose="020F0502020204030204" pitchFamily="34" charset="0"/>
              </a:rPr>
              <a:t>mulo </a:t>
            </a:r>
            <a:r>
              <a:rPr lang="es-MX" dirty="0">
                <a:effectLst/>
                <a:latin typeface="Footlight MT Light" panose="0204060206030A020304" pitchFamily="18" charset="0"/>
                <a:ea typeface="Calibri" panose="020F0502020204030204" pitchFamily="34" charset="0"/>
              </a:rPr>
              <a:t>y la </a:t>
            </a:r>
            <a:r>
              <a:rPr lang="es-MX" dirty="0" smtClean="0">
                <a:effectLst/>
                <a:latin typeface="Footlight MT Light" panose="0204060206030A020304" pitchFamily="18" charset="0"/>
                <a:ea typeface="Calibri" panose="020F0502020204030204" pitchFamily="34" charset="0"/>
              </a:rPr>
              <a:t>aparición </a:t>
            </a:r>
            <a:r>
              <a:rPr lang="es-MX" dirty="0">
                <a:effectLst/>
                <a:latin typeface="Footlight MT Light" panose="0204060206030A020304" pitchFamily="18" charset="0"/>
                <a:ea typeface="Calibri" panose="020F0502020204030204" pitchFamily="34" charset="0"/>
              </a:rPr>
              <a:t>de la respuesta afectiva del individuo ante este, el organismo produce una segunda respuesta opuesta a la primera, y que tiene como objetivo restablecer el estado de equilibrio que se </a:t>
            </a:r>
            <a:r>
              <a:rPr lang="es-MX" dirty="0" smtClean="0">
                <a:effectLst/>
                <a:latin typeface="Footlight MT Light" panose="0204060206030A020304" pitchFamily="18" charset="0"/>
                <a:ea typeface="Calibri" panose="020F0502020204030204" pitchFamily="34" charset="0"/>
              </a:rPr>
              <a:t>alteró </a:t>
            </a:r>
            <a:r>
              <a:rPr lang="es-MX" dirty="0">
                <a:effectLst/>
                <a:latin typeface="Footlight MT Light" panose="0204060206030A020304" pitchFamily="18" charset="0"/>
                <a:ea typeface="Calibri" panose="020F0502020204030204" pitchFamily="34" charset="0"/>
              </a:rPr>
              <a:t>por la presencia del </a:t>
            </a:r>
            <a:r>
              <a:rPr lang="es-MX" dirty="0" smtClean="0">
                <a:effectLst/>
                <a:latin typeface="Footlight MT Light" panose="0204060206030A020304" pitchFamily="18" charset="0"/>
                <a:ea typeface="Calibri" panose="020F0502020204030204" pitchFamily="34" charset="0"/>
              </a:rPr>
              <a:t>estímulo ( Ramos y Rodríguez</a:t>
            </a:r>
            <a:r>
              <a:rPr lang="es-MX" dirty="0" smtClean="0">
                <a:latin typeface="Footlight MT Light" panose="0204060206030A020304" pitchFamily="18" charset="0"/>
                <a:ea typeface="Calibri" panose="020F0502020204030204" pitchFamily="34" charset="0"/>
              </a:rPr>
              <a:t>, 2018).</a:t>
            </a:r>
            <a:endParaRPr lang="es-MX" dirty="0">
              <a:latin typeface="Footlight MT Light" panose="0204060206030A020304" pitchFamily="18" charset="0"/>
            </a:endParaRPr>
          </a:p>
        </p:txBody>
      </p:sp>
      <p:pic>
        <p:nvPicPr>
          <p:cNvPr id="6" name="Gráfico 5" descr="Bombilla y lápiz">
            <a:extLst>
              <a:ext uri="{FF2B5EF4-FFF2-40B4-BE49-F238E27FC236}">
                <a16:creationId xmlns:a16="http://schemas.microsoft.com/office/drawing/2014/main" id="{37BB2812-DA84-9C5A-03F0-BA408F715AEF}"/>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428446" y="349370"/>
            <a:ext cx="914400" cy="914400"/>
          </a:xfrm>
          <a:prstGeom prst="rect">
            <a:avLst/>
          </a:prstGeom>
        </p:spPr>
      </p:pic>
      <p:pic>
        <p:nvPicPr>
          <p:cNvPr id="4098" name="Picture 2" descr="La teoría del proceso oponente: qué es y qué explica">
            <a:extLst>
              <a:ext uri="{FF2B5EF4-FFF2-40B4-BE49-F238E27FC236}">
                <a16:creationId xmlns:a16="http://schemas.microsoft.com/office/drawing/2014/main" id="{A1D860CF-35DF-F02E-02BB-1F4097ACC45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67829" y="4156814"/>
            <a:ext cx="3512390" cy="1978647"/>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2"/>
          <p:cNvSpPr/>
          <p:nvPr/>
        </p:nvSpPr>
        <p:spPr>
          <a:xfrm>
            <a:off x="1519864" y="421850"/>
            <a:ext cx="9525364" cy="769441"/>
          </a:xfrm>
          <a:prstGeom prst="rect">
            <a:avLst/>
          </a:prstGeom>
          <a:noFill/>
        </p:spPr>
        <p:txBody>
          <a:bodyPr wrap="none" lIns="91440" tIns="45720" rIns="91440" bIns="45720">
            <a:spAutoFit/>
          </a:bodyPr>
          <a:lstStyle/>
          <a:p>
            <a:pPr algn="ctr"/>
            <a:r>
              <a:rPr lang="es-ES" sz="4400" b="1" cap="none" spc="0"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MODELO DEL PROCESO OPONENTE</a:t>
            </a:r>
            <a:endParaRPr lang="es-ES" sz="44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p:txBody>
      </p:sp>
    </p:spTree>
    <p:extLst>
      <p:ext uri="{BB962C8B-B14F-4D97-AF65-F5344CB8AC3E}">
        <p14:creationId xmlns:p14="http://schemas.microsoft.com/office/powerpoint/2010/main" val="2157628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áfico 5" descr="Bombilla y lápiz">
            <a:extLst>
              <a:ext uri="{FF2B5EF4-FFF2-40B4-BE49-F238E27FC236}">
                <a16:creationId xmlns:a16="http://schemas.microsoft.com/office/drawing/2014/main" id="{4D855923-2099-A646-2FD1-CA8BBB82AC59}"/>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428446" y="349370"/>
            <a:ext cx="914400" cy="914400"/>
          </a:xfrm>
          <a:prstGeom prst="rect">
            <a:avLst/>
          </a:prstGeom>
        </p:spPr>
      </p:pic>
      <p:sp>
        <p:nvSpPr>
          <p:cNvPr id="8" name="CuadroTexto 7">
            <a:extLst>
              <a:ext uri="{FF2B5EF4-FFF2-40B4-BE49-F238E27FC236}">
                <a16:creationId xmlns:a16="http://schemas.microsoft.com/office/drawing/2014/main" id="{93297F57-4F09-8E2C-F66D-B1BB89CA13E1}"/>
              </a:ext>
            </a:extLst>
          </p:cNvPr>
          <p:cNvSpPr txBox="1"/>
          <p:nvPr/>
        </p:nvSpPr>
        <p:spPr>
          <a:xfrm>
            <a:off x="1199431" y="1143053"/>
            <a:ext cx="9793138" cy="3831818"/>
          </a:xfrm>
          <a:prstGeom prst="rect">
            <a:avLst/>
          </a:prstGeom>
          <a:noFill/>
        </p:spPr>
        <p:txBody>
          <a:bodyPr wrap="square">
            <a:spAutoFit/>
          </a:bodyPr>
          <a:lstStyle/>
          <a:p>
            <a:pPr algn="just">
              <a:lnSpc>
                <a:spcPct val="150000"/>
              </a:lnSpc>
            </a:pPr>
            <a:r>
              <a:rPr lang="es-MX" dirty="0">
                <a:effectLst/>
                <a:latin typeface="Footlight MT Light" panose="0204060206030A020304" pitchFamily="18" charset="0"/>
                <a:ea typeface="Calibri" panose="020F0502020204030204" pitchFamily="34" charset="0"/>
                <a:cs typeface="Times New Roman" panose="02020603050405020304" pitchFamily="18" charset="0"/>
              </a:rPr>
              <a:t>Este postulado se </a:t>
            </a:r>
            <a:r>
              <a:rPr lang="es-MX" dirty="0" smtClean="0">
                <a:effectLst/>
                <a:latin typeface="Footlight MT Light" panose="0204060206030A020304" pitchFamily="18" charset="0"/>
                <a:ea typeface="Calibri" panose="020F0502020204030204" pitchFamily="34" charset="0"/>
                <a:cs typeface="Times New Roman" panose="02020603050405020304" pitchFamily="18" charset="0"/>
              </a:rPr>
              <a:t>originó </a:t>
            </a:r>
            <a:r>
              <a:rPr lang="es-MX" dirty="0">
                <a:effectLst/>
                <a:latin typeface="Footlight MT Light" panose="0204060206030A020304" pitchFamily="18" charset="0"/>
                <a:ea typeface="Calibri" panose="020F0502020204030204" pitchFamily="34" charset="0"/>
                <a:cs typeface="Times New Roman" panose="02020603050405020304" pitchFamily="18" charset="0"/>
              </a:rPr>
              <a:t>de un </a:t>
            </a:r>
            <a:r>
              <a:rPr lang="es-MX" dirty="0" smtClean="0">
                <a:effectLst/>
                <a:latin typeface="Footlight MT Light" panose="0204060206030A020304" pitchFamily="18" charset="0"/>
                <a:ea typeface="Calibri" panose="020F0502020204030204" pitchFamily="34" charset="0"/>
                <a:cs typeface="Times New Roman" panose="02020603050405020304" pitchFamily="18" charset="0"/>
              </a:rPr>
              <a:t>análisis </a:t>
            </a:r>
            <a:r>
              <a:rPr lang="es-MX" dirty="0">
                <a:effectLst/>
                <a:latin typeface="Footlight MT Light" panose="0204060206030A020304" pitchFamily="18" charset="0"/>
                <a:ea typeface="Calibri" panose="020F0502020204030204" pitchFamily="34" charset="0"/>
                <a:cs typeface="Times New Roman" panose="02020603050405020304" pitchFamily="18" charset="0"/>
              </a:rPr>
              <a:t>hecho a partir de estudios previos en los que se realizaron mediciones de respuestas afectivas y registros de </a:t>
            </a:r>
            <a:r>
              <a:rPr lang="es-MX" dirty="0" smtClean="0">
                <a:effectLst/>
                <a:latin typeface="Footlight MT Light" panose="0204060206030A020304" pitchFamily="18" charset="0"/>
                <a:ea typeface="Calibri" panose="020F0502020204030204" pitchFamily="34" charset="0"/>
                <a:cs typeface="Times New Roman" panose="02020603050405020304" pitchFamily="18" charset="0"/>
              </a:rPr>
              <a:t>conductas </a:t>
            </a:r>
            <a:r>
              <a:rPr lang="es-MX" dirty="0">
                <a:effectLst/>
                <a:latin typeface="Footlight MT Light" panose="0204060206030A020304" pitchFamily="18" charset="0"/>
                <a:ea typeface="Calibri" panose="020F0502020204030204" pitchFamily="34" charset="0"/>
                <a:cs typeface="Times New Roman" panose="02020603050405020304" pitchFamily="18" charset="0"/>
              </a:rPr>
              <a:t>de manera experimental, usando modelos animales y diferentes tipos de </a:t>
            </a:r>
            <a:r>
              <a:rPr lang="es-MX" dirty="0" smtClean="0">
                <a:effectLst/>
                <a:latin typeface="Footlight MT Light" panose="0204060206030A020304" pitchFamily="18" charset="0"/>
                <a:ea typeface="Calibri" panose="020F0502020204030204" pitchFamily="34" charset="0"/>
                <a:cs typeface="Times New Roman" panose="02020603050405020304" pitchFamily="18" charset="0"/>
              </a:rPr>
              <a:t>estímulos</a:t>
            </a:r>
            <a:r>
              <a:rPr lang="es-MX" dirty="0">
                <a:latin typeface="Footlight MT Light" panose="0204060206030A020304" pitchFamily="18" charset="0"/>
                <a:ea typeface="Calibri" panose="020F0502020204030204" pitchFamily="34" charset="0"/>
                <a:cs typeface="Times New Roman" panose="02020603050405020304" pitchFamily="18" charset="0"/>
              </a:rPr>
              <a:t>;</a:t>
            </a:r>
            <a:r>
              <a:rPr lang="es-MX" dirty="0" smtClean="0">
                <a:latin typeface="Footlight MT Light" panose="0204060206030A020304" pitchFamily="18" charset="0"/>
                <a:ea typeface="Calibri" panose="020F0502020204030204" pitchFamily="34" charset="0"/>
                <a:cs typeface="Times New Roman" panose="02020603050405020304" pitchFamily="18" charset="0"/>
              </a:rPr>
              <a:t> </a:t>
            </a:r>
            <a:r>
              <a:rPr lang="es-MX" dirty="0" smtClean="0">
                <a:effectLst/>
                <a:latin typeface="Footlight MT Light" panose="0204060206030A020304" pitchFamily="18" charset="0"/>
                <a:ea typeface="Calibri" panose="020F0502020204030204" pitchFamily="34" charset="0"/>
                <a:cs typeface="Times New Roman" panose="02020603050405020304" pitchFamily="18" charset="0"/>
              </a:rPr>
              <a:t>una </a:t>
            </a:r>
            <a:r>
              <a:rPr lang="es-MX" dirty="0">
                <a:effectLst/>
                <a:latin typeface="Footlight MT Light" panose="0204060206030A020304" pitchFamily="18" charset="0"/>
                <a:ea typeface="Calibri" panose="020F0502020204030204" pitchFamily="34" charset="0"/>
                <a:cs typeface="Times New Roman" panose="02020603050405020304" pitchFamily="18" charset="0"/>
              </a:rPr>
              <a:t>vez propuesta esta </a:t>
            </a:r>
            <a:r>
              <a:rPr lang="es-MX" dirty="0" smtClean="0">
                <a:effectLst/>
                <a:latin typeface="Footlight MT Light" panose="0204060206030A020304" pitchFamily="18" charset="0"/>
                <a:ea typeface="Calibri" panose="020F0502020204030204" pitchFamily="34" charset="0"/>
                <a:cs typeface="Times New Roman" panose="02020603050405020304" pitchFamily="18" charset="0"/>
              </a:rPr>
              <a:t>teoría</a:t>
            </a:r>
            <a:r>
              <a:rPr lang="es-MX" dirty="0">
                <a:effectLst/>
                <a:latin typeface="Footlight MT Light" panose="0204060206030A020304" pitchFamily="18" charset="0"/>
                <a:ea typeface="Calibri" panose="020F0502020204030204" pitchFamily="34" charset="0"/>
                <a:cs typeface="Times New Roman" panose="02020603050405020304" pitchFamily="18" charset="0"/>
              </a:rPr>
              <a:t>, fue comprobada igualmente de manera </a:t>
            </a:r>
            <a:r>
              <a:rPr lang="es-MX" dirty="0" smtClean="0">
                <a:effectLst/>
                <a:latin typeface="Footlight MT Light" panose="0204060206030A020304" pitchFamily="18" charset="0"/>
                <a:ea typeface="Calibri" panose="020F0502020204030204" pitchFamily="34" charset="0"/>
                <a:cs typeface="Times New Roman" panose="02020603050405020304" pitchFamily="18" charset="0"/>
              </a:rPr>
              <a:t>experimental (Ramos y Rodríguez, 2018).</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MX" sz="1800" dirty="0" smtClean="0">
              <a:effectLst/>
              <a:latin typeface="Footlight MT Light" panose="0204060206030A020304" pitchFamily="18" charset="0"/>
              <a:ea typeface="Calibri" panose="020F0502020204030204" pitchFamily="34" charset="0"/>
              <a:cs typeface="Times New Roman" panose="02020603050405020304" pitchFamily="18" charset="0"/>
            </a:endParaRPr>
          </a:p>
          <a:p>
            <a:pPr algn="just">
              <a:lnSpc>
                <a:spcPct val="150000"/>
              </a:lnSpc>
            </a:pPr>
            <a:r>
              <a:rPr lang="es-MX" sz="1800" dirty="0" smtClean="0">
                <a:effectLst/>
                <a:latin typeface="Footlight MT Light" panose="0204060206030A020304" pitchFamily="18" charset="0"/>
                <a:ea typeface="Calibri" panose="020F0502020204030204" pitchFamily="34" charset="0"/>
                <a:cs typeface="Times New Roman" panose="02020603050405020304" pitchFamily="18" charset="0"/>
              </a:rPr>
              <a:t>Si </a:t>
            </a:r>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se representa de manera </a:t>
            </a:r>
            <a:r>
              <a:rPr lang="es-MX" sz="1800" dirty="0" smtClean="0">
                <a:effectLst/>
                <a:latin typeface="Footlight MT Light" panose="0204060206030A020304" pitchFamily="18" charset="0"/>
                <a:ea typeface="Calibri" panose="020F0502020204030204" pitchFamily="34" charset="0"/>
                <a:cs typeface="Times New Roman" panose="02020603050405020304" pitchFamily="18" charset="0"/>
              </a:rPr>
              <a:t>gráfica </a:t>
            </a:r>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la respuesta manifiesta del organismo, se puede observar como en una primera fase presenta una </a:t>
            </a:r>
            <a:r>
              <a:rPr lang="es-MX" sz="1800" dirty="0" smtClean="0">
                <a:effectLst/>
                <a:latin typeface="Footlight MT Light" panose="0204060206030A020304" pitchFamily="18" charset="0"/>
                <a:ea typeface="Calibri" panose="020F0502020204030204" pitchFamily="34" charset="0"/>
                <a:cs typeface="Times New Roman" panose="02020603050405020304" pitchFamily="18" charset="0"/>
              </a:rPr>
              <a:t>máxima </a:t>
            </a:r>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intensidad </a:t>
            </a:r>
            <a:r>
              <a:rPr lang="es-MX" sz="1800" dirty="0" smtClean="0">
                <a:effectLst/>
                <a:latin typeface="Footlight MT Light" panose="0204060206030A020304" pitchFamily="18" charset="0"/>
                <a:ea typeface="Calibri" panose="020F0502020204030204" pitchFamily="34" charset="0"/>
                <a:cs typeface="Times New Roman" panose="02020603050405020304" pitchFamily="18" charset="0"/>
              </a:rPr>
              <a:t>después </a:t>
            </a:r>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de la </a:t>
            </a:r>
            <a:r>
              <a:rPr lang="es-MX" sz="1800" dirty="0" smtClean="0">
                <a:effectLst/>
                <a:latin typeface="Footlight MT Light" panose="0204060206030A020304" pitchFamily="18" charset="0"/>
                <a:ea typeface="Calibri" panose="020F0502020204030204" pitchFamily="34" charset="0"/>
                <a:cs typeface="Times New Roman" panose="02020603050405020304" pitchFamily="18" charset="0"/>
              </a:rPr>
              <a:t>presentación </a:t>
            </a:r>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del </a:t>
            </a:r>
            <a:r>
              <a:rPr lang="es-MX" sz="1800" dirty="0" smtClean="0">
                <a:effectLst/>
                <a:latin typeface="Footlight MT Light" panose="0204060206030A020304" pitchFamily="18" charset="0"/>
                <a:ea typeface="Calibri" panose="020F0502020204030204" pitchFamily="34" charset="0"/>
                <a:cs typeface="Times New Roman" panose="02020603050405020304" pitchFamily="18" charset="0"/>
              </a:rPr>
              <a:t>estímulo</a:t>
            </a:r>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 pero con el paso del tiempo, disminuye en una segunda fase, a tal punto que la respuesta observable se considera opuesta a la obtenida en la </a:t>
            </a:r>
            <a:r>
              <a:rPr lang="es-MX" sz="1800" dirty="0" smtClean="0">
                <a:effectLst/>
                <a:latin typeface="Footlight MT Light" panose="0204060206030A020304" pitchFamily="18" charset="0"/>
                <a:ea typeface="Calibri" panose="020F0502020204030204" pitchFamily="34" charset="0"/>
                <a:cs typeface="Times New Roman" panose="02020603050405020304" pitchFamily="18" charset="0"/>
              </a:rPr>
              <a:t>primera.</a:t>
            </a:r>
            <a:endParaRPr lang="es-MX" sz="1600" dirty="0">
              <a:effectLst/>
              <a:latin typeface="Footlight MT Light" panose="0204060206030A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88589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áfico 4" descr="Bombilla y lápiz">
            <a:extLst>
              <a:ext uri="{FF2B5EF4-FFF2-40B4-BE49-F238E27FC236}">
                <a16:creationId xmlns:a16="http://schemas.microsoft.com/office/drawing/2014/main" id="{91801B29-B2F8-E4C6-757F-2307BB50E303}"/>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428446" y="349370"/>
            <a:ext cx="914400" cy="914400"/>
          </a:xfrm>
          <a:prstGeom prst="rect">
            <a:avLst/>
          </a:prstGeom>
        </p:spPr>
      </p:pic>
      <p:sp>
        <p:nvSpPr>
          <p:cNvPr id="7" name="CuadroTexto 6">
            <a:extLst>
              <a:ext uri="{FF2B5EF4-FFF2-40B4-BE49-F238E27FC236}">
                <a16:creationId xmlns:a16="http://schemas.microsoft.com/office/drawing/2014/main" id="{6A4DB846-B0BA-6115-076F-1D968DF7AD80}"/>
              </a:ext>
            </a:extLst>
          </p:cNvPr>
          <p:cNvSpPr txBox="1"/>
          <p:nvPr/>
        </p:nvSpPr>
        <p:spPr>
          <a:xfrm>
            <a:off x="1133655" y="1886984"/>
            <a:ext cx="9924690" cy="3416320"/>
          </a:xfrm>
          <a:prstGeom prst="rect">
            <a:avLst/>
          </a:prstGeom>
          <a:noFill/>
        </p:spPr>
        <p:txBody>
          <a:bodyPr wrap="square">
            <a:spAutoFit/>
          </a:bodyPr>
          <a:lstStyle/>
          <a:p>
            <a:pPr algn="just">
              <a:lnSpc>
                <a:spcPct val="150000"/>
              </a:lnSpc>
            </a:pPr>
            <a:r>
              <a:rPr lang="es-MX" dirty="0" smtClean="0">
                <a:effectLst/>
                <a:latin typeface="Arial" panose="020B0604020202020204" pitchFamily="34" charset="0"/>
                <a:ea typeface="Calibri" panose="020F0502020204030204" pitchFamily="34" charset="0"/>
                <a:cs typeface="Times New Roman" panose="02020603050405020304" pitchFamily="18" charset="0"/>
              </a:rPr>
              <a:t>BIBLIOGRAFÍA</a:t>
            </a:r>
            <a:endParaRPr lang="es-MX"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50000"/>
              </a:lnSpc>
            </a:pPr>
            <a:endParaRPr lang="es-MX"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s-MX" dirty="0">
                <a:effectLst/>
                <a:latin typeface="Arial" panose="020B0604020202020204" pitchFamily="34" charset="0"/>
                <a:ea typeface="Calibri" panose="020F0502020204030204" pitchFamily="34" charset="0"/>
                <a:cs typeface="Times New Roman" panose="02020603050405020304" pitchFamily="18" charset="0"/>
              </a:rPr>
              <a:t>      Ramos, J., &amp; </a:t>
            </a:r>
            <a:r>
              <a:rPr lang="es-MX" dirty="0" smtClean="0">
                <a:effectLst/>
                <a:latin typeface="Arial" panose="020B0604020202020204" pitchFamily="34" charset="0"/>
                <a:ea typeface="Calibri" panose="020F0502020204030204" pitchFamily="34" charset="0"/>
                <a:cs typeface="Times New Roman" panose="02020603050405020304" pitchFamily="18" charset="0"/>
              </a:rPr>
              <a:t>Rodríguez</a:t>
            </a:r>
            <a:r>
              <a:rPr lang="es-MX" dirty="0">
                <a:effectLst/>
                <a:latin typeface="Arial" panose="020B0604020202020204" pitchFamily="34" charset="0"/>
                <a:ea typeface="Calibri" panose="020F0502020204030204" pitchFamily="34" charset="0"/>
                <a:cs typeface="Times New Roman" panose="02020603050405020304" pitchFamily="18" charset="0"/>
              </a:rPr>
              <a:t>, D. (2018). La teoria del proceso oponente como modelo para explicar las adicciones. </a:t>
            </a:r>
            <a:r>
              <a:rPr lang="es-MX" i="1" dirty="0">
                <a:effectLst/>
                <a:latin typeface="Arial" panose="020B0604020202020204" pitchFamily="34" charset="0"/>
                <a:ea typeface="Calibri" panose="020F0502020204030204" pitchFamily="34" charset="0"/>
                <a:cs typeface="Times New Roman" panose="02020603050405020304" pitchFamily="18" charset="0"/>
              </a:rPr>
              <a:t>Revista eletronica de Psicologia de </a:t>
            </a:r>
            <a:r>
              <a:rPr lang="es-MX" i="1" dirty="0" smtClean="0">
                <a:effectLst/>
                <a:latin typeface="Arial" panose="020B0604020202020204" pitchFamily="34" charset="0"/>
                <a:ea typeface="Calibri" panose="020F0502020204030204" pitchFamily="34" charset="0"/>
                <a:cs typeface="Times New Roman" panose="02020603050405020304" pitchFamily="18" charset="0"/>
              </a:rPr>
              <a:t>Iztacala</a:t>
            </a:r>
            <a:r>
              <a:rPr lang="es-MX" dirty="0" smtClean="0">
                <a:latin typeface="Arial" panose="020B0604020202020204" pitchFamily="34" charset="0"/>
                <a:ea typeface="Calibri" panose="020F0502020204030204" pitchFamily="34" charset="0"/>
                <a:cs typeface="Times New Roman" panose="02020603050405020304" pitchFamily="18" charset="0"/>
              </a:rPr>
              <a:t>, </a:t>
            </a:r>
            <a:r>
              <a:rPr lang="es-MX" i="1" dirty="0" smtClean="0">
                <a:latin typeface="Arial" panose="020B0604020202020204" pitchFamily="34" charset="0"/>
                <a:ea typeface="Calibri" panose="020F0502020204030204" pitchFamily="34" charset="0"/>
                <a:cs typeface="Times New Roman" panose="02020603050405020304" pitchFamily="18" charset="0"/>
              </a:rPr>
              <a:t>8</a:t>
            </a:r>
            <a:r>
              <a:rPr lang="es-MX" dirty="0" smtClean="0">
                <a:latin typeface="Arial" panose="020B0604020202020204" pitchFamily="34" charset="0"/>
                <a:ea typeface="Calibri" panose="020F0502020204030204" pitchFamily="34" charset="0"/>
                <a:cs typeface="Times New Roman" panose="02020603050405020304" pitchFamily="18" charset="0"/>
              </a:rPr>
              <a:t>(</a:t>
            </a:r>
            <a:r>
              <a:rPr lang="es-MX" dirty="0" smtClean="0">
                <a:effectLst/>
                <a:latin typeface="Arial" panose="020B0604020202020204" pitchFamily="34" charset="0"/>
                <a:ea typeface="Calibri" panose="020F0502020204030204" pitchFamily="34" charset="0"/>
                <a:cs typeface="Times New Roman" panose="02020603050405020304" pitchFamily="18" charset="0"/>
              </a:rPr>
              <a:t>1</a:t>
            </a:r>
            <a:r>
              <a:rPr lang="es-MX" dirty="0" smtClean="0">
                <a:latin typeface="Arial" panose="020B0604020202020204" pitchFamily="34" charset="0"/>
                <a:ea typeface="Calibri" panose="020F0502020204030204" pitchFamily="34" charset="0"/>
                <a:cs typeface="Times New Roman" panose="02020603050405020304" pitchFamily="18" charset="0"/>
              </a:rPr>
              <a:t>),</a:t>
            </a:r>
            <a:r>
              <a:rPr lang="es-MX" dirty="0" smtClean="0">
                <a:effectLst/>
                <a:latin typeface="Arial" panose="020B0604020202020204" pitchFamily="34" charset="0"/>
                <a:ea typeface="Calibri" panose="020F0502020204030204" pitchFamily="34" charset="0"/>
                <a:cs typeface="Times New Roman" panose="02020603050405020304" pitchFamily="18" charset="0"/>
              </a:rPr>
              <a:t> </a:t>
            </a:r>
            <a:r>
              <a:rPr lang="es-MX" dirty="0">
                <a:effectLst/>
                <a:latin typeface="Arial" panose="020B0604020202020204" pitchFamily="34" charset="0"/>
                <a:ea typeface="Calibri" panose="020F0502020204030204" pitchFamily="34" charset="0"/>
                <a:cs typeface="Times New Roman" panose="02020603050405020304" pitchFamily="18" charset="0"/>
              </a:rPr>
              <a:t>225-226</a:t>
            </a:r>
            <a:r>
              <a:rPr lang="es-MX" dirty="0" smtClean="0">
                <a:effectLst/>
                <a:latin typeface="Arial" panose="020B0604020202020204" pitchFamily="34" charset="0"/>
                <a:ea typeface="Calibri" panose="020F0502020204030204" pitchFamily="34" charset="0"/>
                <a:cs typeface="Times New Roman" panose="02020603050405020304" pitchFamily="18" charset="0"/>
              </a:rPr>
              <a:t>.</a:t>
            </a:r>
          </a:p>
          <a:p>
            <a:pPr algn="just">
              <a:lnSpc>
                <a:spcPct val="150000"/>
              </a:lnSpc>
            </a:pPr>
            <a:endParaRPr lang="es-MX" dirty="0">
              <a:latin typeface="Arial" panose="020B0604020202020204" pitchFamily="34" charset="0"/>
              <a:ea typeface="Calibri" panose="020F0502020204030204" pitchFamily="34" charset="0"/>
              <a:cs typeface="Times New Roman" panose="02020603050405020304" pitchFamily="18" charset="0"/>
            </a:endParaRPr>
          </a:p>
          <a:p>
            <a:pPr algn="just">
              <a:lnSpc>
                <a:spcPct val="150000"/>
              </a:lnSpc>
            </a:pPr>
            <a:r>
              <a:rPr lang="es-MX" dirty="0">
                <a:latin typeface="Calibri" panose="020F0502020204030204" pitchFamily="34" charset="0"/>
                <a:ea typeface="Calibri" panose="020F0502020204030204" pitchFamily="34" charset="0"/>
                <a:cs typeface="Times New Roman" panose="02020603050405020304" pitchFamily="18" charset="0"/>
                <a:hlinkClick r:id="rId4"/>
              </a:rPr>
              <a:t>https://</a:t>
            </a:r>
            <a:r>
              <a:rPr lang="es-MX" dirty="0" smtClean="0">
                <a:latin typeface="Calibri" panose="020F0502020204030204" pitchFamily="34" charset="0"/>
                <a:ea typeface="Calibri" panose="020F0502020204030204" pitchFamily="34" charset="0"/>
                <a:cs typeface="Times New Roman" panose="02020603050405020304" pitchFamily="18" charset="0"/>
                <a:hlinkClick r:id="rId4"/>
              </a:rPr>
              <a:t>www.revistas.unam.mx/index.php/repi/article/view/64025</a:t>
            </a:r>
            <a:endParaRPr lang="es-MX"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MX"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s-MX" sz="1800" dirty="0">
                <a:effectLst/>
                <a:latin typeface="Arial" panose="020B0604020202020204" pitchFamily="34" charset="0"/>
                <a:ea typeface="Calibri" panose="020F0502020204030204" pitchFamily="34" charset="0"/>
                <a:cs typeface="Times New Roman" panose="02020603050405020304" pitchFamily="18" charset="0"/>
              </a:rPr>
              <a:t> </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966311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{DF38D6C6-727A-5E42-AB43-61282DD51750}tf10001067</Template>
  <TotalTime>104</TotalTime>
  <Words>540</Words>
  <Application>Microsoft Office PowerPoint</Application>
  <PresentationFormat>Panorámica</PresentationFormat>
  <Paragraphs>22</Paragraphs>
  <Slides>7</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7</vt:i4>
      </vt:variant>
    </vt:vector>
  </HeadingPairs>
  <TitlesOfParts>
    <vt:vector size="14" baseType="lpstr">
      <vt:lpstr>Arial</vt:lpstr>
      <vt:lpstr>Calibri</vt:lpstr>
      <vt:lpstr>Century Gothic</vt:lpstr>
      <vt:lpstr>Footlight MT Light</vt:lpstr>
      <vt:lpstr>Garamond</vt:lpstr>
      <vt:lpstr>Times New Roman</vt:lpstr>
      <vt:lpstr>Savon</vt:lpstr>
      <vt:lpstr>TEORÍA DEL PROCESO OPONENTE  </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TEORIA DEL PROCESO OPONENTE</dc:title>
  <dc:creator>Microsoft Office User</dc:creator>
  <cp:lastModifiedBy>USUARIO</cp:lastModifiedBy>
  <cp:revision>9</cp:revision>
  <dcterms:created xsi:type="dcterms:W3CDTF">2022-06-07T02:52:44Z</dcterms:created>
  <dcterms:modified xsi:type="dcterms:W3CDTF">2022-10-25T22:12:15Z</dcterms:modified>
</cp:coreProperties>
</file>