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4"/>
  </p:normalViewPr>
  <p:slideViewPr>
    <p:cSldViewPr snapToGrid="0" snapToObjects="1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B1311-3E3C-384A-B13D-7CB53DF96A8B}" type="datetimeFigureOut">
              <a:rPr lang="es-MX" smtClean="0"/>
              <a:t>24/10/2022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3FAD8B7-1E50-2A40-AEB1-ABDE75D7C2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10983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B1311-3E3C-384A-B13D-7CB53DF96A8B}" type="datetimeFigureOut">
              <a:rPr lang="es-MX" smtClean="0"/>
              <a:t>24/10/2022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3FAD8B7-1E50-2A40-AEB1-ABDE75D7C2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5849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B1311-3E3C-384A-B13D-7CB53DF96A8B}" type="datetimeFigureOut">
              <a:rPr lang="es-MX" smtClean="0"/>
              <a:t>24/10/2022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3FAD8B7-1E50-2A40-AEB1-ABDE75D7C262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5440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B1311-3E3C-384A-B13D-7CB53DF96A8B}" type="datetimeFigureOut">
              <a:rPr lang="es-MX" smtClean="0"/>
              <a:t>24/10/2022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FAD8B7-1E50-2A40-AEB1-ABDE75D7C2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5401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B1311-3E3C-384A-B13D-7CB53DF96A8B}" type="datetimeFigureOut">
              <a:rPr lang="es-MX" smtClean="0"/>
              <a:t>24/10/2022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FAD8B7-1E50-2A40-AEB1-ABDE75D7C262}" type="slidenum">
              <a:rPr lang="es-MX" smtClean="0"/>
              <a:t>‹Nº›</a:t>
            </a:fld>
            <a:endParaRPr lang="es-MX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2655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B1311-3E3C-384A-B13D-7CB53DF96A8B}" type="datetimeFigureOut">
              <a:rPr lang="es-MX" smtClean="0"/>
              <a:t>24/10/2022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FAD8B7-1E50-2A40-AEB1-ABDE75D7C2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81221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B1311-3E3C-384A-B13D-7CB53DF96A8B}" type="datetimeFigureOut">
              <a:rPr lang="es-MX" smtClean="0"/>
              <a:t>24/10/2022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D8B7-1E50-2A40-AEB1-ABDE75D7C2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09853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B1311-3E3C-384A-B13D-7CB53DF96A8B}" type="datetimeFigureOut">
              <a:rPr lang="es-MX" smtClean="0"/>
              <a:t>24/10/2022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D8B7-1E50-2A40-AEB1-ABDE75D7C2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1380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B1311-3E3C-384A-B13D-7CB53DF96A8B}" type="datetimeFigureOut">
              <a:rPr lang="es-MX" smtClean="0"/>
              <a:t>24/10/2022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D8B7-1E50-2A40-AEB1-ABDE75D7C2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8868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B1311-3E3C-384A-B13D-7CB53DF96A8B}" type="datetimeFigureOut">
              <a:rPr lang="es-MX" smtClean="0"/>
              <a:t>24/10/2022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3FAD8B7-1E50-2A40-AEB1-ABDE75D7C2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9744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B1311-3E3C-384A-B13D-7CB53DF96A8B}" type="datetimeFigureOut">
              <a:rPr lang="es-MX" smtClean="0"/>
              <a:t>24/10/2022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3FAD8B7-1E50-2A40-AEB1-ABDE75D7C2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7172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B1311-3E3C-384A-B13D-7CB53DF96A8B}" type="datetimeFigureOut">
              <a:rPr lang="es-MX" smtClean="0"/>
              <a:t>24/10/2022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3FAD8B7-1E50-2A40-AEB1-ABDE75D7C2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6324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B1311-3E3C-384A-B13D-7CB53DF96A8B}" type="datetimeFigureOut">
              <a:rPr lang="es-MX" smtClean="0"/>
              <a:t>24/10/2022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D8B7-1E50-2A40-AEB1-ABDE75D7C2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5359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B1311-3E3C-384A-B13D-7CB53DF96A8B}" type="datetimeFigureOut">
              <a:rPr lang="es-MX" smtClean="0"/>
              <a:t>24/10/2022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D8B7-1E50-2A40-AEB1-ABDE75D7C2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217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B1311-3E3C-384A-B13D-7CB53DF96A8B}" type="datetimeFigureOut">
              <a:rPr lang="es-MX" smtClean="0"/>
              <a:t>24/10/2022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D8B7-1E50-2A40-AEB1-ABDE75D7C2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9263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B1311-3E3C-384A-B13D-7CB53DF96A8B}" type="datetimeFigureOut">
              <a:rPr lang="es-MX" smtClean="0"/>
              <a:t>24/10/2022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FAD8B7-1E50-2A40-AEB1-ABDE75D7C2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1830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B1311-3E3C-384A-B13D-7CB53DF96A8B}" type="datetimeFigureOut">
              <a:rPr lang="es-MX" smtClean="0"/>
              <a:t>24/10/2022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3FAD8B7-1E50-2A40-AEB1-ABDE75D7C2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1493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dd.uab.cat/pub/landes/11394218v11/11394218v11p155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311E7B-7817-8359-B980-1267EC1C5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5582" y="3584276"/>
            <a:ext cx="8915399" cy="2262781"/>
          </a:xfrm>
        </p:spPr>
        <p:txBody>
          <a:bodyPr>
            <a:normAutofit fontScale="90000"/>
          </a:bodyPr>
          <a:lstStyle/>
          <a:p>
            <a:r>
              <a:rPr lang="es-MX" b="1" i="1" u="sng" dirty="0"/>
              <a:t>POR </a:t>
            </a:r>
            <a:r>
              <a:rPr lang="es-MX" b="1" i="1" u="sng" dirty="0" smtClean="0"/>
              <a:t>QUÉ </a:t>
            </a:r>
            <a:r>
              <a:rPr lang="es-MX" b="1" i="1" u="sng" dirty="0"/>
              <a:t>ESTUDIAR EL APRENDIZAJE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pic>
        <p:nvPicPr>
          <p:cNvPr id="1026" name="Picture 2" descr="La duración de la vida depende de la actividad neuronal • Tendencias21">
            <a:extLst>
              <a:ext uri="{FF2B5EF4-FFF2-40B4-BE49-F238E27FC236}">
                <a16:creationId xmlns:a16="http://schemas.microsoft.com/office/drawing/2014/main" id="{958D9D6D-4238-BA19-3A68-80D4EA3FEB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345" y="4633224"/>
            <a:ext cx="3393057" cy="1917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3050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9B4909-B797-C764-9EEC-8E529040E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2990" y="1609462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es-MX" sz="20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Para López y Matesanz (2009), en </a:t>
            </a:r>
            <a:r>
              <a:rPr lang="es-MX" sz="2000" dirty="0">
                <a:solidFill>
                  <a:schemeClr val="tx1"/>
                </a:solidFill>
                <a:latin typeface="Constantia" panose="02030602050306030303" pitchFamily="18" charset="0"/>
              </a:rPr>
              <a:t>la </a:t>
            </a:r>
            <a:r>
              <a:rPr lang="es-MX" sz="20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sociedad, el </a:t>
            </a:r>
            <a:r>
              <a:rPr lang="es-MX" sz="2000" dirty="0">
                <a:solidFill>
                  <a:schemeClr val="tx1"/>
                </a:solidFill>
                <a:latin typeface="Constantia" panose="02030602050306030303" pitchFamily="18" charset="0"/>
              </a:rPr>
              <a:t>aprendizaje no se </a:t>
            </a:r>
            <a:r>
              <a:rPr lang="es-MX" sz="20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limita </a:t>
            </a:r>
            <a:r>
              <a:rPr lang="es-MX" sz="2000" dirty="0">
                <a:solidFill>
                  <a:schemeClr val="tx1"/>
                </a:solidFill>
                <a:latin typeface="Constantia" panose="02030602050306030303" pitchFamily="18" charset="0"/>
              </a:rPr>
              <a:t>a un determinado espacio como las instituciones </a:t>
            </a:r>
            <a:r>
              <a:rPr lang="es-MX" sz="20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educativas, </a:t>
            </a:r>
            <a:r>
              <a:rPr lang="es-MX" sz="2000" dirty="0">
                <a:solidFill>
                  <a:schemeClr val="tx1"/>
                </a:solidFill>
                <a:latin typeface="Constantia" panose="02030602050306030303" pitchFamily="18" charset="0"/>
              </a:rPr>
              <a:t>se exige aprender en todos los contextos. Por otra parte, el aprendizaje no puede quedar limitado a un determinado periodo temporal en el ciclo vital de la persona. </a:t>
            </a:r>
          </a:p>
          <a:p>
            <a:pPr algn="just"/>
            <a:endParaRPr lang="es-MX" sz="2400" dirty="0">
              <a:solidFill>
                <a:schemeClr val="tx1"/>
              </a:solidFill>
              <a:latin typeface="Constantia" panose="02030602050306030303" pitchFamily="18" charset="0"/>
            </a:endParaRPr>
          </a:p>
          <a:p>
            <a:pPr algn="just"/>
            <a:r>
              <a:rPr lang="es-MX" sz="20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Los </a:t>
            </a:r>
            <a:r>
              <a:rPr lang="es-MX" sz="2000" dirty="0">
                <a:solidFill>
                  <a:schemeClr val="tx1"/>
                </a:solidFill>
                <a:latin typeface="Constantia" panose="02030602050306030303" pitchFamily="18" charset="0"/>
              </a:rPr>
              <a:t>continuos </a:t>
            </a:r>
            <a:r>
              <a:rPr lang="es-MX" sz="20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cambios en el medio y </a:t>
            </a:r>
            <a:r>
              <a:rPr lang="es-MX" sz="2000" dirty="0">
                <a:solidFill>
                  <a:schemeClr val="tx1"/>
                </a:solidFill>
                <a:latin typeface="Constantia" panose="02030602050306030303" pitchFamily="18" charset="0"/>
              </a:rPr>
              <a:t>en todos los niveles conllevan nuevas demandas profesionales y nuevas exigencias personales. </a:t>
            </a:r>
            <a:endParaRPr lang="es-MX" sz="2400" dirty="0">
              <a:solidFill>
                <a:schemeClr val="tx1"/>
              </a:solidFill>
              <a:latin typeface="Constantia" panose="02030602050306030303" pitchFamily="18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1255" y="4344332"/>
            <a:ext cx="3170527" cy="2085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28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83FF1D-D2DB-9197-7CF7-B8240FD86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340" y="1167441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es-MX" sz="20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En nuestra sociedad, cada </a:t>
            </a:r>
            <a:r>
              <a:rPr lang="es-MX" sz="2000" dirty="0">
                <a:solidFill>
                  <a:schemeClr val="tx1"/>
                </a:solidFill>
                <a:latin typeface="Constantia" panose="02030602050306030303" pitchFamily="18" charset="0"/>
              </a:rPr>
              <a:t>persona </a:t>
            </a:r>
            <a:r>
              <a:rPr lang="es-MX" sz="20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debe </a:t>
            </a:r>
            <a:r>
              <a:rPr lang="es-MX" sz="2000" dirty="0">
                <a:solidFill>
                  <a:schemeClr val="tx1"/>
                </a:solidFill>
                <a:latin typeface="Constantia" panose="02030602050306030303" pitchFamily="18" charset="0"/>
              </a:rPr>
              <a:t>de asimilar una base de conocimientos rigurosos y estrategias eficaces; tiene que saber qué pensar y cómo actuar ante las situaciones relevantes a lo largo de la vida; hacerlo desde criterios </a:t>
            </a:r>
            <a:r>
              <a:rPr lang="es-MX" sz="20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razonables así como ser </a:t>
            </a:r>
            <a:r>
              <a:rPr lang="es-MX" sz="2000" dirty="0">
                <a:solidFill>
                  <a:schemeClr val="tx1"/>
                </a:solidFill>
                <a:latin typeface="Constantia" panose="02030602050306030303" pitchFamily="18" charset="0"/>
              </a:rPr>
              <a:t>sensible a las exigencias cambiantes de los contextos; desarrollar el pensamiento reflexivo, crítico y creativo </a:t>
            </a:r>
          </a:p>
          <a:p>
            <a:pPr algn="just"/>
            <a:r>
              <a:rPr lang="es-MX" sz="2000" dirty="0">
                <a:solidFill>
                  <a:schemeClr val="tx1"/>
                </a:solidFill>
                <a:latin typeface="Constantia" panose="02030602050306030303" pitchFamily="18" charset="0"/>
              </a:rPr>
              <a:t>El aprendizaje continuo </a:t>
            </a:r>
            <a:r>
              <a:rPr lang="es-MX" sz="20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exige </a:t>
            </a:r>
            <a:r>
              <a:rPr lang="es-MX" sz="2000" dirty="0">
                <a:solidFill>
                  <a:schemeClr val="tx1"/>
                </a:solidFill>
                <a:latin typeface="Constantia" panose="02030602050306030303" pitchFamily="18" charset="0"/>
              </a:rPr>
              <a:t>comprometerse activamente con proyectos formativos personales que requieren constancia, </a:t>
            </a:r>
            <a:r>
              <a:rPr lang="es-MX" sz="20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esfuerzo y renuncias</a:t>
            </a:r>
            <a:r>
              <a:rPr lang="es-MX" sz="2000" dirty="0">
                <a:solidFill>
                  <a:schemeClr val="tx1"/>
                </a:solidFill>
                <a:latin typeface="Constantia" panose="02030602050306030303" pitchFamily="18" charset="0"/>
              </a:rPr>
              <a:t>. </a:t>
            </a:r>
          </a:p>
        </p:txBody>
      </p:sp>
      <p:pic>
        <p:nvPicPr>
          <p:cNvPr id="2050" name="Picture 2" descr="Definición de aprendizaje - Qué es, Significado y Concepto">
            <a:extLst>
              <a:ext uri="{FF2B5EF4-FFF2-40B4-BE49-F238E27FC236}">
                <a16:creationId xmlns:a16="http://schemas.microsoft.com/office/drawing/2014/main" id="{26C6B410-F23E-0402-64F7-1C802BEDFE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119" y="4187341"/>
            <a:ext cx="34417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2097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C93B5C-CFD0-26A6-0EC2-141EF0B7B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1628" y="891397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es-MX" sz="2000" dirty="0">
                <a:solidFill>
                  <a:schemeClr val="tx1"/>
                </a:solidFill>
                <a:latin typeface="Constantia" panose="02030602050306030303" pitchFamily="18" charset="0"/>
              </a:rPr>
              <a:t>Más de un 80% de la población adulta considera clave la formación, pero solamente menos de un 25% elabora planes de formación personal y se implican en ellos. La voluntad, el </a:t>
            </a:r>
            <a:r>
              <a:rPr lang="es-MX" sz="20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esfuerzo y </a:t>
            </a:r>
            <a:r>
              <a:rPr lang="es-MX" sz="2000" dirty="0">
                <a:solidFill>
                  <a:schemeClr val="tx1"/>
                </a:solidFill>
                <a:latin typeface="Constantia" panose="02030602050306030303" pitchFamily="18" charset="0"/>
              </a:rPr>
              <a:t>el compromiso son imprescindibles para alcanzar los proyectos de desarrollo personal y </a:t>
            </a:r>
            <a:r>
              <a:rPr lang="es-MX" sz="20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comunitario</a:t>
            </a:r>
            <a:r>
              <a:rPr lang="es-MX" sz="2000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s-MX" sz="20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(López y Matesanz, </a:t>
            </a:r>
            <a:r>
              <a:rPr lang="es-MX" sz="20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2009).</a:t>
            </a:r>
            <a:endParaRPr lang="es-MX" sz="2000" dirty="0">
              <a:solidFill>
                <a:schemeClr val="tx1"/>
              </a:solidFill>
              <a:latin typeface="Constantia" panose="02030602050306030303" pitchFamily="18" charset="0"/>
            </a:endParaRPr>
          </a:p>
          <a:p>
            <a:pPr marL="0" indent="0" algn="just">
              <a:buNone/>
            </a:pPr>
            <a:endParaRPr lang="es-MX" sz="2000" dirty="0">
              <a:solidFill>
                <a:schemeClr val="tx1"/>
              </a:solidFill>
              <a:latin typeface="Constantia" panose="02030602050306030303" pitchFamily="18" charset="0"/>
            </a:endParaRPr>
          </a:p>
          <a:p>
            <a:pPr algn="just"/>
            <a:r>
              <a:rPr lang="es-MX" sz="2000" dirty="0">
                <a:solidFill>
                  <a:schemeClr val="tx1"/>
                </a:solidFill>
                <a:latin typeface="Constantia" panose="02030602050306030303" pitchFamily="18" charset="0"/>
              </a:rPr>
              <a:t>Las motivaciones pueden ser más externas, como el deseo de reconocimiento, prestigio social, recompensas monetarias, etc.; o más internas como el deseo de saber, de realizar bien el trabajo, de superarse.</a:t>
            </a:r>
            <a:r>
              <a:rPr lang="es-MX" sz="2400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</a:p>
        </p:txBody>
      </p:sp>
      <p:pic>
        <p:nvPicPr>
          <p:cNvPr id="3074" name="Picture 2" descr="Los paisajes de aprendizaje: una herramienta didáctica personalizada">
            <a:extLst>
              <a:ext uri="{FF2B5EF4-FFF2-40B4-BE49-F238E27FC236}">
                <a16:creationId xmlns:a16="http://schemas.microsoft.com/office/drawing/2014/main" id="{FA4E148D-25CE-21A0-A119-C9EDACF947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398" y="4186685"/>
            <a:ext cx="2259859" cy="2259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531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3987E2-D1EC-4C4C-EC21-C3F7D223A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9537" y="839638"/>
            <a:ext cx="9970848" cy="3777622"/>
          </a:xfrm>
        </p:spPr>
        <p:txBody>
          <a:bodyPr>
            <a:normAutofit/>
          </a:bodyPr>
          <a:lstStyle/>
          <a:p>
            <a:pPr algn="ctr"/>
            <a:r>
              <a:rPr lang="es-MX" sz="20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Para López y Matesanz (</a:t>
            </a:r>
            <a:r>
              <a:rPr lang="es-MX" sz="20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2009), </a:t>
            </a:r>
            <a:r>
              <a:rPr lang="es-MX" sz="20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los </a:t>
            </a:r>
            <a:r>
              <a:rPr lang="es-MX" sz="2000" dirty="0">
                <a:solidFill>
                  <a:schemeClr val="tx1"/>
                </a:solidFill>
                <a:latin typeface="Constantia" panose="02030602050306030303" pitchFamily="18" charset="0"/>
              </a:rPr>
              <a:t>seres humanos estamos motivados, interna y externamente, en </a:t>
            </a:r>
            <a:r>
              <a:rPr lang="es-MX" sz="20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distinta medida según </a:t>
            </a:r>
            <a:r>
              <a:rPr lang="es-MX" sz="2000" dirty="0">
                <a:solidFill>
                  <a:schemeClr val="tx1"/>
                </a:solidFill>
                <a:latin typeface="Constantia" panose="02030602050306030303" pitchFamily="18" charset="0"/>
              </a:rPr>
              <a:t>circunstancias. Es preferible que la motivación tenga origen más interno, puesto que las fuentes externas tienden a ser más pasajeras. Las personas automotivadas internamente mantienen los niveles altos, aun cuando las recompensas externas disminuyan o desaparezcan. Una proporcionada combinación de motivación externa e interna es deseable. Cada persona ha de comprometerse con su propia formación.</a:t>
            </a:r>
          </a:p>
          <a:p>
            <a:pPr algn="just"/>
            <a:endParaRPr lang="es-MX" sz="2000" dirty="0">
              <a:solidFill>
                <a:schemeClr val="tx1"/>
              </a:solidFill>
            </a:endParaRPr>
          </a:p>
        </p:txBody>
      </p:sp>
      <p:pic>
        <p:nvPicPr>
          <p:cNvPr id="4098" name="Picture 2" descr="Neuromito: Estilos de aprendizaje">
            <a:extLst>
              <a:ext uri="{FF2B5EF4-FFF2-40B4-BE49-F238E27FC236}">
                <a16:creationId xmlns:a16="http://schemas.microsoft.com/office/drawing/2014/main" id="{0A9F57D9-4A63-050B-B5E6-BA9837A70C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6338" y="3446928"/>
            <a:ext cx="4906233" cy="2571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070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493DBB-5BDC-D28A-1FEE-399BB2927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299" y="1415498"/>
            <a:ext cx="10145383" cy="3777622"/>
          </a:xfrm>
        </p:spPr>
        <p:txBody>
          <a:bodyPr>
            <a:normAutofit/>
          </a:bodyPr>
          <a:lstStyle/>
          <a:p>
            <a:pPr algn="just"/>
            <a:r>
              <a:rPr lang="es-MX" sz="2000" dirty="0">
                <a:solidFill>
                  <a:schemeClr val="tx1"/>
                </a:solidFill>
                <a:latin typeface="Constantia" panose="02030602050306030303" pitchFamily="18" charset="0"/>
              </a:rPr>
              <a:t>El interés y motivación resultan claves para un aprendizaje eficaz. Cuando el conocimiento resulta relevante y significativo para la persona, tanto intelectual como afectivamente, es asimilado de forma más fácil, duradera y eficaz </a:t>
            </a:r>
          </a:p>
          <a:p>
            <a:pPr algn="just"/>
            <a:endParaRPr lang="es-MX" sz="2400" dirty="0">
              <a:solidFill>
                <a:schemeClr val="tx1"/>
              </a:solidFill>
              <a:latin typeface="Constantia" panose="02030602050306030303" pitchFamily="18" charset="0"/>
            </a:endParaRPr>
          </a:p>
          <a:p>
            <a:pPr algn="just"/>
            <a:r>
              <a:rPr lang="es-MX" sz="2000" dirty="0">
                <a:solidFill>
                  <a:schemeClr val="tx1"/>
                </a:solidFill>
                <a:latin typeface="Constantia" panose="02030602050306030303" pitchFamily="18" charset="0"/>
              </a:rPr>
              <a:t>El objetivo principal de la educación es promover el desarrollo personal de los alumnos, en todas sus capacidades mentales: cognitivas, afectivas, morales y sociales, en la confianza y expectativa optimista de conseguir, además de vidas personales más realizadas, una sociedad cada vez más justa y </a:t>
            </a:r>
            <a:r>
              <a:rPr lang="es-MX" sz="20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solidaria</a:t>
            </a:r>
            <a:r>
              <a:rPr lang="es-MX" sz="2400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s-MX" sz="20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(López y Matesanz, </a:t>
            </a:r>
            <a:r>
              <a:rPr lang="es-MX" sz="20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2009)</a:t>
            </a:r>
            <a:endParaRPr lang="es-MX" sz="2000" dirty="0">
              <a:solidFill>
                <a:schemeClr val="tx1"/>
              </a:solidFill>
              <a:latin typeface="Constantia" panose="02030602050306030303" pitchFamily="18" charset="0"/>
            </a:endParaRPr>
          </a:p>
        </p:txBody>
      </p:sp>
      <p:pic>
        <p:nvPicPr>
          <p:cNvPr id="5122" name="Picture 2" descr="Pequeño discurso sobre el aprendizaje - Forum Libertas">
            <a:extLst>
              <a:ext uri="{FF2B5EF4-FFF2-40B4-BE49-F238E27FC236}">
                <a16:creationId xmlns:a16="http://schemas.microsoft.com/office/drawing/2014/main" id="{998F5AB2-50CE-B1D7-623F-1F155B2F02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4290" y="4813300"/>
            <a:ext cx="3422073" cy="1754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2112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B91239-401B-BBBD-8FCA-F012434F4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9122" y="1319058"/>
            <a:ext cx="9781067" cy="3777622"/>
          </a:xfrm>
        </p:spPr>
        <p:txBody>
          <a:bodyPr>
            <a:normAutofit/>
          </a:bodyPr>
          <a:lstStyle/>
          <a:p>
            <a:pPr algn="just"/>
            <a:r>
              <a:rPr lang="es-MX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Un término que involucra parte del aprendizaje es el “conocimiento”, </a:t>
            </a:r>
            <a:r>
              <a:rPr lang="es-MX" dirty="0">
                <a:solidFill>
                  <a:schemeClr val="tx1"/>
                </a:solidFill>
                <a:latin typeface="Constantia" panose="02030602050306030303" pitchFamily="18" charset="0"/>
              </a:rPr>
              <a:t>es un término con un </a:t>
            </a:r>
            <a:r>
              <a:rPr lang="es-MX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contenido muy amplio, hace </a:t>
            </a:r>
            <a:r>
              <a:rPr lang="es-MX" dirty="0">
                <a:solidFill>
                  <a:schemeClr val="tx1"/>
                </a:solidFill>
                <a:latin typeface="Constantia" panose="02030602050306030303" pitchFamily="18" charset="0"/>
              </a:rPr>
              <a:t>referencia </a:t>
            </a:r>
            <a:r>
              <a:rPr lang="es-MX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a  </a:t>
            </a:r>
            <a:r>
              <a:rPr lang="es-MX" dirty="0">
                <a:solidFill>
                  <a:schemeClr val="tx1"/>
                </a:solidFill>
                <a:latin typeface="Constantia" panose="02030602050306030303" pitchFamily="18" charset="0"/>
              </a:rPr>
              <a:t>los conocimientos comunes que las personas tenemos sobre el mundo y que utilizamos en nuestra vida cotidiana; los conocimientos disciplinares sobre distintos ámbitos de la realidad natural y sociocultural, que conforman las distintas ciencias y saberes; los conocimientos sobre la propia identidad personal; los conocimientos sobre el conocimiento mismo o </a:t>
            </a:r>
            <a:r>
              <a:rPr lang="es-MX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metacognición</a:t>
            </a:r>
            <a:r>
              <a:rPr lang="es-MX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s-MX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(López y Matesanz, </a:t>
            </a:r>
            <a:r>
              <a:rPr lang="es-MX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2009).</a:t>
            </a:r>
            <a:endParaRPr lang="es-MX" dirty="0" smtClean="0">
              <a:solidFill>
                <a:schemeClr val="tx1"/>
              </a:solidFill>
              <a:latin typeface="Constantia" panose="02030602050306030303" pitchFamily="18" charset="0"/>
            </a:endParaRPr>
          </a:p>
          <a:p>
            <a:pPr algn="just"/>
            <a:endParaRPr lang="es-MX" dirty="0">
              <a:solidFill>
                <a:schemeClr val="tx1"/>
              </a:solidFill>
              <a:latin typeface="Constantia" panose="02030602050306030303" pitchFamily="18" charset="0"/>
            </a:endParaRPr>
          </a:p>
          <a:p>
            <a:pPr algn="just"/>
            <a:r>
              <a:rPr lang="es-MX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Estudiar el aprendizaje nos brinda un panorama </a:t>
            </a:r>
            <a:r>
              <a:rPr lang="es-MX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más </a:t>
            </a:r>
            <a:r>
              <a:rPr lang="es-MX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amplio de cómo es que se dan los procesos evolutivos y como va cambiando dicho aprendizaje de generación en generación.</a:t>
            </a:r>
            <a:endParaRPr lang="es-MX" dirty="0">
              <a:solidFill>
                <a:schemeClr val="tx1"/>
              </a:solidFill>
              <a:latin typeface="Constantia" panose="02030602050306030303" pitchFamily="18" charset="0"/>
            </a:endParaRPr>
          </a:p>
        </p:txBody>
      </p:sp>
      <p:pic>
        <p:nvPicPr>
          <p:cNvPr id="7170" name="Picture 2" descr="Cómo trabajar con distintos estilos de aprendizaje - Human Performance">
            <a:extLst>
              <a:ext uri="{FF2B5EF4-FFF2-40B4-BE49-F238E27FC236}">
                <a16:creationId xmlns:a16="http://schemas.microsoft.com/office/drawing/2014/main" id="{72166BDA-B7EF-3BAE-F023-0624B57998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8196" y="4390098"/>
            <a:ext cx="1962917" cy="1996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3971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67D18260-DE15-6335-1D4A-060536D1C0B5}"/>
              </a:ext>
            </a:extLst>
          </p:cNvPr>
          <p:cNvSpPr txBox="1"/>
          <p:nvPr/>
        </p:nvSpPr>
        <p:spPr>
          <a:xfrm>
            <a:off x="774024" y="1474390"/>
            <a:ext cx="10541479" cy="38010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BIBLIOGRAFÍA</a:t>
            </a:r>
            <a:r>
              <a:rPr lang="es-MX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endParaRPr lang="es-MX" sz="2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s-MX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s-MX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Lopez, C. </a:t>
            </a:r>
            <a:r>
              <a:rPr lang="es-MX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 </a:t>
            </a:r>
            <a:r>
              <a:rPr lang="es-MX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Matesanz, M. (2009). </a:t>
            </a:r>
            <a:r>
              <a:rPr lang="es-MX" sz="24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Las plataformas de aprendizaje</a:t>
            </a:r>
            <a:r>
              <a:rPr lang="es-MX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es-MX" sz="24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Del mito a la </a:t>
            </a:r>
            <a:r>
              <a:rPr lang="es-MX" sz="2400" i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realidad</a:t>
            </a:r>
            <a:r>
              <a:rPr lang="es-MX" sz="2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es-MX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Biblioteca </a:t>
            </a:r>
            <a:r>
              <a:rPr lang="es-MX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Nueva</a:t>
            </a:r>
            <a:r>
              <a:rPr lang="es-MX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</a:p>
          <a:p>
            <a:endParaRPr lang="es-MX" sz="2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s-MX" sz="2000" dirty="0"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</a:t>
            </a:r>
            <a:r>
              <a:rPr lang="es-MX" sz="2000" dirty="0" smtClean="0"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ddd.uab.cat/pub/landes/11394218v11/11394218v11p155.pdf</a:t>
            </a:r>
            <a:endParaRPr lang="es-MX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MX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MX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MX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061196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{C16E6541-1FE6-7D47-A049-DFD5D3A01497}tf10001069</Template>
  <TotalTime>291</TotalTime>
  <Words>584</Words>
  <Application>Microsoft Office PowerPoint</Application>
  <PresentationFormat>Panorámica</PresentationFormat>
  <Paragraphs>24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Century Gothic</vt:lpstr>
      <vt:lpstr>Constantia</vt:lpstr>
      <vt:lpstr>Times New Roman</vt:lpstr>
      <vt:lpstr>Wingdings 3</vt:lpstr>
      <vt:lpstr>Espiral</vt:lpstr>
      <vt:lpstr>POR QUÉ ESTUDIAR EL APRENDIZAJE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 QUE ESTUDIAR EL APRENDIZAJE</dc:title>
  <dc:creator>Microsoft Office User</dc:creator>
  <cp:lastModifiedBy>USUARIO</cp:lastModifiedBy>
  <cp:revision>10</cp:revision>
  <dcterms:created xsi:type="dcterms:W3CDTF">2022-06-05T20:46:48Z</dcterms:created>
  <dcterms:modified xsi:type="dcterms:W3CDTF">2022-10-24T23:59:25Z</dcterms:modified>
</cp:coreProperties>
</file>