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844B879-AAA1-474E-8110-AAEBE72AC73F}" type="datetimeFigureOut">
              <a:rPr lang="es-MX" smtClean="0"/>
              <a:pPr/>
              <a:t>28/07/2021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0778BCD-36D7-42DA-8E2D-59C2BBC06B1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B879-AAA1-474E-8110-AAEBE72AC73F}" type="datetimeFigureOut">
              <a:rPr lang="es-MX" smtClean="0"/>
              <a:pPr/>
              <a:t>28/07/2021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8BCD-36D7-42DA-8E2D-59C2BBC06B1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B879-AAA1-474E-8110-AAEBE72AC73F}" type="datetimeFigureOut">
              <a:rPr lang="es-MX" smtClean="0"/>
              <a:pPr/>
              <a:t>28/07/2021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8BCD-36D7-42DA-8E2D-59C2BBC06B1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B879-AAA1-474E-8110-AAEBE72AC73F}" type="datetimeFigureOut">
              <a:rPr lang="es-MX" smtClean="0"/>
              <a:pPr/>
              <a:t>28/07/2021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8BCD-36D7-42DA-8E2D-59C2BBC06B1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844B879-AAA1-474E-8110-AAEBE72AC73F}" type="datetimeFigureOut">
              <a:rPr lang="es-MX" smtClean="0"/>
              <a:pPr/>
              <a:t>28/07/2021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0778BCD-36D7-42DA-8E2D-59C2BBC06B1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B879-AAA1-474E-8110-AAEBE72AC73F}" type="datetimeFigureOut">
              <a:rPr lang="es-MX" smtClean="0"/>
              <a:pPr/>
              <a:t>28/07/2021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8BCD-36D7-42DA-8E2D-59C2BBC06B1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B879-AAA1-474E-8110-AAEBE72AC73F}" type="datetimeFigureOut">
              <a:rPr lang="es-MX" smtClean="0"/>
              <a:pPr/>
              <a:t>28/07/2021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8BCD-36D7-42DA-8E2D-59C2BBC06B1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B879-AAA1-474E-8110-AAEBE72AC73F}" type="datetimeFigureOut">
              <a:rPr lang="es-MX" smtClean="0"/>
              <a:pPr/>
              <a:t>28/07/2021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8BCD-36D7-42DA-8E2D-59C2BBC06B1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B879-AAA1-474E-8110-AAEBE72AC73F}" type="datetimeFigureOut">
              <a:rPr lang="es-MX" smtClean="0"/>
              <a:pPr/>
              <a:t>28/07/2021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8BCD-36D7-42DA-8E2D-59C2BBC06B1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B879-AAA1-474E-8110-AAEBE72AC73F}" type="datetimeFigureOut">
              <a:rPr lang="es-MX" smtClean="0"/>
              <a:pPr/>
              <a:t>28/07/2021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8BCD-36D7-42DA-8E2D-59C2BBC06B1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B879-AAA1-474E-8110-AAEBE72AC73F}" type="datetimeFigureOut">
              <a:rPr lang="es-MX" smtClean="0"/>
              <a:pPr/>
              <a:t>28/07/2021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8BCD-36D7-42DA-8E2D-59C2BBC06B1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844B879-AAA1-474E-8110-AAEBE72AC73F}" type="datetimeFigureOut">
              <a:rPr lang="es-MX" smtClean="0"/>
              <a:pPr/>
              <a:t>28/07/2021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0778BCD-36D7-42DA-8E2D-59C2BBC06B1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71538" y="500042"/>
            <a:ext cx="6858000" cy="2571768"/>
          </a:xfrm>
        </p:spPr>
        <p:txBody>
          <a:bodyPr>
            <a:normAutofit/>
          </a:bodyPr>
          <a:lstStyle/>
          <a:p>
            <a:pPr algn="ctr"/>
            <a:r>
              <a:rPr lang="es-MX" sz="4000" b="1" i="1" u="sng" dirty="0" smtClean="0">
                <a:latin typeface="Century Gothic" pitchFamily="34" charset="0"/>
              </a:rPr>
              <a:t>INSTITUTO POLITECNICO NACIONAL.</a:t>
            </a:r>
            <a:br>
              <a:rPr lang="es-MX" sz="4000" b="1" i="1" u="sng" dirty="0" smtClean="0">
                <a:latin typeface="Century Gothic" pitchFamily="34" charset="0"/>
              </a:rPr>
            </a:br>
            <a:r>
              <a:rPr lang="es-MX" sz="4000" b="1" i="1" u="sng" dirty="0" smtClean="0">
                <a:latin typeface="Century Gothic" pitchFamily="34" charset="0"/>
              </a:rPr>
              <a:t>“CICS-UST”</a:t>
            </a:r>
            <a:br>
              <a:rPr lang="es-MX" sz="4000" b="1" i="1" u="sng" dirty="0" smtClean="0">
                <a:latin typeface="Century Gothic" pitchFamily="34" charset="0"/>
              </a:rPr>
            </a:br>
            <a:r>
              <a:rPr lang="es-MX" sz="4000" b="1" i="1" u="sng" dirty="0" smtClean="0">
                <a:latin typeface="Century Gothic" pitchFamily="34" charset="0"/>
              </a:rPr>
              <a:t>LIC. PSICOLOGIA.</a:t>
            </a:r>
            <a:endParaRPr lang="es-MX" sz="4000" b="1" i="1" u="sng" dirty="0">
              <a:latin typeface="Century Gothic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14414" y="5072074"/>
            <a:ext cx="6858000" cy="590566"/>
          </a:xfrm>
        </p:spPr>
        <p:txBody>
          <a:bodyPr>
            <a:noAutofit/>
          </a:bodyPr>
          <a:lstStyle/>
          <a:p>
            <a:pPr algn="ctr"/>
            <a:r>
              <a:rPr lang="es-MX" sz="1800" b="1" dirty="0" smtClean="0">
                <a:solidFill>
                  <a:schemeClr val="tx1"/>
                </a:solidFill>
                <a:latin typeface="Century Gothic" pitchFamily="34" charset="0"/>
              </a:rPr>
              <a:t>Tema:</a:t>
            </a:r>
            <a:r>
              <a:rPr lang="es-MX" sz="18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</a:p>
          <a:p>
            <a:pPr algn="ctr">
              <a:buClr>
                <a:srgbClr val="00B0F0"/>
              </a:buClr>
              <a:buFont typeface="Wingdings" pitchFamily="2" charset="2"/>
              <a:buChar char="q"/>
            </a:pPr>
            <a:r>
              <a:rPr lang="es-MX" sz="1800" dirty="0" smtClean="0">
                <a:solidFill>
                  <a:schemeClr val="tx1"/>
                </a:solidFill>
                <a:latin typeface="Century Gothic" pitchFamily="34" charset="0"/>
              </a:rPr>
              <a:t>Memoria a corto plazo, largo plazo y mediano plazo.</a:t>
            </a:r>
            <a:endParaRPr lang="es-MX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071670" y="3714752"/>
            <a:ext cx="535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Century Gothic" pitchFamily="34" charset="0"/>
              </a:rPr>
              <a:t>Maestras: </a:t>
            </a:r>
          </a:p>
          <a:p>
            <a:pPr>
              <a:buClr>
                <a:srgbClr val="00B0F0"/>
              </a:buClr>
              <a:buFont typeface="Wingdings" pitchFamily="2" charset="2"/>
              <a:buChar char="q"/>
            </a:pPr>
            <a:r>
              <a:rPr lang="es-MX" dirty="0" smtClean="0">
                <a:latin typeface="Century Gothic" pitchFamily="34" charset="0"/>
              </a:rPr>
              <a:t>Flores Rodríguez Fernanda. </a:t>
            </a:r>
          </a:p>
          <a:p>
            <a:pPr>
              <a:buClr>
                <a:srgbClr val="00B0F0"/>
              </a:buClr>
              <a:buFont typeface="Wingdings" pitchFamily="2" charset="2"/>
              <a:buChar char="q"/>
            </a:pPr>
            <a:r>
              <a:rPr lang="es-MX" dirty="0" smtClean="0">
                <a:latin typeface="Century Gothic" pitchFamily="34" charset="0"/>
              </a:rPr>
              <a:t>Juárez Hernández Alondra Grisel.</a:t>
            </a:r>
          </a:p>
          <a:p>
            <a:pPr>
              <a:buClr>
                <a:srgbClr val="00B0F0"/>
              </a:buClr>
              <a:buFont typeface="Wingdings" pitchFamily="2" charset="2"/>
              <a:buChar char="q"/>
            </a:pPr>
            <a:r>
              <a:rPr lang="es-MX" dirty="0" smtClean="0">
                <a:latin typeface="Century Gothic" pitchFamily="34" charset="0"/>
              </a:rPr>
              <a:t>Sánchez Velasco Daniela Maricruz.</a:t>
            </a:r>
            <a:endParaRPr lang="es-MX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strips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71508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entury Gothic" pitchFamily="34" charset="0"/>
              </a:rPr>
              <a:t>Memoria a largo plazo.</a:t>
            </a:r>
            <a:endParaRPr lang="es-MX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85720" y="1428736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Clr>
                <a:srgbClr val="0070C0"/>
              </a:buClr>
              <a:buFont typeface="Wingdings" pitchFamily="2" charset="2"/>
              <a:buChar char="q"/>
            </a:pPr>
            <a:r>
              <a:rPr lang="es-MX" sz="2000" dirty="0" smtClean="0">
                <a:latin typeface="Century Gothic" pitchFamily="34" charset="0"/>
              </a:rPr>
              <a:t>Se </a:t>
            </a:r>
            <a:r>
              <a:rPr lang="es-MX" sz="2000" dirty="0" smtClean="0">
                <a:latin typeface="Century Gothic" pitchFamily="34" charset="0"/>
              </a:rPr>
              <a:t>puede definir como el mecanismo cerebral que nos permite codificar y retener una cantidad prácticamente ilimitada de información durante un periodo largo de tiempo. </a:t>
            </a:r>
            <a:endParaRPr lang="es-MX" sz="2000" dirty="0" smtClean="0">
              <a:latin typeface="Century Gothic" pitchFamily="34" charset="0"/>
            </a:endParaRPr>
          </a:p>
          <a:p>
            <a:pPr algn="just">
              <a:buClr>
                <a:srgbClr val="0070C0"/>
              </a:buClr>
              <a:buFont typeface="Wingdings" pitchFamily="2" charset="2"/>
              <a:buChar char="q"/>
            </a:pPr>
            <a:r>
              <a:rPr lang="es-MX" sz="2000" dirty="0" smtClean="0">
                <a:latin typeface="Century Gothic" pitchFamily="34" charset="0"/>
              </a:rPr>
              <a:t>La </a:t>
            </a:r>
            <a:r>
              <a:rPr lang="es-MX" sz="2000" dirty="0" smtClean="0">
                <a:latin typeface="Century Gothic" pitchFamily="34" charset="0"/>
              </a:rPr>
              <a:t>memoria a largo plazo resulta un elemento clave para realizar nuestras tareas cotidianas sin errores y de forma autónoma. Este tipo de memoria hace referencia a la capacidad del cerebro para almacenar hechos, conocimientos o destrezas y recuperar más tarde esos recuerdos. </a:t>
            </a:r>
            <a:endParaRPr lang="es-MX" sz="2000" dirty="0">
              <a:latin typeface="Century Gothic" pitchFamily="34" charset="0"/>
            </a:endParaRPr>
          </a:p>
        </p:txBody>
      </p:sp>
      <p:pic>
        <p:nvPicPr>
          <p:cNvPr id="22530" name="Picture 2" descr="Memoria a largo plazo | Wikia Inside Out | Fandom"/>
          <p:cNvPicPr>
            <a:picLocks noChangeAspect="1" noChangeArrowheads="1"/>
          </p:cNvPicPr>
          <p:nvPr/>
        </p:nvPicPr>
        <p:blipFill>
          <a:blip r:embed="rId2"/>
          <a:srcRect l="13043" t="19697" r="11305"/>
          <a:stretch>
            <a:fillRect/>
          </a:stretch>
        </p:blipFill>
        <p:spPr bwMode="auto">
          <a:xfrm>
            <a:off x="5214942" y="1928802"/>
            <a:ext cx="3596185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>
                <a:latin typeface="Century Gothic" pitchFamily="34" charset="0"/>
              </a:rPr>
              <a:t>¿Qué parte del cerebro ayuda a este almacenamiento?</a:t>
            </a:r>
            <a:endParaRPr lang="es-MX" b="1" dirty="0">
              <a:latin typeface="Century Gothic" pitchFamily="34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1495420"/>
          </a:xfrm>
        </p:spPr>
        <p:txBody>
          <a:bodyPr>
            <a:normAutofit/>
          </a:bodyPr>
          <a:lstStyle/>
          <a:p>
            <a:pPr algn="just"/>
            <a:r>
              <a:rPr lang="es-MX" sz="1800" dirty="0" smtClean="0">
                <a:latin typeface="Century Gothic" pitchFamily="34" charset="0"/>
              </a:rPr>
              <a:t>El </a:t>
            </a:r>
            <a:r>
              <a:rPr lang="es-MX" sz="1800" b="1" dirty="0" smtClean="0">
                <a:latin typeface="Century Gothic" pitchFamily="34" charset="0"/>
              </a:rPr>
              <a:t>hipocampo</a:t>
            </a:r>
            <a:r>
              <a:rPr lang="es-MX" sz="1800" dirty="0" smtClean="0">
                <a:latin typeface="Century Gothic" pitchFamily="34" charset="0"/>
              </a:rPr>
              <a:t> se encuentra dentro de los lóbulos temporales, y detecta y memoriza la información nueva. Aquí encontraremos recuerdos como, por ejemplo, qué hemos desayunado esta mañana o qué hemos aprendido en clase hace una hora. Esta parte del cerebro no almacenará nuestros primeros </a:t>
            </a:r>
            <a:r>
              <a:rPr lang="es-MX" sz="1800" dirty="0" smtClean="0">
                <a:latin typeface="Century Gothic" pitchFamily="34" charset="0"/>
              </a:rPr>
              <a:t>recuerdos.</a:t>
            </a:r>
            <a:endParaRPr lang="es-MX" sz="1800" dirty="0">
              <a:latin typeface="Century Gothic" pitchFamily="34" charset="0"/>
            </a:endParaRPr>
          </a:p>
        </p:txBody>
      </p:sp>
      <p:pic>
        <p:nvPicPr>
          <p:cNvPr id="23554" name="Picture 2" descr="El cerebro activa regiones distintas según la antigüedad de los recuerdos -  Axxón - Notici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714620"/>
            <a:ext cx="5178074" cy="402141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000" b="1" dirty="0" smtClean="0">
                <a:solidFill>
                  <a:schemeClr val="tx1"/>
                </a:solidFill>
                <a:latin typeface="Century Gothic" pitchFamily="34" charset="0"/>
              </a:rPr>
              <a:t>¿Qué es la memoria?</a:t>
            </a:r>
            <a:endParaRPr lang="es-MX" sz="40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357290" y="5572140"/>
            <a:ext cx="692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latin typeface="Century Gothic" pitchFamily="34" charset="0"/>
              </a:rPr>
              <a:t>La memoria es la capacidad de recordar las cosas y sucesos que han ocurrido en nuestra vida.</a:t>
            </a:r>
            <a:endParaRPr lang="es-MX" sz="2000" dirty="0">
              <a:latin typeface="Century Gothic" pitchFamily="34" charset="0"/>
            </a:endParaRPr>
          </a:p>
        </p:txBody>
      </p:sp>
      <p:pic>
        <p:nvPicPr>
          <p:cNvPr id="1026" name="Picture 2" descr="Ilustración del Education, Learning Styles, - ID:98364057 - Imagen libre de  regalías - Stockli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214422"/>
            <a:ext cx="4286250" cy="42862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800" b="1" dirty="0" smtClean="0">
                <a:latin typeface="Century Gothic" pitchFamily="34" charset="0"/>
              </a:rPr>
              <a:t>Estructura del cerebro y la memoria.</a:t>
            </a:r>
            <a:endParaRPr lang="es-MX" sz="2800" b="1" dirty="0">
              <a:latin typeface="Century Gothic" pitchFamily="34" charset="0"/>
            </a:endParaRPr>
          </a:p>
        </p:txBody>
      </p:sp>
      <p:pic>
        <p:nvPicPr>
          <p:cNvPr id="24578" name="Picture 2" descr="Memoria :: Memoria y olvido"/>
          <p:cNvPicPr>
            <a:picLocks noChangeAspect="1" noChangeArrowheads="1"/>
          </p:cNvPicPr>
          <p:nvPr/>
        </p:nvPicPr>
        <p:blipFill>
          <a:blip r:embed="rId2"/>
          <a:srcRect b="29054"/>
          <a:stretch>
            <a:fillRect/>
          </a:stretch>
        </p:blipFill>
        <p:spPr bwMode="auto">
          <a:xfrm>
            <a:off x="491195" y="1571612"/>
            <a:ext cx="8343900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s-MX" sz="4000" b="1" dirty="0" smtClean="0">
                <a:solidFill>
                  <a:schemeClr val="tx1"/>
                </a:solidFill>
                <a:latin typeface="Century Gothic" pitchFamily="34" charset="0"/>
              </a:rPr>
              <a:t>¿Qué es la memoria a corto plazo? </a:t>
            </a:r>
            <a:endParaRPr lang="es-MX" sz="40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85720" y="1533465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/>
            <a:r>
              <a:rPr lang="es-MX" sz="2000" dirty="0" smtClean="0">
                <a:latin typeface="Century Gothic" pitchFamily="34" charset="0"/>
              </a:rPr>
              <a:t>La memoria a corto plazo </a:t>
            </a:r>
            <a:r>
              <a:rPr lang="es-MX" sz="2000" b="1" dirty="0" smtClean="0">
                <a:latin typeface="Century Gothic" pitchFamily="34" charset="0"/>
              </a:rPr>
              <a:t>(</a:t>
            </a:r>
            <a:r>
              <a:rPr lang="es-MX" sz="2000" b="1" dirty="0" smtClean="0">
                <a:latin typeface="Century Gothic" pitchFamily="34" charset="0"/>
              </a:rPr>
              <a:t>MCP o memoria de trabajo) </a:t>
            </a:r>
            <a:r>
              <a:rPr lang="es-MX" sz="2000" dirty="0" smtClean="0">
                <a:latin typeface="Century Gothic" pitchFamily="34" charset="0"/>
              </a:rPr>
              <a:t>se puede definir como el mecanismo de memoria que nos permite retener una cantidad limitada de información durante un periodo corto de tiempo. La memoria a corto plazo retiene temporalmente la información procesada, tanto si luego se desvanece, como si después pasa a la memoria a largo plazo. Así, la memoria a corto plazo tiene dos propiedades principales: </a:t>
            </a:r>
            <a:r>
              <a:rPr lang="es-MX" sz="2000" b="1" dirty="0" smtClean="0">
                <a:latin typeface="Century Gothic" pitchFamily="34" charset="0"/>
              </a:rPr>
              <a:t>una capacidad limitada y una duración finita.</a:t>
            </a:r>
          </a:p>
          <a:p>
            <a:pPr algn="just"/>
            <a:r>
              <a:rPr lang="es-MX" sz="2000" dirty="0" smtClean="0">
                <a:latin typeface="Century Gothic" pitchFamily="34" charset="0"/>
              </a:rPr>
              <a:t/>
            </a:r>
            <a:br>
              <a:rPr lang="es-MX" sz="2000" dirty="0" smtClean="0">
                <a:latin typeface="Century Gothic" pitchFamily="34" charset="0"/>
              </a:rPr>
            </a:br>
            <a:endParaRPr lang="es-MX" sz="2000" dirty="0">
              <a:latin typeface="Century Gothic" pitchFamily="34" charset="0"/>
            </a:endParaRPr>
          </a:p>
        </p:txBody>
      </p:sp>
      <p:pic>
        <p:nvPicPr>
          <p:cNvPr id="1026" name="Picture 2" descr="Lilly Díaz (danaly265) - Perfil | Pinter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285992"/>
            <a:ext cx="3571898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29642" cy="961254"/>
          </a:xfrm>
        </p:spPr>
        <p:txBody>
          <a:bodyPr>
            <a:normAutofit/>
          </a:bodyPr>
          <a:lstStyle/>
          <a:p>
            <a:pPr algn="ctr"/>
            <a:r>
              <a:rPr lang="es-MX" sz="2400" b="1" dirty="0" smtClean="0">
                <a:latin typeface="Century Gothic" pitchFamily="34" charset="0"/>
              </a:rPr>
              <a:t>¿Cuánto tiempo podemos retener la información en la MCP?</a:t>
            </a:r>
            <a:endParaRPr lang="es-MX" sz="2400" b="1" dirty="0">
              <a:latin typeface="Century Gothic" pitchFamily="34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2066924"/>
          </a:xfrm>
        </p:spPr>
        <p:txBody>
          <a:bodyPr>
            <a:normAutofit/>
          </a:bodyPr>
          <a:lstStyle/>
          <a:p>
            <a:pPr algn="just"/>
            <a:r>
              <a:rPr lang="es-MX" sz="1800" dirty="0" smtClean="0">
                <a:latin typeface="Century Gothic" pitchFamily="34" charset="0"/>
              </a:rPr>
              <a:t>La cantidad de tiempo que podemos retener los dígitos o la información no es infinita. Nuestra memoria a corto plazo puede mantener la información hasta 30 segundos. No obstante, podemos ampliar el tiempo que permanece la información en nuestra MCP si la repetimos constantemente o la dotamos de significado</a:t>
            </a:r>
            <a:endParaRPr lang="es-MX" sz="1800" dirty="0">
              <a:latin typeface="Century Gothic" pitchFamily="34" charset="0"/>
            </a:endParaRPr>
          </a:p>
        </p:txBody>
      </p:sp>
      <p:pic>
        <p:nvPicPr>
          <p:cNvPr id="16386" name="Picture 2" descr="Qué es y qué hace la memoria a corto plazo – Solo Psicologi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6642" b="16642"/>
          <a:stretch>
            <a:fillRect/>
          </a:stretch>
        </p:blipFill>
        <p:spPr bwMode="auto">
          <a:xfrm>
            <a:off x="2571736" y="3643314"/>
            <a:ext cx="4972056" cy="2579945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entury Gothic" pitchFamily="34" charset="0"/>
              </a:rPr>
              <a:t>Capacidad de la memoria a corto plazo.</a:t>
            </a:r>
            <a:endParaRPr lang="es-MX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785786" y="1785926"/>
            <a:ext cx="7400948" cy="3799530"/>
          </a:xfrm>
        </p:spPr>
        <p:txBody>
          <a:bodyPr>
            <a:normAutofit/>
          </a:bodyPr>
          <a:lstStyle/>
          <a:p>
            <a:pPr algn="just"/>
            <a:r>
              <a:rPr lang="es-MX" sz="1800" dirty="0" smtClean="0">
                <a:latin typeface="Century Gothic" pitchFamily="34" charset="0"/>
              </a:rPr>
              <a:t>Si se te pide que recuerdes una serie de 10 dígitos, lo más probable es que recuerdes entre 5 y 9 números. Esto es porque la cantidad de información que puede retener la memoria a corto plazo es de 7 elementos con una variación de 2, por exceso o defecto. Naturalmente, la capacidad de la MCP es ligeramente variable, por lo que hay personas con una capacidad aún mayor o menor. También puede variar en función del material que se ha de recordar (se ve afectada por la longitud de las palabras, la relevancia emocional de los estímulos y otras diferencias individuales). Además, si se elabora o agrupa la información (</a:t>
            </a:r>
            <a:r>
              <a:rPr lang="es-MX" sz="1800" dirty="0" err="1" smtClean="0">
                <a:latin typeface="Century Gothic" pitchFamily="34" charset="0"/>
              </a:rPr>
              <a:t>chunking</a:t>
            </a:r>
            <a:r>
              <a:rPr lang="es-MX" sz="1800" dirty="0" smtClean="0">
                <a:latin typeface="Century Gothic" pitchFamily="34" charset="0"/>
              </a:rPr>
              <a:t>), la cantidad de elementos que podemos recordar aumenta.</a:t>
            </a:r>
            <a:endParaRPr lang="es-MX" sz="1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674688"/>
          </a:xfrm>
        </p:spPr>
        <p:txBody>
          <a:bodyPr>
            <a:noAutofit/>
          </a:bodyPr>
          <a:lstStyle/>
          <a:p>
            <a:pPr algn="ctr"/>
            <a:r>
              <a:rPr lang="es-MX" b="1" dirty="0" smtClean="0">
                <a:latin typeface="Century Gothic" pitchFamily="34" charset="0"/>
              </a:rPr>
              <a:t>¿Donde se almacena la información de la memoria a corto plazo?</a:t>
            </a:r>
            <a:endParaRPr lang="es-MX" b="1" dirty="0">
              <a:latin typeface="Century Gothic" pitchFamily="34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42910" y="1357298"/>
            <a:ext cx="8229600" cy="533400"/>
          </a:xfrm>
        </p:spPr>
        <p:txBody>
          <a:bodyPr>
            <a:noAutofit/>
          </a:bodyPr>
          <a:lstStyle/>
          <a:p>
            <a:r>
              <a:rPr lang="es-MX" sz="1800" dirty="0" smtClean="0">
                <a:latin typeface="Century Gothic" pitchFamily="34" charset="0"/>
              </a:rPr>
              <a:t>En el caso de la memoria a corto plazo, nuestros recuerdos más recientes se quedarán en la </a:t>
            </a:r>
            <a:r>
              <a:rPr lang="es-MX" sz="1800" b="1" dirty="0" smtClean="0">
                <a:latin typeface="Century Gothic" pitchFamily="34" charset="0"/>
              </a:rPr>
              <a:t>corteza </a:t>
            </a:r>
            <a:r>
              <a:rPr lang="es-MX" sz="1800" b="1" dirty="0" err="1" smtClean="0">
                <a:latin typeface="Century Gothic" pitchFamily="34" charset="0"/>
              </a:rPr>
              <a:t>prefrontal</a:t>
            </a:r>
            <a:r>
              <a:rPr lang="es-MX" sz="1800" dirty="0" smtClean="0">
                <a:latin typeface="Century Gothic" pitchFamily="34" charset="0"/>
              </a:rPr>
              <a:t>.</a:t>
            </a:r>
            <a:endParaRPr lang="es-MX" sz="1800" dirty="0">
              <a:latin typeface="Century Gothic" pitchFamily="34" charset="0"/>
            </a:endParaRPr>
          </a:p>
        </p:txBody>
      </p:sp>
      <p:pic>
        <p:nvPicPr>
          <p:cNvPr id="18434" name="Picture 2" descr="Las funciones ejecutivas en el día a día - Espacio Crea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4861" t="7476" r="3993" b="10731"/>
          <a:stretch>
            <a:fillRect/>
          </a:stretch>
        </p:blipFill>
        <p:spPr bwMode="auto">
          <a:xfrm>
            <a:off x="571472" y="2071678"/>
            <a:ext cx="8067102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 smtClean="0">
                <a:solidFill>
                  <a:schemeClr val="tx1"/>
                </a:solidFill>
                <a:latin typeface="Century Gothic" pitchFamily="34" charset="0"/>
              </a:rPr>
              <a:t>Memoria a mediano plazo.</a:t>
            </a:r>
            <a:endParaRPr lang="es-MX" sz="3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143504" y="1428736"/>
            <a:ext cx="3571900" cy="4572032"/>
          </a:xfrm>
        </p:spPr>
        <p:txBody>
          <a:bodyPr>
            <a:normAutofit/>
          </a:bodyPr>
          <a:lstStyle/>
          <a:p>
            <a:pPr algn="just"/>
            <a:r>
              <a:rPr lang="es-MX" sz="2000" dirty="0" smtClean="0">
                <a:latin typeface="Century Gothic" pitchFamily="34" charset="0"/>
              </a:rPr>
              <a:t>En este memoria se manda la información desordenada, con el propósito de ordenarla eliminar duplicados, evaluar frente a otra información que choque entre si y la información duplicada, errónea o de baja relevancia será eliminada, y la información útil será enviada a la memoria de largo plazo.</a:t>
            </a:r>
            <a:endParaRPr lang="es-MX" sz="2000" dirty="0">
              <a:latin typeface="Century Gothic" pitchFamily="34" charset="0"/>
            </a:endParaRPr>
          </a:p>
        </p:txBody>
      </p:sp>
      <p:pic>
        <p:nvPicPr>
          <p:cNvPr id="20482" name="Picture 2" descr="Claves para mejorar la memoria a corto plazo - Mejor con Salu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4762533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400" b="1" dirty="0" smtClean="0">
                <a:latin typeface="Century Gothic" pitchFamily="34" charset="0"/>
              </a:rPr>
              <a:t>¿Dónde se decide esto?</a:t>
            </a:r>
            <a:endParaRPr lang="es-MX" sz="2400" b="1" dirty="0">
              <a:latin typeface="Century Gothic" pitchFamily="34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4282" y="2500306"/>
            <a:ext cx="3857652" cy="1928826"/>
          </a:xfrm>
        </p:spPr>
        <p:txBody>
          <a:bodyPr>
            <a:noAutofit/>
          </a:bodyPr>
          <a:lstStyle/>
          <a:p>
            <a:pPr algn="just"/>
            <a:r>
              <a:rPr lang="es-MX" sz="1800" dirty="0" smtClean="0">
                <a:latin typeface="Century Gothic" pitchFamily="34" charset="0"/>
              </a:rPr>
              <a:t>Los </a:t>
            </a:r>
            <a:r>
              <a:rPr lang="es-MX" sz="1800" b="1" dirty="0" smtClean="0">
                <a:latin typeface="Century Gothic" pitchFamily="34" charset="0"/>
              </a:rPr>
              <a:t>ganglios basales</a:t>
            </a:r>
            <a:r>
              <a:rPr lang="es-MX" sz="1800" dirty="0" smtClean="0">
                <a:latin typeface="Century Gothic" pitchFamily="34" charset="0"/>
              </a:rPr>
              <a:t> deciden </a:t>
            </a:r>
            <a:r>
              <a:rPr lang="es-MX" sz="1800" dirty="0" smtClean="0">
                <a:latin typeface="Century Gothic" pitchFamily="34" charset="0"/>
              </a:rPr>
              <a:t>qué recuerdos </a:t>
            </a:r>
            <a:r>
              <a:rPr lang="es-MX" sz="1800" dirty="0" smtClean="0">
                <a:latin typeface="Century Gothic" pitchFamily="34" charset="0"/>
              </a:rPr>
              <a:t> queremos retener y cuáles deberemos descartar. Esta decisión tiene un objetivo, evitar la sobrecarga de la </a:t>
            </a:r>
            <a:r>
              <a:rPr lang="es-MX" sz="1800" dirty="0" smtClean="0">
                <a:latin typeface="Century Gothic" pitchFamily="34" charset="0"/>
              </a:rPr>
              <a:t>memoria </a:t>
            </a:r>
            <a:r>
              <a:rPr lang="es-MX" sz="1800" dirty="0" smtClean="0">
                <a:latin typeface="Century Gothic" pitchFamily="34" charset="0"/>
              </a:rPr>
              <a:t>temporal para que pueda funcionar mejor. </a:t>
            </a:r>
            <a:endParaRPr lang="es-MX" sz="1800" dirty="0">
              <a:latin typeface="Century Gothic" pitchFamily="34" charset="0"/>
            </a:endParaRPr>
          </a:p>
        </p:txBody>
      </p:sp>
      <p:pic>
        <p:nvPicPr>
          <p:cNvPr id="21508" name="Picture 4" descr="Los ganglios basales son un conjunto de núcleos subcorticales  interconectados en el encéfalo anterior basal. caudado, pu… | Anatomía,  Anatomía humana, Psicobiologí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357298"/>
            <a:ext cx="4714908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280</TotalTime>
  <Words>527</Words>
  <Application>Microsoft Office PowerPoint</Application>
  <PresentationFormat>Presentación en pantalla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Origen</vt:lpstr>
      <vt:lpstr>INSTITUTO POLITECNICO NACIONAL. “CICS-UST” LIC. PSICOLOGIA.</vt:lpstr>
      <vt:lpstr>¿Qué es la memoria?</vt:lpstr>
      <vt:lpstr>Estructura del cerebro y la memoria.</vt:lpstr>
      <vt:lpstr>¿Qué es la memoria a corto plazo? </vt:lpstr>
      <vt:lpstr>¿Cuánto tiempo podemos retener la información en la MCP?</vt:lpstr>
      <vt:lpstr>Capacidad de la memoria a corto plazo.</vt:lpstr>
      <vt:lpstr>¿Donde se almacena la información de la memoria a corto plazo?</vt:lpstr>
      <vt:lpstr>Memoria a mediano plazo.</vt:lpstr>
      <vt:lpstr>¿Dónde se decide esto?</vt:lpstr>
      <vt:lpstr>Memoria a largo plazo.</vt:lpstr>
      <vt:lpstr>¿Qué parte del cerebro ayuda a este almacenamiento?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POLITECNICO NACIONAL. “CICS-UST” LIC. PSICOLOGIA.</dc:title>
  <dc:creator>alondra juarez</dc:creator>
  <cp:lastModifiedBy>alondra juarez</cp:lastModifiedBy>
  <cp:revision>9</cp:revision>
  <dcterms:created xsi:type="dcterms:W3CDTF">2021-07-28T20:26:17Z</dcterms:created>
  <dcterms:modified xsi:type="dcterms:W3CDTF">2021-07-29T01:14:11Z</dcterms:modified>
</cp:coreProperties>
</file>