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14"/>
  </p:normalViewPr>
  <p:slideViewPr>
    <p:cSldViewPr snapToGrid="0" snapToObjects="1">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82762"/>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000" b="1">
                <a:solidFill>
                  <a:schemeClr val="accent2">
                    <a:lumMod val="7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5091CF8-5A4C-BC4E-881F-ABD9440192C4}"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1C215D1E-27D8-6546-AB12-990A3C9E78A8}" type="slidenum">
              <a:rPr lang="es-MX" smtClean="0"/>
              <a:t>‹Nº›</a:t>
            </a:fld>
            <a:endParaRPr lang="es-MX"/>
          </a:p>
        </p:txBody>
      </p:sp>
    </p:spTree>
    <p:extLst>
      <p:ext uri="{BB962C8B-B14F-4D97-AF65-F5344CB8AC3E}">
        <p14:creationId xmlns:p14="http://schemas.microsoft.com/office/powerpoint/2010/main" val="2061270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45091CF8-5A4C-BC4E-881F-ABD9440192C4}"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C215D1E-27D8-6546-AB12-990A3C9E78A8}" type="slidenum">
              <a:rPr lang="es-MX" smtClean="0"/>
              <a:t>‹Nº›</a:t>
            </a:fld>
            <a:endParaRPr lang="es-MX"/>
          </a:p>
        </p:txBody>
      </p:sp>
    </p:spTree>
    <p:extLst>
      <p:ext uri="{BB962C8B-B14F-4D97-AF65-F5344CB8AC3E}">
        <p14:creationId xmlns:p14="http://schemas.microsoft.com/office/powerpoint/2010/main" val="3601950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5091CF8-5A4C-BC4E-881F-ABD9440192C4}"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C215D1E-27D8-6546-AB12-990A3C9E78A8}" type="slidenum">
              <a:rPr lang="es-MX" smtClean="0"/>
              <a:t>‹Nº›</a:t>
            </a:fld>
            <a:endParaRPr lang="es-MX"/>
          </a:p>
        </p:txBody>
      </p:sp>
    </p:spTree>
    <p:extLst>
      <p:ext uri="{BB962C8B-B14F-4D97-AF65-F5344CB8AC3E}">
        <p14:creationId xmlns:p14="http://schemas.microsoft.com/office/powerpoint/2010/main" val="3741835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5091CF8-5A4C-BC4E-881F-ABD9440192C4}"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1C215D1E-27D8-6546-AB12-990A3C9E78A8}" type="slidenum">
              <a:rPr lang="es-MX" smtClean="0"/>
              <a:t>‹Nº›</a:t>
            </a:fld>
            <a:endParaRPr lang="es-MX"/>
          </a:p>
        </p:txBody>
      </p:sp>
    </p:spTree>
    <p:extLst>
      <p:ext uri="{BB962C8B-B14F-4D97-AF65-F5344CB8AC3E}">
        <p14:creationId xmlns:p14="http://schemas.microsoft.com/office/powerpoint/2010/main" val="2856202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b="1">
                <a:solidFill>
                  <a:schemeClr val="accent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8593667" y="6272784"/>
            <a:ext cx="2644309" cy="365125"/>
          </a:xfrm>
        </p:spPr>
        <p:txBody>
          <a:bodyPr/>
          <a:lstStyle>
            <a:lvl1pPr>
              <a:defRPr>
                <a:solidFill>
                  <a:schemeClr val="accent2">
                    <a:lumMod val="50000"/>
                  </a:schemeClr>
                </a:solidFill>
              </a:defRPr>
            </a:lvl1pPr>
          </a:lstStyle>
          <a:p>
            <a:fld id="{45091CF8-5A4C-BC4E-881F-ABD9440192C4}" type="datetimeFigureOut">
              <a:rPr lang="es-MX" smtClean="0"/>
              <a:t>06/11/2022</a:t>
            </a:fld>
            <a:endParaRPr lang="es-MX"/>
          </a:p>
        </p:txBody>
      </p:sp>
      <p:sp>
        <p:nvSpPr>
          <p:cNvPr id="5" name="Footer Placeholder 4"/>
          <p:cNvSpPr>
            <a:spLocks noGrp="1"/>
          </p:cNvSpPr>
          <p:nvPr>
            <p:ph type="ftr" sz="quarter" idx="11"/>
          </p:nvPr>
        </p:nvSpPr>
        <p:spPr>
          <a:xfrm>
            <a:off x="2182708" y="6272784"/>
            <a:ext cx="6327648" cy="365125"/>
          </a:xfrm>
        </p:spPr>
        <p:txBody>
          <a:bodyPr/>
          <a:lstStyle>
            <a:lvl1pPr>
              <a:defRPr>
                <a:solidFill>
                  <a:schemeClr val="accent2">
                    <a:lumMod val="50000"/>
                  </a:schemeClr>
                </a:solidFill>
              </a:defRPr>
            </a:lvl1pPr>
          </a:lstStyle>
          <a:p>
            <a:endParaRPr lang="es-MX"/>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1C215D1E-27D8-6546-AB12-990A3C9E78A8}" type="slidenum">
              <a:rPr lang="es-MX" smtClean="0"/>
              <a:t>‹Nº›</a:t>
            </a:fld>
            <a:endParaRPr lang="es-MX"/>
          </a:p>
        </p:txBody>
      </p:sp>
    </p:spTree>
    <p:extLst>
      <p:ext uri="{BB962C8B-B14F-4D97-AF65-F5344CB8AC3E}">
        <p14:creationId xmlns:p14="http://schemas.microsoft.com/office/powerpoint/2010/main" val="2548717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5091CF8-5A4C-BC4E-881F-ABD9440192C4}"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1C215D1E-27D8-6546-AB12-990A3C9E78A8}" type="slidenum">
              <a:rPr lang="es-MX" smtClean="0"/>
              <a:t>‹Nº›</a:t>
            </a:fld>
            <a:endParaRPr lang="es-MX"/>
          </a:p>
        </p:txBody>
      </p:sp>
    </p:spTree>
    <p:extLst>
      <p:ext uri="{BB962C8B-B14F-4D97-AF65-F5344CB8AC3E}">
        <p14:creationId xmlns:p14="http://schemas.microsoft.com/office/powerpoint/2010/main" val="3297570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5091CF8-5A4C-BC4E-881F-ABD9440192C4}"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1C215D1E-27D8-6546-AB12-990A3C9E78A8}" type="slidenum">
              <a:rPr lang="es-MX" smtClean="0"/>
              <a:t>‹Nº›</a:t>
            </a:fld>
            <a:endParaRPr lang="es-MX"/>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1905155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o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5091CF8-5A4C-BC4E-881F-ABD9440192C4}" type="datetimeFigureOut">
              <a:rPr lang="es-MX" smtClean="0"/>
              <a:t>06/11/2022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1C215D1E-27D8-6546-AB12-990A3C9E78A8}" type="slidenum">
              <a:rPr lang="es-MX" smtClean="0"/>
              <a:t>‹Nº›</a:t>
            </a:fld>
            <a:endParaRPr lang="es-MX"/>
          </a:p>
        </p:txBody>
      </p:sp>
      <p:sp>
        <p:nvSpPr>
          <p:cNvPr id="6" name="Title 5"/>
          <p:cNvSpPr>
            <a:spLocks noGrp="1"/>
          </p:cNvSpPr>
          <p:nvPr>
            <p:ph type="title"/>
          </p:nvPr>
        </p:nvSpPr>
        <p:spPr/>
        <p:txBody>
          <a:bodyPr/>
          <a:lstStyle/>
          <a:p>
            <a:r>
              <a:rPr lang="es-ES"/>
              <a:t>Haga clic para modificar el estilo de título del patrón</a:t>
            </a:r>
            <a:endParaRPr lang="en-US"/>
          </a:p>
        </p:txBody>
      </p:sp>
    </p:spTree>
    <p:extLst>
      <p:ext uri="{BB962C8B-B14F-4D97-AF65-F5344CB8AC3E}">
        <p14:creationId xmlns:p14="http://schemas.microsoft.com/office/powerpoint/2010/main" val="3698139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91CF8-5A4C-BC4E-881F-ABD9440192C4}" type="datetimeFigureOut">
              <a:rPr lang="es-MX" smtClean="0"/>
              <a:t>06/11/2022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1C215D1E-27D8-6546-AB12-990A3C9E78A8}" type="slidenum">
              <a:rPr lang="es-MX" smtClean="0"/>
              <a:t>‹Nº›</a:t>
            </a:fld>
            <a:endParaRPr lang="es-MX"/>
          </a:p>
        </p:txBody>
      </p:sp>
    </p:spTree>
    <p:extLst>
      <p:ext uri="{BB962C8B-B14F-4D97-AF65-F5344CB8AC3E}">
        <p14:creationId xmlns:p14="http://schemas.microsoft.com/office/powerpoint/2010/main" val="3690955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5091CF8-5A4C-BC4E-881F-ABD9440192C4}"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1C215D1E-27D8-6546-AB12-990A3C9E78A8}" type="slidenum">
              <a:rPr lang="es-MX" smtClean="0"/>
              <a:t>‹Nº›</a:t>
            </a:fld>
            <a:endParaRPr lang="es-MX"/>
          </a:p>
        </p:txBody>
      </p:sp>
    </p:spTree>
    <p:extLst>
      <p:ext uri="{BB962C8B-B14F-4D97-AF65-F5344CB8AC3E}">
        <p14:creationId xmlns:p14="http://schemas.microsoft.com/office/powerpoint/2010/main" val="3045561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solidFill>
                  <a:schemeClr val="accent2">
                    <a:lumMod val="75000"/>
                  </a:schemeClr>
                </a:solidFill>
              </a:defRPr>
            </a:lvl1pPr>
          </a:lstStyle>
          <a:p>
            <a:fld id="{45091CF8-5A4C-BC4E-881F-ABD9440192C4}" type="datetimeFigureOut">
              <a:rPr lang="es-MX" smtClean="0"/>
              <a:t>06/11/2022</a:t>
            </a:fld>
            <a:endParaRPr lang="es-MX"/>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1C215D1E-27D8-6546-AB12-990A3C9E78A8}" type="slidenum">
              <a:rPr lang="es-MX" smtClean="0"/>
              <a:t>‹Nº›</a:t>
            </a:fld>
            <a:endParaRPr lang="es-MX"/>
          </a:p>
        </p:txBody>
      </p:sp>
    </p:spTree>
    <p:extLst>
      <p:ext uri="{BB962C8B-B14F-4D97-AF65-F5344CB8AC3E}">
        <p14:creationId xmlns:p14="http://schemas.microsoft.com/office/powerpoint/2010/main" val="1002386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accent2">
                    <a:lumMod val="50000"/>
                  </a:schemeClr>
                </a:solidFill>
              </a:defRPr>
            </a:lvl1pPr>
          </a:lstStyle>
          <a:p>
            <a:fld id="{45091CF8-5A4C-BC4E-881F-ABD9440192C4}" type="datetimeFigureOut">
              <a:rPr lang="es-MX" smtClean="0"/>
              <a:t>06/11/2022</a:t>
            </a:fld>
            <a:endParaRPr lang="es-MX"/>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accent2">
                    <a:lumMod val="50000"/>
                  </a:schemeClr>
                </a:solidFill>
              </a:defRPr>
            </a:lvl1pPr>
          </a:lstStyle>
          <a:p>
            <a:endParaRPr lang="es-MX"/>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2">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1C215D1E-27D8-6546-AB12-990A3C9E78A8}" type="slidenum">
              <a:rPr lang="es-MX" smtClean="0"/>
              <a:t>‹Nº›</a:t>
            </a:fld>
            <a:endParaRPr lang="es-MX"/>
          </a:p>
        </p:txBody>
      </p:sp>
    </p:spTree>
    <p:extLst>
      <p:ext uri="{BB962C8B-B14F-4D97-AF65-F5344CB8AC3E}">
        <p14:creationId xmlns:p14="http://schemas.microsoft.com/office/powerpoint/2010/main" val="173280305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2"/>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aulavirtual.iberoamericana.edu.co/recursosel/documentos_para-descarga/Principios%20de%20aprendizaje%20y%20conducta%20-%20Domjan%209th.pdf" TargetMode="Externa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hyperlink" Target="https://www.psicothema.com/pdf/358.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E4EB63-D2C5-4025-235F-A50552B4E528}"/>
              </a:ext>
            </a:extLst>
          </p:cNvPr>
          <p:cNvSpPr>
            <a:spLocks noGrp="1"/>
          </p:cNvSpPr>
          <p:nvPr>
            <p:ph type="ctrTitle"/>
          </p:nvPr>
        </p:nvSpPr>
        <p:spPr>
          <a:xfrm>
            <a:off x="991600" y="1702046"/>
            <a:ext cx="9966960" cy="3035808"/>
          </a:xfrm>
        </p:spPr>
        <p:txBody>
          <a:bodyPr/>
          <a:lstStyle/>
          <a:p>
            <a:pPr algn="ctr"/>
            <a:r>
              <a:rPr lang="es-MX" i="1" u="sng" dirty="0"/>
              <a:t>CONDICIONAMIENTO INHIBITORIO</a:t>
            </a:r>
            <a:r>
              <a:rPr lang="es-MX" dirty="0"/>
              <a:t/>
            </a:r>
            <a:br>
              <a:rPr lang="es-MX" dirty="0"/>
            </a:br>
            <a:endParaRPr lang="es-MX" dirty="0"/>
          </a:p>
        </p:txBody>
      </p:sp>
    </p:spTree>
    <p:extLst>
      <p:ext uri="{BB962C8B-B14F-4D97-AF65-F5344CB8AC3E}">
        <p14:creationId xmlns:p14="http://schemas.microsoft.com/office/powerpoint/2010/main" val="3279121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BAC57B0D-E6FB-1EB2-F93F-792092A0E10F}"/>
              </a:ext>
            </a:extLst>
          </p:cNvPr>
          <p:cNvSpPr txBox="1"/>
          <p:nvPr/>
        </p:nvSpPr>
        <p:spPr>
          <a:xfrm>
            <a:off x="1807233" y="1340395"/>
            <a:ext cx="8906773" cy="2117183"/>
          </a:xfrm>
          <a:prstGeom prst="rect">
            <a:avLst/>
          </a:prstGeom>
          <a:noFill/>
        </p:spPr>
        <p:txBody>
          <a:bodyPr wrap="square">
            <a:spAutoFit/>
          </a:bodyPr>
          <a:lstStyle/>
          <a:p>
            <a:pPr algn="ctr">
              <a:lnSpc>
                <a:spcPct val="150000"/>
              </a:lnSpc>
            </a:pPr>
            <a:r>
              <a:rPr lang="es-MX" dirty="0">
                <a:effectLst/>
                <a:latin typeface="+mj-lt"/>
                <a:ea typeface="Calibri" panose="020F0502020204030204" pitchFamily="34" charset="0"/>
              </a:rPr>
              <a:t>El condicionamiento inhibitorio es aquel en el que el EC no va seguido del EI, por lo que no provocaría la respuesta que normalmente produciría en presencia del EI. En caso de que llegue a producir una respuesta esta sería opuesta a la del condicionamiento excitatorio. El condicionamiento inhibitorio es básicamente un aprendizaje de </a:t>
            </a:r>
            <a:r>
              <a:rPr lang="es-MX" dirty="0" smtClean="0">
                <a:effectLst/>
                <a:latin typeface="+mj-lt"/>
                <a:ea typeface="Calibri" panose="020F0502020204030204" pitchFamily="34" charset="0"/>
              </a:rPr>
              <a:t>contrastes (Vera y Alarcón, 2000)</a:t>
            </a:r>
            <a:endParaRPr lang="es-MX" dirty="0">
              <a:latin typeface="+mj-lt"/>
            </a:endParaRPr>
          </a:p>
        </p:txBody>
      </p:sp>
      <p:pic>
        <p:nvPicPr>
          <p:cNvPr id="1026" name="Picture 2" descr="Conceptos de condicionamiento operante y sus técnicas - Mini Manual">
            <a:extLst>
              <a:ext uri="{FF2B5EF4-FFF2-40B4-BE49-F238E27FC236}">
                <a16:creationId xmlns:a16="http://schemas.microsoft.com/office/drawing/2014/main" id="{FABC8872-1966-C47B-1D70-51A782712C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00389" y="3746695"/>
            <a:ext cx="3920459" cy="2623143"/>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807233" y="407409"/>
            <a:ext cx="8701421" cy="646331"/>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s-ES" sz="3600" b="1" dirty="0" smtClean="0">
                <a:ln/>
                <a:solidFill>
                  <a:schemeClr val="accent4"/>
                </a:solidFill>
              </a:rPr>
              <a:t>CONDICIONAMIENTO INHIBITORIO</a:t>
            </a:r>
            <a:endParaRPr lang="es-ES" sz="3600" b="1" cap="none" spc="0" dirty="0">
              <a:ln/>
              <a:solidFill>
                <a:schemeClr val="accent4"/>
              </a:solidFill>
              <a:effectLst/>
            </a:endParaRPr>
          </a:p>
        </p:txBody>
      </p:sp>
    </p:spTree>
    <p:extLst>
      <p:ext uri="{BB962C8B-B14F-4D97-AF65-F5344CB8AC3E}">
        <p14:creationId xmlns:p14="http://schemas.microsoft.com/office/powerpoint/2010/main" val="2300787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E9CB4BA0-A675-743B-1F8E-DC1A68A498D4}"/>
              </a:ext>
            </a:extLst>
          </p:cNvPr>
          <p:cNvPicPr>
            <a:picLocks noChangeAspect="1"/>
          </p:cNvPicPr>
          <p:nvPr/>
        </p:nvPicPr>
        <p:blipFill>
          <a:blip r:embed="rId2"/>
          <a:stretch>
            <a:fillRect/>
          </a:stretch>
        </p:blipFill>
        <p:spPr>
          <a:xfrm>
            <a:off x="-355120" y="-26860"/>
            <a:ext cx="2044263" cy="1362842"/>
          </a:xfrm>
          <a:prstGeom prst="rect">
            <a:avLst/>
          </a:prstGeom>
        </p:spPr>
      </p:pic>
      <p:sp>
        <p:nvSpPr>
          <p:cNvPr id="5" name="CuadroTexto 4">
            <a:extLst>
              <a:ext uri="{FF2B5EF4-FFF2-40B4-BE49-F238E27FC236}">
                <a16:creationId xmlns:a16="http://schemas.microsoft.com/office/drawing/2014/main" id="{A9FC43AB-9EAD-2C3E-ECC6-E998326FA5F4}"/>
              </a:ext>
            </a:extLst>
          </p:cNvPr>
          <p:cNvSpPr txBox="1"/>
          <p:nvPr/>
        </p:nvSpPr>
        <p:spPr>
          <a:xfrm>
            <a:off x="1347747" y="568385"/>
            <a:ext cx="9606232" cy="3831818"/>
          </a:xfrm>
          <a:prstGeom prst="rect">
            <a:avLst/>
          </a:prstGeom>
          <a:noFill/>
        </p:spPr>
        <p:txBody>
          <a:bodyPr wrap="square">
            <a:spAutoFit/>
          </a:bodyPr>
          <a:lstStyle/>
          <a:p>
            <a:pPr algn="ctr">
              <a:lnSpc>
                <a:spcPct val="150000"/>
              </a:lnSpc>
            </a:pPr>
            <a:r>
              <a:rPr lang="es-MX" sz="1800" dirty="0">
                <a:effectLst/>
                <a:latin typeface="+mj-lt"/>
                <a:ea typeface="Calibri" panose="020F0502020204030204" pitchFamily="34" charset="0"/>
                <a:cs typeface="Times New Roman" panose="02020603050405020304" pitchFamily="18" charset="0"/>
              </a:rPr>
              <a:t>Uno de los principales procedimientos para generar condicionamiento inhibitorio es el procedimiento </a:t>
            </a:r>
            <a:r>
              <a:rPr lang="es-MX" sz="1800" dirty="0" smtClean="0">
                <a:effectLst/>
                <a:latin typeface="+mj-lt"/>
                <a:ea typeface="Calibri" panose="020F0502020204030204" pitchFamily="34" charset="0"/>
                <a:cs typeface="Times New Roman" panose="02020603050405020304" pitchFamily="18" charset="0"/>
              </a:rPr>
              <a:t>diferencial, durante </a:t>
            </a:r>
            <a:r>
              <a:rPr lang="es-MX" sz="1800" dirty="0">
                <a:effectLst/>
                <a:latin typeface="+mj-lt"/>
                <a:ea typeface="Calibri" panose="020F0502020204030204" pitchFamily="34" charset="0"/>
                <a:cs typeface="Times New Roman" panose="02020603050405020304" pitchFamily="18" charset="0"/>
              </a:rPr>
              <a:t>la fase de adquisición de una conducta se utilizan ensayos excitatorios en conjunto con ensayos inhibitorios que se presentan de manera aleatoria durante toda la sesión experimental. </a:t>
            </a:r>
            <a:endParaRPr lang="es-MX" sz="1800" dirty="0" smtClean="0">
              <a:effectLst/>
              <a:latin typeface="+mj-lt"/>
              <a:ea typeface="Calibri" panose="020F0502020204030204" pitchFamily="34" charset="0"/>
              <a:cs typeface="Times New Roman" panose="02020603050405020304" pitchFamily="18" charset="0"/>
            </a:endParaRPr>
          </a:p>
          <a:p>
            <a:pPr algn="ctr">
              <a:lnSpc>
                <a:spcPct val="150000"/>
              </a:lnSpc>
            </a:pPr>
            <a:r>
              <a:rPr lang="es-MX" sz="1800" dirty="0" smtClean="0">
                <a:effectLst/>
                <a:latin typeface="+mj-lt"/>
                <a:ea typeface="Calibri" panose="020F0502020204030204" pitchFamily="34" charset="0"/>
                <a:cs typeface="Times New Roman" panose="02020603050405020304" pitchFamily="18" charset="0"/>
              </a:rPr>
              <a:t>En </a:t>
            </a:r>
            <a:r>
              <a:rPr lang="es-MX" sz="1800" dirty="0">
                <a:effectLst/>
                <a:latin typeface="+mj-lt"/>
                <a:ea typeface="Calibri" panose="020F0502020204030204" pitchFamily="34" charset="0"/>
                <a:cs typeface="Times New Roman" panose="02020603050405020304" pitchFamily="18" charset="0"/>
              </a:rPr>
              <a:t>las pruebas excitatorias, el EC va seguido sistemáticamente del EI, mientras que las pruebas inhibitorias, no. </a:t>
            </a:r>
            <a:r>
              <a:rPr lang="es-MX" sz="1800" dirty="0" smtClean="0">
                <a:effectLst/>
                <a:latin typeface="+mj-lt"/>
                <a:ea typeface="Calibri" panose="020F0502020204030204" pitchFamily="34" charset="0"/>
                <a:cs typeface="Times New Roman" panose="02020603050405020304" pitchFamily="18" charset="0"/>
              </a:rPr>
              <a:t>Otro </a:t>
            </a:r>
            <a:r>
              <a:rPr lang="es-MX" sz="1800" dirty="0">
                <a:effectLst/>
                <a:latin typeface="+mj-lt"/>
                <a:ea typeface="Calibri" panose="020F0502020204030204" pitchFamily="34" charset="0"/>
                <a:cs typeface="Times New Roman" panose="02020603050405020304" pitchFamily="18" charset="0"/>
              </a:rPr>
              <a:t>ejemplo sería el de un cachorro que teme el ataque de un depredador como señal de peligro (estímulo condicionado excitatorio), pero en presencia de su madre (estímulo condicionado inhibitorio) no teme a la </a:t>
            </a:r>
            <a:r>
              <a:rPr lang="es-MX" sz="1800" dirty="0" smtClean="0">
                <a:effectLst/>
                <a:latin typeface="+mj-lt"/>
                <a:ea typeface="Calibri" panose="020F0502020204030204" pitchFamily="34" charset="0"/>
                <a:cs typeface="Times New Roman" panose="02020603050405020304" pitchFamily="18" charset="0"/>
              </a:rPr>
              <a:t>amenaza (</a:t>
            </a:r>
            <a:r>
              <a:rPr lang="es-MX" sz="1800" dirty="0" smtClean="0">
                <a:effectLst/>
                <a:latin typeface="+mj-lt"/>
                <a:ea typeface="Calibri" panose="020F0502020204030204" pitchFamily="34" charset="0"/>
                <a:cs typeface="Times New Roman" panose="02020603050405020304" pitchFamily="18" charset="0"/>
              </a:rPr>
              <a:t>Domjan</a:t>
            </a:r>
            <a:r>
              <a:rPr lang="es-MX" sz="1800" dirty="0" smtClean="0">
                <a:effectLst/>
                <a:latin typeface="+mj-lt"/>
                <a:ea typeface="Calibri" panose="020F0502020204030204" pitchFamily="34" charset="0"/>
                <a:cs typeface="Times New Roman" panose="02020603050405020304" pitchFamily="18" charset="0"/>
              </a:rPr>
              <a:t>, 2010).</a:t>
            </a:r>
            <a:endParaRPr lang="es-MX" sz="1600" dirty="0">
              <a:effectLst/>
              <a:latin typeface="+mj-lt"/>
              <a:ea typeface="Calibri" panose="020F0502020204030204" pitchFamily="34" charset="0"/>
              <a:cs typeface="Times New Roman" panose="02020603050405020304" pitchFamily="18" charset="0"/>
            </a:endParaRPr>
          </a:p>
        </p:txBody>
      </p:sp>
      <p:pic>
        <p:nvPicPr>
          <p:cNvPr id="2050" name="Picture 2" descr="Condicionamiento - Fundación Sonría">
            <a:extLst>
              <a:ext uri="{FF2B5EF4-FFF2-40B4-BE49-F238E27FC236}">
                <a16:creationId xmlns:a16="http://schemas.microsoft.com/office/drawing/2014/main" id="{EA7C4372-38DD-2D5B-48D4-34AC6A3E9037}"/>
              </a:ext>
            </a:extLst>
          </p:cNvPr>
          <p:cNvPicPr>
            <a:picLocks noChangeAspect="1" noChangeArrowheads="1"/>
          </p:cNvPicPr>
          <p:nvPr/>
        </p:nvPicPr>
        <p:blipFill>
          <a:blip r:embed="rId3">
            <a:alphaModFix/>
            <a:extLst>
              <a:ext uri="{28A0092B-C50C-407E-A947-70E740481C1C}">
                <a14:useLocalDpi xmlns:a14="http://schemas.microsoft.com/office/drawing/2010/main" val="0"/>
              </a:ext>
            </a:extLst>
          </a:blip>
          <a:srcRect/>
          <a:stretch>
            <a:fillRect/>
          </a:stretch>
        </p:blipFill>
        <p:spPr bwMode="auto">
          <a:xfrm>
            <a:off x="4904508" y="4445466"/>
            <a:ext cx="3172691" cy="1988517"/>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E9CB4BA0-A675-743B-1F8E-DC1A68A498D4}"/>
              </a:ext>
            </a:extLst>
          </p:cNvPr>
          <p:cNvPicPr>
            <a:picLocks noChangeAspect="1"/>
          </p:cNvPicPr>
          <p:nvPr/>
        </p:nvPicPr>
        <p:blipFill>
          <a:blip r:embed="rId2"/>
          <a:stretch>
            <a:fillRect/>
          </a:stretch>
        </p:blipFill>
        <p:spPr>
          <a:xfrm>
            <a:off x="-355120" y="5223295"/>
            <a:ext cx="2452058" cy="1634705"/>
          </a:xfrm>
          <a:prstGeom prst="rect">
            <a:avLst/>
          </a:prstGeom>
        </p:spPr>
      </p:pic>
      <p:pic>
        <p:nvPicPr>
          <p:cNvPr id="8" name="Imagen 7">
            <a:extLst>
              <a:ext uri="{FF2B5EF4-FFF2-40B4-BE49-F238E27FC236}">
                <a16:creationId xmlns:a16="http://schemas.microsoft.com/office/drawing/2014/main" id="{E9CB4BA0-A675-743B-1F8E-DC1A68A498D4}"/>
              </a:ext>
            </a:extLst>
          </p:cNvPr>
          <p:cNvPicPr>
            <a:picLocks noChangeAspect="1"/>
          </p:cNvPicPr>
          <p:nvPr/>
        </p:nvPicPr>
        <p:blipFill>
          <a:blip r:embed="rId2"/>
          <a:stretch>
            <a:fillRect/>
          </a:stretch>
        </p:blipFill>
        <p:spPr>
          <a:xfrm>
            <a:off x="10612582" y="-73041"/>
            <a:ext cx="1778283" cy="1185522"/>
          </a:xfrm>
          <a:prstGeom prst="rect">
            <a:avLst/>
          </a:prstGeom>
        </p:spPr>
      </p:pic>
    </p:spTree>
    <p:extLst>
      <p:ext uri="{BB962C8B-B14F-4D97-AF65-F5344CB8AC3E}">
        <p14:creationId xmlns:p14="http://schemas.microsoft.com/office/powerpoint/2010/main" val="2860119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A6FD1CF-FC80-E265-5824-8D9D07296ECC}"/>
              </a:ext>
            </a:extLst>
          </p:cNvPr>
          <p:cNvSpPr txBox="1"/>
          <p:nvPr/>
        </p:nvSpPr>
        <p:spPr>
          <a:xfrm>
            <a:off x="1727242" y="1459813"/>
            <a:ext cx="9113808" cy="3416320"/>
          </a:xfrm>
          <a:prstGeom prst="rect">
            <a:avLst/>
          </a:prstGeom>
          <a:noFill/>
        </p:spPr>
        <p:txBody>
          <a:bodyPr wrap="square">
            <a:spAutoFit/>
          </a:bodyPr>
          <a:lstStyle/>
          <a:p>
            <a:pPr algn="ctr">
              <a:lnSpc>
                <a:spcPct val="150000"/>
              </a:lnSpc>
            </a:pPr>
            <a:r>
              <a:rPr lang="es-MX" sz="1800" dirty="0" smtClean="0">
                <a:effectLst/>
                <a:latin typeface="+mj-lt"/>
                <a:ea typeface="Calibri" panose="020F0502020204030204" pitchFamily="34" charset="0"/>
              </a:rPr>
              <a:t>Para Vera y Alarcón (2000), el </a:t>
            </a:r>
            <a:r>
              <a:rPr lang="es-MX" sz="1800" b="1" i="1" dirty="0">
                <a:effectLst/>
                <a:latin typeface="+mj-lt"/>
                <a:ea typeface="Calibri" panose="020F0502020204030204" pitchFamily="34" charset="0"/>
              </a:rPr>
              <a:t>condicionamiento inhibitorio </a:t>
            </a:r>
            <a:r>
              <a:rPr lang="es-MX" sz="1800" dirty="0">
                <a:effectLst/>
                <a:latin typeface="+mj-lt"/>
                <a:ea typeface="Calibri" panose="020F0502020204030204" pitchFamily="34" charset="0"/>
              </a:rPr>
              <a:t>es el que se produce cuando un estímulo condicionado, al producirse un condicionamiento, llega a adquirir las propiedades antagónicas u opuestas con respecto a las que adquiere un estímulo condicionado en un condicionamiento excitatorio. Por lo tanto, en el condicionamiento inhibitorio, un estímulo condicionado se vuelve inhibitorio cuando ha sido emparejado con la ausencia de un estímulo incondicionado durante el proceso de condicionamiento excitatorio normal. </a:t>
            </a:r>
            <a:endParaRPr lang="es-MX" dirty="0">
              <a:latin typeface="+mj-lt"/>
            </a:endParaRPr>
          </a:p>
        </p:txBody>
      </p:sp>
      <p:pic>
        <p:nvPicPr>
          <p:cNvPr id="2" name="Imagen 1"/>
          <p:cNvPicPr>
            <a:picLocks noChangeAspect="1"/>
          </p:cNvPicPr>
          <p:nvPr/>
        </p:nvPicPr>
        <p:blipFill>
          <a:blip r:embed="rId2"/>
          <a:stretch>
            <a:fillRect/>
          </a:stretch>
        </p:blipFill>
        <p:spPr>
          <a:xfrm>
            <a:off x="535564" y="4465494"/>
            <a:ext cx="2143125" cy="2143125"/>
          </a:xfrm>
          <a:prstGeom prst="rect">
            <a:avLst/>
          </a:prstGeom>
        </p:spPr>
      </p:pic>
    </p:spTree>
    <p:extLst>
      <p:ext uri="{BB962C8B-B14F-4D97-AF65-F5344CB8AC3E}">
        <p14:creationId xmlns:p14="http://schemas.microsoft.com/office/powerpoint/2010/main" val="190583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B4899EA-F933-B8C6-9024-7FA69C4BBE1B}"/>
              </a:ext>
            </a:extLst>
          </p:cNvPr>
          <p:cNvPicPr>
            <a:picLocks noChangeAspect="1"/>
          </p:cNvPicPr>
          <p:nvPr/>
        </p:nvPicPr>
        <p:blipFill>
          <a:blip r:embed="rId2"/>
          <a:stretch>
            <a:fillRect/>
          </a:stretch>
        </p:blipFill>
        <p:spPr>
          <a:xfrm>
            <a:off x="-217817" y="1"/>
            <a:ext cx="1766454" cy="1177636"/>
          </a:xfrm>
          <a:prstGeom prst="rect">
            <a:avLst/>
          </a:prstGeom>
        </p:spPr>
      </p:pic>
      <p:sp>
        <p:nvSpPr>
          <p:cNvPr id="5" name="CuadroTexto 4">
            <a:extLst>
              <a:ext uri="{FF2B5EF4-FFF2-40B4-BE49-F238E27FC236}">
                <a16:creationId xmlns:a16="http://schemas.microsoft.com/office/drawing/2014/main" id="{F1ADFBDC-1E4E-F23B-8164-A7C807D6BAD9}"/>
              </a:ext>
            </a:extLst>
          </p:cNvPr>
          <p:cNvSpPr txBox="1"/>
          <p:nvPr/>
        </p:nvSpPr>
        <p:spPr>
          <a:xfrm>
            <a:off x="1339502" y="1517213"/>
            <a:ext cx="9592574" cy="3416320"/>
          </a:xfrm>
          <a:prstGeom prst="rect">
            <a:avLst/>
          </a:prstGeom>
          <a:noFill/>
        </p:spPr>
        <p:txBody>
          <a:bodyPr wrap="square">
            <a:spAutoFit/>
          </a:bodyPr>
          <a:lstStyle/>
          <a:p>
            <a:pPr algn="ctr">
              <a:lnSpc>
                <a:spcPct val="150000"/>
              </a:lnSpc>
            </a:pPr>
            <a:r>
              <a:rPr lang="es-MX" dirty="0">
                <a:effectLst/>
                <a:latin typeface="+mj-lt"/>
                <a:ea typeface="Calibri" panose="020F0502020204030204" pitchFamily="34" charset="0"/>
              </a:rPr>
              <a:t>A causa </a:t>
            </a:r>
            <a:r>
              <a:rPr lang="es-MX" dirty="0" smtClean="0">
                <a:effectLst/>
                <a:latin typeface="+mj-lt"/>
                <a:ea typeface="Calibri" panose="020F0502020204030204" pitchFamily="34" charset="0"/>
              </a:rPr>
              <a:t>del fenómeno inhibitorio, </a:t>
            </a:r>
            <a:r>
              <a:rPr lang="es-MX" dirty="0">
                <a:effectLst/>
                <a:latin typeface="+mj-lt"/>
                <a:ea typeface="Calibri" panose="020F0502020204030204" pitchFamily="34" charset="0"/>
              </a:rPr>
              <a:t>el estímulo produce un tipo de reacción opuesta a la de un estímulo condicionado excitatorio. Entonces, aquí el estímulo condicionado aminoraría o incluso anularía los procesos excitatorios. </a:t>
            </a:r>
            <a:endParaRPr lang="es-MX" dirty="0" smtClean="0">
              <a:effectLst/>
              <a:latin typeface="+mj-lt"/>
              <a:ea typeface="Calibri" panose="020F0502020204030204" pitchFamily="34" charset="0"/>
            </a:endParaRPr>
          </a:p>
          <a:p>
            <a:pPr algn="ctr">
              <a:lnSpc>
                <a:spcPct val="150000"/>
              </a:lnSpc>
            </a:pPr>
            <a:r>
              <a:rPr lang="es-MX" dirty="0" smtClean="0">
                <a:effectLst/>
                <a:latin typeface="+mj-lt"/>
                <a:ea typeface="Calibri" panose="020F0502020204030204" pitchFamily="34" charset="0"/>
              </a:rPr>
              <a:t>En </a:t>
            </a:r>
            <a:r>
              <a:rPr lang="es-MX" dirty="0">
                <a:effectLst/>
                <a:latin typeface="+mj-lt"/>
                <a:ea typeface="Calibri" panose="020F0502020204030204" pitchFamily="34" charset="0"/>
              </a:rPr>
              <a:t>otras palabras, el condicionamiento inhibitorio se produce cuando un organismo ha aprendido que tras el estímulo condicionado no le sigue el incondicionado, de manera que difícilmente producirá alguna respuesta. Asimismo, en el caso de que un condicionamiento inhibitorio llegase a causar una respuesta, esta sería un tipo de respuesta contraria a la condicionada </a:t>
            </a:r>
            <a:r>
              <a:rPr lang="es-MX" dirty="0" smtClean="0">
                <a:effectLst/>
                <a:latin typeface="+mj-lt"/>
                <a:ea typeface="Calibri" panose="020F0502020204030204" pitchFamily="34" charset="0"/>
              </a:rPr>
              <a:t>excitatoria</a:t>
            </a:r>
            <a:r>
              <a:rPr lang="es-MX" dirty="0">
                <a:latin typeface="+mj-lt"/>
                <a:ea typeface="Calibri" panose="020F0502020204030204" pitchFamily="34" charset="0"/>
              </a:rPr>
              <a:t> </a:t>
            </a:r>
            <a:r>
              <a:rPr lang="es-MX" dirty="0" smtClean="0">
                <a:latin typeface="+mj-lt"/>
                <a:ea typeface="Calibri" panose="020F0502020204030204" pitchFamily="34" charset="0"/>
              </a:rPr>
              <a:t>(</a:t>
            </a:r>
            <a:r>
              <a:rPr lang="es-MX" dirty="0" smtClean="0">
                <a:latin typeface="+mj-lt"/>
                <a:ea typeface="Calibri" panose="020F0502020204030204" pitchFamily="34" charset="0"/>
              </a:rPr>
              <a:t>Domjan</a:t>
            </a:r>
            <a:r>
              <a:rPr lang="es-MX" dirty="0" smtClean="0">
                <a:latin typeface="+mj-lt"/>
                <a:ea typeface="Calibri" panose="020F0502020204030204" pitchFamily="34" charset="0"/>
              </a:rPr>
              <a:t>, 2010).</a:t>
            </a:r>
            <a:endParaRPr lang="es-MX" dirty="0">
              <a:latin typeface="+mj-lt"/>
            </a:endParaRPr>
          </a:p>
        </p:txBody>
      </p:sp>
      <p:pic>
        <p:nvPicPr>
          <p:cNvPr id="4098" name="Picture 2" descr="Estimulo-Respuesta del Sonido en el oído humano -">
            <a:extLst>
              <a:ext uri="{FF2B5EF4-FFF2-40B4-BE49-F238E27FC236}">
                <a16:creationId xmlns:a16="http://schemas.microsoft.com/office/drawing/2014/main" id="{A003525C-D767-BD52-3E40-D702E15788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8018" y="5122160"/>
            <a:ext cx="3743036" cy="1493009"/>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8B4899EA-F933-B8C6-9024-7FA69C4BBE1B}"/>
              </a:ext>
            </a:extLst>
          </p:cNvPr>
          <p:cNvPicPr>
            <a:picLocks noChangeAspect="1"/>
          </p:cNvPicPr>
          <p:nvPr/>
        </p:nvPicPr>
        <p:blipFill>
          <a:blip r:embed="rId2"/>
          <a:stretch>
            <a:fillRect/>
          </a:stretch>
        </p:blipFill>
        <p:spPr>
          <a:xfrm>
            <a:off x="-217817" y="5702410"/>
            <a:ext cx="1766454" cy="1177636"/>
          </a:xfrm>
          <a:prstGeom prst="rect">
            <a:avLst/>
          </a:prstGeom>
        </p:spPr>
      </p:pic>
      <p:pic>
        <p:nvPicPr>
          <p:cNvPr id="8" name="Imagen 7">
            <a:extLst>
              <a:ext uri="{FF2B5EF4-FFF2-40B4-BE49-F238E27FC236}">
                <a16:creationId xmlns:a16="http://schemas.microsoft.com/office/drawing/2014/main" id="{8B4899EA-F933-B8C6-9024-7FA69C4BBE1B}"/>
              </a:ext>
            </a:extLst>
          </p:cNvPr>
          <p:cNvPicPr>
            <a:picLocks noChangeAspect="1"/>
          </p:cNvPicPr>
          <p:nvPr/>
        </p:nvPicPr>
        <p:blipFill>
          <a:blip r:embed="rId2"/>
          <a:stretch>
            <a:fillRect/>
          </a:stretch>
        </p:blipFill>
        <p:spPr>
          <a:xfrm>
            <a:off x="10592256" y="98246"/>
            <a:ext cx="1766454" cy="1177636"/>
          </a:xfrm>
          <a:prstGeom prst="rect">
            <a:avLst/>
          </a:prstGeom>
        </p:spPr>
      </p:pic>
      <p:sp>
        <p:nvSpPr>
          <p:cNvPr id="2" name="Rectángulo 1"/>
          <p:cNvSpPr/>
          <p:nvPr/>
        </p:nvSpPr>
        <p:spPr>
          <a:xfrm>
            <a:off x="1627984" y="193815"/>
            <a:ext cx="9015610" cy="1200329"/>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s-ES" sz="3600" b="1" dirty="0" smtClean="0">
                <a:ln/>
                <a:solidFill>
                  <a:schemeClr val="accent4"/>
                </a:solidFill>
              </a:rPr>
              <a:t>PROCESO DEL CONDICIONAMIENTO</a:t>
            </a:r>
          </a:p>
          <a:p>
            <a:pPr algn="ctr"/>
            <a:r>
              <a:rPr lang="es-ES" sz="3600" b="1" cap="none" spc="0" dirty="0" smtClean="0">
                <a:ln/>
                <a:solidFill>
                  <a:schemeClr val="accent4"/>
                </a:solidFill>
                <a:effectLst/>
              </a:rPr>
              <a:t>INHIBITORIO</a:t>
            </a:r>
            <a:endParaRPr lang="es-ES" sz="3600" b="1" cap="none" spc="0" dirty="0">
              <a:ln/>
              <a:solidFill>
                <a:schemeClr val="accent4"/>
              </a:solidFill>
              <a:effectLst/>
            </a:endParaRPr>
          </a:p>
        </p:txBody>
      </p:sp>
    </p:spTree>
    <p:extLst>
      <p:ext uri="{BB962C8B-B14F-4D97-AF65-F5344CB8AC3E}">
        <p14:creationId xmlns:p14="http://schemas.microsoft.com/office/powerpoint/2010/main" val="958519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5AB7BA8B-0285-18E3-8D55-D13FE80A4405}"/>
              </a:ext>
            </a:extLst>
          </p:cNvPr>
          <p:cNvPicPr>
            <a:picLocks noChangeAspect="1"/>
          </p:cNvPicPr>
          <p:nvPr/>
        </p:nvPicPr>
        <p:blipFill>
          <a:blip r:embed="rId2"/>
          <a:stretch>
            <a:fillRect/>
          </a:stretch>
        </p:blipFill>
        <p:spPr>
          <a:xfrm>
            <a:off x="-217817" y="1"/>
            <a:ext cx="2057400" cy="1371600"/>
          </a:xfrm>
          <a:prstGeom prst="rect">
            <a:avLst/>
          </a:prstGeom>
        </p:spPr>
      </p:pic>
      <p:sp>
        <p:nvSpPr>
          <p:cNvPr id="5" name="CuadroTexto 4">
            <a:extLst>
              <a:ext uri="{FF2B5EF4-FFF2-40B4-BE49-F238E27FC236}">
                <a16:creationId xmlns:a16="http://schemas.microsoft.com/office/drawing/2014/main" id="{9FA21EA3-A99E-8624-BA96-D12316B45F69}"/>
              </a:ext>
            </a:extLst>
          </p:cNvPr>
          <p:cNvSpPr txBox="1"/>
          <p:nvPr/>
        </p:nvSpPr>
        <p:spPr>
          <a:xfrm>
            <a:off x="1449238" y="562330"/>
            <a:ext cx="9161253" cy="3416320"/>
          </a:xfrm>
          <a:prstGeom prst="rect">
            <a:avLst/>
          </a:prstGeom>
          <a:noFill/>
        </p:spPr>
        <p:txBody>
          <a:bodyPr wrap="square">
            <a:spAutoFit/>
          </a:bodyPr>
          <a:lstStyle/>
          <a:p>
            <a:pPr algn="ctr">
              <a:lnSpc>
                <a:spcPct val="150000"/>
              </a:lnSpc>
            </a:pPr>
            <a:r>
              <a:rPr lang="es-MX" sz="1800" dirty="0">
                <a:effectLst/>
                <a:latin typeface="+mj-lt"/>
                <a:ea typeface="Calibri" panose="020F0502020204030204" pitchFamily="34" charset="0"/>
                <a:cs typeface="Times New Roman" panose="02020603050405020304" pitchFamily="18" charset="0"/>
              </a:rPr>
              <a:t>Además, el condicionamiento inhibitorio es un proceso en el que se presenta el estímulo incondicionado (EI</a:t>
            </a:r>
            <a:r>
              <a:rPr lang="es-MX" sz="1800" dirty="0" smtClean="0">
                <a:effectLst/>
                <a:latin typeface="+mj-lt"/>
                <a:ea typeface="Calibri" panose="020F0502020204030204" pitchFamily="34" charset="0"/>
                <a:cs typeface="Times New Roman" panose="02020603050405020304" pitchFamily="18" charset="0"/>
              </a:rPr>
              <a:t>), solamente </a:t>
            </a:r>
            <a:r>
              <a:rPr lang="es-MX" sz="1800" dirty="0">
                <a:effectLst/>
                <a:latin typeface="+mj-lt"/>
                <a:ea typeface="Calibri" panose="020F0502020204030204" pitchFamily="34" charset="0"/>
                <a:cs typeface="Times New Roman" panose="02020603050405020304" pitchFamily="18" charset="0"/>
              </a:rPr>
              <a:t>en algunos ensayos, y no todos como suele ocurrir en el condicionamiento excitatorio. Entonces en el inhibitorio, el estímulo incondicionado (EI) sigue al estímulo condicionado (EC) únicamente en algunos ensayos, mientras que en otros al estímulo condicionado (EC) le seguiría otro estímulo neutro (EN) distinto, sin que llegue a seguir apareciendo el estímulo incondicionado (EI), de forma que el estímulo condicionado (EC) se convertirá en la señal de ausencia del estímulo incondicionado (EI).</a:t>
            </a:r>
            <a:endParaRPr lang="es-MX" sz="1600" dirty="0">
              <a:effectLst/>
              <a:latin typeface="+mj-lt"/>
              <a:ea typeface="Calibri" panose="020F0502020204030204" pitchFamily="34" charset="0"/>
              <a:cs typeface="Times New Roman" panose="02020603050405020304" pitchFamily="18" charset="0"/>
            </a:endParaRPr>
          </a:p>
        </p:txBody>
      </p:sp>
      <p:pic>
        <p:nvPicPr>
          <p:cNvPr id="6" name="Picture 2" descr="Estimulo-Respuesta del Sonido en el oído humano -">
            <a:extLst>
              <a:ext uri="{FF2B5EF4-FFF2-40B4-BE49-F238E27FC236}">
                <a16:creationId xmlns:a16="http://schemas.microsoft.com/office/drawing/2014/main" id="{A812EC1D-CBE0-BB37-7989-32FCCA8F8B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5400" y="4349530"/>
            <a:ext cx="4521200" cy="1803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32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08BF7B9-836F-A1AD-F218-FCF2958A422B}"/>
              </a:ext>
            </a:extLst>
          </p:cNvPr>
          <p:cNvPicPr>
            <a:picLocks noChangeAspect="1"/>
          </p:cNvPicPr>
          <p:nvPr/>
        </p:nvPicPr>
        <p:blipFill>
          <a:blip r:embed="rId2"/>
          <a:stretch>
            <a:fillRect/>
          </a:stretch>
        </p:blipFill>
        <p:spPr>
          <a:xfrm>
            <a:off x="-304082" y="0"/>
            <a:ext cx="2514600" cy="1676400"/>
          </a:xfrm>
          <a:prstGeom prst="rect">
            <a:avLst/>
          </a:prstGeom>
        </p:spPr>
      </p:pic>
      <p:sp>
        <p:nvSpPr>
          <p:cNvPr id="5" name="CuadroTexto 4">
            <a:extLst>
              <a:ext uri="{FF2B5EF4-FFF2-40B4-BE49-F238E27FC236}">
                <a16:creationId xmlns:a16="http://schemas.microsoft.com/office/drawing/2014/main" id="{061F6288-E891-494F-8F7C-B9E76C251433}"/>
              </a:ext>
            </a:extLst>
          </p:cNvPr>
          <p:cNvSpPr txBox="1"/>
          <p:nvPr/>
        </p:nvSpPr>
        <p:spPr>
          <a:xfrm>
            <a:off x="1437734" y="651067"/>
            <a:ext cx="9316529" cy="3416320"/>
          </a:xfrm>
          <a:prstGeom prst="rect">
            <a:avLst/>
          </a:prstGeom>
          <a:noFill/>
        </p:spPr>
        <p:txBody>
          <a:bodyPr wrap="square">
            <a:spAutoFit/>
          </a:bodyPr>
          <a:lstStyle/>
          <a:p>
            <a:pPr algn="ctr">
              <a:lnSpc>
                <a:spcPct val="150000"/>
              </a:lnSpc>
            </a:pPr>
            <a:r>
              <a:rPr lang="es-MX" dirty="0">
                <a:latin typeface="+mj-lt"/>
                <a:ea typeface="Calibri" panose="020F0502020204030204" pitchFamily="34" charset="0"/>
                <a:cs typeface="Times New Roman" panose="02020603050405020304" pitchFamily="18" charset="0"/>
              </a:rPr>
              <a:t>E</a:t>
            </a:r>
            <a:r>
              <a:rPr lang="es-MX" sz="1800" dirty="0" smtClean="0">
                <a:effectLst/>
                <a:latin typeface="+mj-lt"/>
                <a:ea typeface="Calibri" panose="020F0502020204030204" pitchFamily="34" charset="0"/>
                <a:cs typeface="Times New Roman" panose="02020603050405020304" pitchFamily="18" charset="0"/>
              </a:rPr>
              <a:t>n </a:t>
            </a:r>
            <a:r>
              <a:rPr lang="es-MX" sz="1800" dirty="0">
                <a:effectLst/>
                <a:latin typeface="+mj-lt"/>
                <a:ea typeface="Calibri" panose="020F0502020204030204" pitchFamily="34" charset="0"/>
                <a:cs typeface="Times New Roman" panose="02020603050405020304" pitchFamily="18" charset="0"/>
              </a:rPr>
              <a:t>las pruebas excitatorias, el estímulo condicionado va seguido de manera sistemática del estímulo incondicionado; en </a:t>
            </a:r>
            <a:r>
              <a:rPr lang="es-MX" sz="1800" dirty="0" smtClean="0">
                <a:effectLst/>
                <a:latin typeface="+mj-lt"/>
                <a:ea typeface="Calibri" panose="020F0502020204030204" pitchFamily="34" charset="0"/>
                <a:cs typeface="Times New Roman" panose="02020603050405020304" pitchFamily="18" charset="0"/>
              </a:rPr>
              <a:t>cambio, </a:t>
            </a:r>
            <a:r>
              <a:rPr lang="es-MX" sz="1800" dirty="0">
                <a:effectLst/>
                <a:latin typeface="+mj-lt"/>
                <a:ea typeface="Calibri" panose="020F0502020204030204" pitchFamily="34" charset="0"/>
                <a:cs typeface="Times New Roman" panose="02020603050405020304" pitchFamily="18" charset="0"/>
              </a:rPr>
              <a:t>en las pruebas inhibitorias, esto no se produce. </a:t>
            </a:r>
            <a:r>
              <a:rPr lang="es-MX" dirty="0">
                <a:latin typeface="+mj-lt"/>
                <a:ea typeface="Calibri" panose="020F0502020204030204" pitchFamily="34" charset="0"/>
                <a:cs typeface="Times New Roman" panose="02020603050405020304" pitchFamily="18" charset="0"/>
              </a:rPr>
              <a:t>Un </a:t>
            </a:r>
            <a:r>
              <a:rPr lang="es-MX" sz="1800" dirty="0">
                <a:effectLst/>
                <a:latin typeface="+mj-lt"/>
                <a:ea typeface="Calibri" panose="020F0502020204030204" pitchFamily="34" charset="0"/>
                <a:cs typeface="Times New Roman" panose="02020603050405020304" pitchFamily="18" charset="0"/>
              </a:rPr>
              <a:t>ejemplo que podría servir para ilustrar el condicionamiento inhibitorio sería aquel caso en el que un niño que tiene fobia a los perros y teme que le puedan morder como señal de peligro (estímulo condicionado excitatorio), pero cuando el niño está acompañado de su madre (estímulo condicionado inhibitorio) no teme que el perro le pudiera </a:t>
            </a:r>
            <a:r>
              <a:rPr lang="es-MX" sz="1800" dirty="0" smtClean="0">
                <a:effectLst/>
                <a:latin typeface="+mj-lt"/>
                <a:ea typeface="Calibri" panose="020F0502020204030204" pitchFamily="34" charset="0"/>
                <a:cs typeface="Times New Roman" panose="02020603050405020304" pitchFamily="18" charset="0"/>
              </a:rPr>
              <a:t>morder </a:t>
            </a:r>
          </a:p>
          <a:p>
            <a:pPr algn="ctr">
              <a:lnSpc>
                <a:spcPct val="150000"/>
              </a:lnSpc>
            </a:pPr>
            <a:r>
              <a:rPr lang="es-MX" sz="1800" dirty="0" smtClean="0">
                <a:effectLst/>
                <a:latin typeface="+mj-lt"/>
                <a:ea typeface="Calibri" panose="020F0502020204030204" pitchFamily="34" charset="0"/>
                <a:cs typeface="Times New Roman" panose="02020603050405020304" pitchFamily="18" charset="0"/>
              </a:rPr>
              <a:t>(Vera y Alarcón, 2000).</a:t>
            </a:r>
            <a:endParaRPr lang="es-MX" sz="1600" dirty="0">
              <a:effectLst/>
              <a:latin typeface="+mj-lt"/>
              <a:ea typeface="Calibri" panose="020F0502020204030204" pitchFamily="34" charset="0"/>
              <a:cs typeface="Times New Roman" panose="02020603050405020304" pitchFamily="18" charset="0"/>
            </a:endParaRPr>
          </a:p>
        </p:txBody>
      </p:sp>
      <p:pic>
        <p:nvPicPr>
          <p:cNvPr id="6146" name="Picture 2" descr="estímulo-respuesta Archives - S.O.S. TEACHER PSICOPEDAGOGÍA">
            <a:extLst>
              <a:ext uri="{FF2B5EF4-FFF2-40B4-BE49-F238E27FC236}">
                <a16:creationId xmlns:a16="http://schemas.microsoft.com/office/drawing/2014/main" id="{80962DCE-6993-8534-BCB7-FB8F5D71E0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9448" y="4258297"/>
            <a:ext cx="5193102" cy="2209153"/>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811D1291-EE9C-CA7A-FE24-2F7F46356662}"/>
              </a:ext>
            </a:extLst>
          </p:cNvPr>
          <p:cNvPicPr>
            <a:picLocks noChangeAspect="1"/>
          </p:cNvPicPr>
          <p:nvPr/>
        </p:nvPicPr>
        <p:blipFill>
          <a:blip r:embed="rId2"/>
          <a:stretch>
            <a:fillRect/>
          </a:stretch>
        </p:blipFill>
        <p:spPr>
          <a:xfrm>
            <a:off x="9448734" y="4258297"/>
            <a:ext cx="2992648" cy="1995099"/>
          </a:xfrm>
          <a:prstGeom prst="rect">
            <a:avLst/>
          </a:prstGeom>
        </p:spPr>
      </p:pic>
    </p:spTree>
    <p:extLst>
      <p:ext uri="{BB962C8B-B14F-4D97-AF65-F5344CB8AC3E}">
        <p14:creationId xmlns:p14="http://schemas.microsoft.com/office/powerpoint/2010/main" val="1639583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875545F0-35A0-5F44-E86E-5740BE0413BD}"/>
              </a:ext>
            </a:extLst>
          </p:cNvPr>
          <p:cNvPicPr>
            <a:picLocks noChangeAspect="1"/>
          </p:cNvPicPr>
          <p:nvPr/>
        </p:nvPicPr>
        <p:blipFill>
          <a:blip r:embed="rId2"/>
          <a:stretch>
            <a:fillRect/>
          </a:stretch>
        </p:blipFill>
        <p:spPr>
          <a:xfrm>
            <a:off x="-444979" y="-193964"/>
            <a:ext cx="2219827" cy="1479885"/>
          </a:xfrm>
          <a:prstGeom prst="rect">
            <a:avLst/>
          </a:prstGeom>
        </p:spPr>
      </p:pic>
      <p:sp>
        <p:nvSpPr>
          <p:cNvPr id="5" name="CuadroTexto 4">
            <a:extLst>
              <a:ext uri="{FF2B5EF4-FFF2-40B4-BE49-F238E27FC236}">
                <a16:creationId xmlns:a16="http://schemas.microsoft.com/office/drawing/2014/main" id="{7020B68C-D264-1186-E3CB-9C1B4605FE08}"/>
              </a:ext>
            </a:extLst>
          </p:cNvPr>
          <p:cNvSpPr txBox="1"/>
          <p:nvPr/>
        </p:nvSpPr>
        <p:spPr>
          <a:xfrm>
            <a:off x="1344936" y="487025"/>
            <a:ext cx="9920378" cy="6370975"/>
          </a:xfrm>
          <a:prstGeom prst="rect">
            <a:avLst/>
          </a:prstGeom>
          <a:noFill/>
        </p:spPr>
        <p:txBody>
          <a:bodyPr wrap="square">
            <a:spAutoFit/>
          </a:bodyPr>
          <a:lstStyle/>
          <a:p>
            <a:pPr algn="just">
              <a:lnSpc>
                <a:spcPct val="150000"/>
              </a:lnSpc>
            </a:pPr>
            <a:r>
              <a:rPr lang="es-MX" sz="1800" dirty="0">
                <a:effectLst/>
                <a:latin typeface="Arial" panose="020B0604020202020204" pitchFamily="34" charset="0"/>
                <a:ea typeface="Calibri" panose="020F0502020204030204" pitchFamily="34" charset="0"/>
                <a:cs typeface="Times New Roman" panose="02020603050405020304" pitchFamily="18" charset="0"/>
              </a:rPr>
              <a:t> </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MX" sz="2000" dirty="0" smtClean="0">
                <a:effectLst/>
                <a:latin typeface="Arial" panose="020B0604020202020204" pitchFamily="34" charset="0"/>
                <a:ea typeface="Calibri" panose="020F0502020204030204" pitchFamily="34" charset="0"/>
                <a:cs typeface="Times New Roman" panose="02020603050405020304" pitchFamily="18" charset="0"/>
              </a:rPr>
              <a:t>BIBLIOGRAFÍA</a:t>
            </a:r>
            <a:r>
              <a:rPr lang="es-MX" sz="2000" dirty="0">
                <a:effectLst/>
                <a:latin typeface="Arial" panose="020B0604020202020204" pitchFamily="34" charset="0"/>
                <a:ea typeface="Calibri" panose="020F0502020204030204" pitchFamily="34" charset="0"/>
                <a:cs typeface="Times New Roman" panose="02020603050405020304" pitchFamily="18" charset="0"/>
              </a:rPr>
              <a:t>:</a:t>
            </a:r>
            <a:endParaRPr lang="es-MX"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MX" sz="2000" dirty="0">
                <a:effectLst/>
                <a:latin typeface="Arial" panose="020B0604020202020204" pitchFamily="34" charset="0"/>
                <a:ea typeface="Calibri" panose="020F0502020204030204" pitchFamily="34" charset="0"/>
                <a:cs typeface="Times New Roman" panose="02020603050405020304" pitchFamily="18" charset="0"/>
              </a:rPr>
              <a:t> </a:t>
            </a:r>
            <a:endParaRPr lang="es-MX"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r>
              <a:rPr lang="es-MX" sz="20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a:t>
            </a:r>
            <a:r>
              <a:rPr lang="es-MX" sz="2000" dirty="0" smtClean="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Domjan</a:t>
            </a:r>
            <a:r>
              <a:rPr lang="es-MX" sz="20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M. (2010). </a:t>
            </a:r>
            <a:r>
              <a:rPr lang="es-MX" sz="2000" i="1"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Principios de aprendizaje y </a:t>
            </a:r>
            <a:r>
              <a:rPr lang="es-MX" sz="2000" i="1" dirty="0" smtClean="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conducta</a:t>
            </a:r>
            <a:r>
              <a:rPr lang="es-MX" sz="2000" dirty="0" smtClean="0">
                <a:solidFill>
                  <a:srgbClr val="333333"/>
                </a:solidFill>
                <a:latin typeface="Arial" panose="020B0604020202020204" pitchFamily="34" charset="0"/>
                <a:ea typeface="Times New Roman" panose="02020603050405020304" pitchFamily="18" charset="0"/>
                <a:cs typeface="Times New Roman" panose="02020603050405020304" pitchFamily="18" charset="0"/>
              </a:rPr>
              <a:t>. </a:t>
            </a:r>
            <a:r>
              <a:rPr lang="es-MX" sz="2000" dirty="0" smtClean="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Cengage </a:t>
            </a:r>
            <a:r>
              <a:rPr lang="es-MX" sz="20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Learning.</a:t>
            </a:r>
            <a:endParaRPr lang="es-MX"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r>
              <a:rPr lang="es-MX" sz="20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a:t>
            </a:r>
            <a:r>
              <a:rPr lang="es-MX" sz="2000" dirty="0" smtClean="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a:t>
            </a:r>
            <a:r>
              <a:rPr lang="es-MX" dirty="0">
                <a:latin typeface="Calibri" panose="020F0502020204030204" pitchFamily="34" charset="0"/>
                <a:ea typeface="Calibri" panose="020F0502020204030204" pitchFamily="34" charset="0"/>
                <a:cs typeface="Times New Roman" panose="02020603050405020304" pitchFamily="18" charset="0"/>
                <a:hlinkClick r:id="rId3"/>
              </a:rPr>
              <a:t>http://aulavirtual.iberoamericana.edu.co/recursosel/documentos_para-descarga/Principios%20de%20aprendizaje%20y%20conducta%20-%20Domjan%209th.pdf</a:t>
            </a:r>
            <a:endParaRPr lang="es-MX"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s-MX"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r>
              <a:rPr lang="es-MX" sz="20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a:t>
            </a:r>
            <a:r>
              <a:rPr lang="es-MX" sz="2000" dirty="0" smtClean="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Vera</a:t>
            </a:r>
            <a:r>
              <a:rPr lang="es-MX" sz="20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P., &amp; </a:t>
            </a:r>
            <a:r>
              <a:rPr lang="es-MX" sz="2000" dirty="0" smtClean="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Alarcón</a:t>
            </a:r>
            <a:r>
              <a:rPr lang="es-MX" sz="20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S. (2000). Condicionamiento excitatorio e inhibitorio de dos respuestas fisiologicas en un grupo de ratas.</a:t>
            </a:r>
            <a:r>
              <a:rPr lang="es-MX" sz="2000" i="1"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Psicothema</a:t>
            </a:r>
            <a:r>
              <a:rPr lang="es-MX" sz="20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a:t>
            </a:r>
            <a:r>
              <a:rPr lang="es-MX" sz="2000" i="1"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12</a:t>
            </a:r>
            <a:r>
              <a:rPr lang="es-MX" sz="20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(3), </a:t>
            </a:r>
            <a:r>
              <a:rPr lang="es-MX" sz="2000" dirty="0" smtClean="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467-469</a:t>
            </a:r>
          </a:p>
          <a:p>
            <a:pPr>
              <a:lnSpc>
                <a:spcPct val="150000"/>
              </a:lnSpc>
            </a:pPr>
            <a:endParaRPr lang="es-MX" sz="2000" dirty="0">
              <a:solidFill>
                <a:srgbClr val="333333"/>
              </a:solidFill>
              <a:latin typeface="Arial" panose="020B0604020202020204" pitchFamily="34" charset="0"/>
              <a:ea typeface="Calibri" panose="020F0502020204030204" pitchFamily="34" charset="0"/>
              <a:cs typeface="Times New Roman" panose="02020603050405020304" pitchFamily="18" charset="0"/>
            </a:endParaRPr>
          </a:p>
          <a:p>
            <a:pPr>
              <a:lnSpc>
                <a:spcPct val="150000"/>
              </a:lnSpc>
            </a:pPr>
            <a:r>
              <a:rPr lang="es-MX" sz="2000" dirty="0">
                <a:latin typeface="Calibri" panose="020F0502020204030204" pitchFamily="34" charset="0"/>
                <a:ea typeface="Calibri" panose="020F0502020204030204" pitchFamily="34" charset="0"/>
                <a:cs typeface="Times New Roman" panose="02020603050405020304" pitchFamily="18" charset="0"/>
                <a:hlinkClick r:id="rId4"/>
              </a:rPr>
              <a:t>https://</a:t>
            </a:r>
            <a:r>
              <a:rPr lang="es-MX" sz="2000" dirty="0" smtClean="0">
                <a:latin typeface="Calibri" panose="020F0502020204030204" pitchFamily="34" charset="0"/>
                <a:ea typeface="Calibri" panose="020F0502020204030204" pitchFamily="34" charset="0"/>
                <a:cs typeface="Times New Roman" panose="02020603050405020304" pitchFamily="18" charset="0"/>
                <a:hlinkClick r:id="rId4"/>
              </a:rPr>
              <a:t>www.psicothema.com/pdf/358.pdf</a:t>
            </a:r>
            <a:endParaRPr lang="es-MX" sz="20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s-MX" sz="20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s-MX" sz="20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s-MX"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Imagen 8">
            <a:extLst>
              <a:ext uri="{FF2B5EF4-FFF2-40B4-BE49-F238E27FC236}">
                <a16:creationId xmlns:a16="http://schemas.microsoft.com/office/drawing/2014/main" id="{8857D0CF-F4A6-BCBC-6BC6-BE1682E9B72A}"/>
              </a:ext>
            </a:extLst>
          </p:cNvPr>
          <p:cNvPicPr>
            <a:picLocks noChangeAspect="1"/>
          </p:cNvPicPr>
          <p:nvPr/>
        </p:nvPicPr>
        <p:blipFill>
          <a:blip r:embed="rId2"/>
          <a:stretch>
            <a:fillRect/>
          </a:stretch>
        </p:blipFill>
        <p:spPr>
          <a:xfrm>
            <a:off x="-444979" y="5389418"/>
            <a:ext cx="2667100" cy="1778067"/>
          </a:xfrm>
          <a:prstGeom prst="rect">
            <a:avLst/>
          </a:prstGeom>
        </p:spPr>
      </p:pic>
    </p:spTree>
    <p:extLst>
      <p:ext uri="{BB962C8B-B14F-4D97-AF65-F5344CB8AC3E}">
        <p14:creationId xmlns:p14="http://schemas.microsoft.com/office/powerpoint/2010/main" val="30103102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tras en madera">
  <a:themeElements>
    <a:clrScheme name="Letras en madera">
      <a:dk1>
        <a:sysClr val="windowText" lastClr="000000"/>
      </a:dk1>
      <a:lt1>
        <a:sysClr val="window" lastClr="FFFFFF"/>
      </a:lt1>
      <a:dk2>
        <a:srgbClr val="84ACB6"/>
      </a:dk2>
      <a:lt2>
        <a:srgbClr val="EBE9DD"/>
      </a:lt2>
      <a:accent1>
        <a:srgbClr val="6F8183"/>
      </a:accent1>
      <a:accent2>
        <a:srgbClr val="967E96"/>
      </a:accent2>
      <a:accent3>
        <a:srgbClr val="CCC893"/>
      </a:accent3>
      <a:accent4>
        <a:srgbClr val="A54D74"/>
      </a:accent4>
      <a:accent5>
        <a:srgbClr val="949C6B"/>
      </a:accent5>
      <a:accent6>
        <a:srgbClr val="766A50"/>
      </a:accent6>
      <a:hlink>
        <a:srgbClr val="CC6600"/>
      </a:hlink>
      <a:folHlink>
        <a:srgbClr val="777777"/>
      </a:folHlink>
    </a:clrScheme>
    <a:fontScheme name="Letras en madera">
      <a:majorFont>
        <a:latin typeface="Century Gothic" panose="020B0502020202020204"/>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panose="02050604050505020204"/>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Letras en mader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8E89CD47-BF55-4DDE-B823-2283AA7E7695}"/>
    </a:ext>
  </a:extLst>
</a:theme>
</file>

<file path=docProps/app.xml><?xml version="1.0" encoding="utf-8"?>
<Properties xmlns="http://schemas.openxmlformats.org/officeDocument/2006/extended-properties" xmlns:vt="http://schemas.openxmlformats.org/officeDocument/2006/docPropsVTypes">
  <Template>{6152A3E4-6FDF-DE4C-8A01-A4BE91694D19}tf10001070</Template>
  <TotalTime>64</TotalTime>
  <Words>573</Words>
  <Application>Microsoft Office PowerPoint</Application>
  <PresentationFormat>Panorámica</PresentationFormat>
  <Paragraphs>23</Paragraphs>
  <Slides>8</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8</vt:i4>
      </vt:variant>
    </vt:vector>
  </HeadingPairs>
  <TitlesOfParts>
    <vt:vector size="16" baseType="lpstr">
      <vt:lpstr>Arial</vt:lpstr>
      <vt:lpstr>Bookman Old Style</vt:lpstr>
      <vt:lpstr>Calibri</vt:lpstr>
      <vt:lpstr>Century Gothic</vt:lpstr>
      <vt:lpstr>Rockwell Extra Bold</vt:lpstr>
      <vt:lpstr>Times New Roman</vt:lpstr>
      <vt:lpstr>Wingdings</vt:lpstr>
      <vt:lpstr>Letras en madera</vt:lpstr>
      <vt:lpstr>CONDICIONAMIENTO INHIBITORIO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CONDICIONAMIENTO INHIBITORIO</dc:title>
  <dc:creator>Microsoft Office User</dc:creator>
  <cp:lastModifiedBy>Less</cp:lastModifiedBy>
  <cp:revision>7</cp:revision>
  <dcterms:created xsi:type="dcterms:W3CDTF">2022-06-12T15:50:48Z</dcterms:created>
  <dcterms:modified xsi:type="dcterms:W3CDTF">2022-11-06T20:27:36Z</dcterms:modified>
</cp:coreProperties>
</file>