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0" r:id="rId3"/>
    <p:sldId id="261" r:id="rId4"/>
    <p:sldId id="262" r:id="rId5"/>
    <p:sldId id="263" r:id="rId6"/>
    <p:sldId id="259"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47" d="100"/>
          <a:sy n="47" d="100"/>
        </p:scale>
        <p:origin x="48" y="6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6/12/2021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normas-apa.org/bibliografia/"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MX" dirty="0" smtClean="0"/>
              <a:t>Formato APA </a:t>
            </a:r>
            <a:endParaRPr lang="es-MX" dirty="0"/>
          </a:p>
        </p:txBody>
      </p:sp>
      <p:sp>
        <p:nvSpPr>
          <p:cNvPr id="3" name="Subtítulo 2"/>
          <p:cNvSpPr>
            <a:spLocks noGrp="1"/>
          </p:cNvSpPr>
          <p:nvPr>
            <p:ph type="subTitle" idx="1"/>
          </p:nvPr>
        </p:nvSpPr>
        <p:spPr/>
        <p:txBody>
          <a:bodyPr/>
          <a:lstStyle/>
          <a:p>
            <a:endParaRPr lang="es-MX"/>
          </a:p>
        </p:txBody>
      </p:sp>
    </p:spTree>
    <p:extLst>
      <p:ext uri="{BB962C8B-B14F-4D97-AF65-F5344CB8AC3E}">
        <p14:creationId xmlns:p14="http://schemas.microsoft.com/office/powerpoint/2010/main" val="1770410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182812" y="772160"/>
            <a:ext cx="9176068" cy="5364480"/>
          </a:xfrm>
        </p:spPr>
        <p:txBody>
          <a:bodyPr/>
          <a:lstStyle/>
          <a:p>
            <a:r>
              <a:rPr lang="es-ES" sz="2000" dirty="0"/>
              <a:t>El estilo APA proporciona una estandarización para una comunicación académica efectiva porque ayuda a los escritores a presentar sus ideas de manera clara, precisa e inclusiva</a:t>
            </a:r>
            <a:r>
              <a:rPr lang="es-ES" sz="2000" dirty="0" smtClean="0"/>
              <a:t>.</a:t>
            </a:r>
            <a:endParaRPr lang="es-MX" sz="2000" dirty="0"/>
          </a:p>
          <a:p>
            <a:r>
              <a:rPr lang="es-ES" sz="2000" dirty="0"/>
              <a:t>El origen de las Normas APA se da en 1929, cuando un grupo de psicólogos se reunieron y buscaron establecer unas normas (o pautas de estilo), que estandarizaban los diferentes componentes de la escritura científica para aumentar la facilidad de comprensión de lectura.</a:t>
            </a:r>
          </a:p>
          <a:p>
            <a:r>
              <a:rPr lang="es-ES" sz="2000" dirty="0"/>
              <a:t>Desde entonces, el alcance y la extensión del Formato APA ha crecido y es el estilo de escritura más utilizado en el mundo para presentación de trabajos académicos.</a:t>
            </a:r>
          </a:p>
          <a:p>
            <a:endParaRPr lang="es-MX" dirty="0"/>
          </a:p>
        </p:txBody>
      </p:sp>
    </p:spTree>
    <p:extLst>
      <p:ext uri="{BB962C8B-B14F-4D97-AF65-F5344CB8AC3E}">
        <p14:creationId xmlns:p14="http://schemas.microsoft.com/office/powerpoint/2010/main" val="29400397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223452" y="833120"/>
            <a:ext cx="8915400" cy="3777622"/>
          </a:xfrm>
        </p:spPr>
        <p:txBody>
          <a:bodyPr/>
          <a:lstStyle/>
          <a:p>
            <a:r>
              <a:rPr lang="es-ES" dirty="0"/>
              <a:t>Cada vez que utilices ideas de otros autores, deberás dar crédito a estas ideas. El acto de </a:t>
            </a:r>
            <a:r>
              <a:rPr lang="es-ES" dirty="0" err="1"/>
              <a:t>creditar</a:t>
            </a:r>
            <a:r>
              <a:rPr lang="es-ES" dirty="0"/>
              <a:t> estas palabras es conocido como Citas.</a:t>
            </a:r>
          </a:p>
          <a:p>
            <a:endParaRPr lang="es-ES" dirty="0"/>
          </a:p>
          <a:p>
            <a:r>
              <a:rPr lang="es-ES" dirty="0"/>
              <a:t>Entonces “Citar algo” significa dar crédito a una idea, pensamiento o frase. Por ejemplo, si agregas una frase de </a:t>
            </a:r>
            <a:r>
              <a:rPr lang="es-ES" dirty="0" err="1"/>
              <a:t>alguién</a:t>
            </a:r>
            <a:r>
              <a:rPr lang="es-ES" dirty="0"/>
              <a:t> reconocido en tu campo de investigación debes citar el autor original. Si no realizas las citas correctamente podrás ser acusado de plagio, lo que puede tener consecuencias, tanto académicas, como jurídicas.</a:t>
            </a:r>
            <a:endParaRPr lang="es-MX" dirty="0"/>
          </a:p>
        </p:txBody>
      </p:sp>
    </p:spTree>
    <p:extLst>
      <p:ext uri="{BB962C8B-B14F-4D97-AF65-F5344CB8AC3E}">
        <p14:creationId xmlns:p14="http://schemas.microsoft.com/office/powerpoint/2010/main" val="20119677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264092" y="934720"/>
            <a:ext cx="8915400" cy="3777622"/>
          </a:xfrm>
        </p:spPr>
        <p:txBody>
          <a:bodyPr>
            <a:normAutofit fontScale="92500" lnSpcReduction="20000"/>
          </a:bodyPr>
          <a:lstStyle/>
          <a:p>
            <a:r>
              <a:rPr lang="es-ES" dirty="0"/>
              <a:t>El estilo APA separa las citas en dos grandes clases: citas textuales y citas parafraseadas.</a:t>
            </a:r>
          </a:p>
          <a:p>
            <a:endParaRPr lang="es-ES" dirty="0"/>
          </a:p>
          <a:p>
            <a:r>
              <a:rPr lang="es-ES" dirty="0"/>
              <a:t>Citas textuales</a:t>
            </a:r>
          </a:p>
          <a:p>
            <a:r>
              <a:rPr lang="es-ES" dirty="0"/>
              <a:t>Son consideradas citas textuales, dónde reproduces exactamente las palabras del autor. Y de acuerdo al tamaño, se cambia el formato de presentación. Citas de más de 40 palabras se muestran de una manera en el texto y citas de hasta 40 palabras se muestran de otra manera.</a:t>
            </a:r>
          </a:p>
          <a:p>
            <a:endParaRPr lang="es-ES" dirty="0"/>
          </a:p>
          <a:p>
            <a:r>
              <a:rPr lang="es-ES" dirty="0"/>
              <a:t>Citas parafraseadas</a:t>
            </a:r>
          </a:p>
          <a:p>
            <a:r>
              <a:rPr lang="es-ES" dirty="0"/>
              <a:t>Son consideradas citas parafraseadas cuando cuentas, en tus propias palabras, las ideas de otro autor. Cada vez que parafrasee a otro autor (es decir, resuma un pasaje o reorganice el orden de una oración y cambie algunas de las palabras), también debes acreditar la fuente en el texto.</a:t>
            </a:r>
            <a:endParaRPr lang="es-MX" dirty="0"/>
          </a:p>
        </p:txBody>
      </p:sp>
    </p:spTree>
    <p:extLst>
      <p:ext uri="{BB962C8B-B14F-4D97-AF65-F5344CB8AC3E}">
        <p14:creationId xmlns:p14="http://schemas.microsoft.com/office/powerpoint/2010/main" val="1941165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918493" y="528320"/>
            <a:ext cx="8923972" cy="3896685"/>
          </a:xfrm>
        </p:spPr>
        <p:txBody>
          <a:bodyPr/>
          <a:lstStyle/>
          <a:p>
            <a:r>
              <a:rPr lang="es-ES" dirty="0"/>
              <a:t>La lista de referencias debe iniciar en una nueva página separada del texto. El título de esta página debe ser “Referencias” y debe estar centrado en la parte superior de la página. La palabra </a:t>
            </a:r>
            <a:r>
              <a:rPr lang="es-ES" b="1" dirty="0"/>
              <a:t>Referencias</a:t>
            </a:r>
            <a:r>
              <a:rPr lang="es-ES" dirty="0"/>
              <a:t> debe ir en negrita. No subraye o use comillas para el título. Todo el texto debe estar a doble espacio al igual que el resto de tu ensayo. Además, cada entrada en su lista de referencia debe tener una sangría francesa a media pulgada (1,27 cm) del margen izquierdo</a:t>
            </a:r>
            <a:r>
              <a:rPr lang="es-ES" dirty="0" smtClean="0"/>
              <a:t>.</a:t>
            </a:r>
          </a:p>
          <a:p>
            <a:endParaRPr lang="es-ES" dirty="0"/>
          </a:p>
          <a:p>
            <a:endParaRPr lang="es-MX" dirty="0"/>
          </a:p>
        </p:txBody>
      </p:sp>
      <p:pic>
        <p:nvPicPr>
          <p:cNvPr id="4" name="Imagen 3"/>
          <p:cNvPicPr>
            <a:picLocks noChangeAspect="1"/>
          </p:cNvPicPr>
          <p:nvPr/>
        </p:nvPicPr>
        <p:blipFill>
          <a:blip r:embed="rId2"/>
          <a:stretch>
            <a:fillRect/>
          </a:stretch>
        </p:blipFill>
        <p:spPr>
          <a:xfrm>
            <a:off x="3975654" y="2553376"/>
            <a:ext cx="4809650" cy="3743257"/>
          </a:xfrm>
          <a:prstGeom prst="rect">
            <a:avLst/>
          </a:prstGeom>
        </p:spPr>
      </p:pic>
    </p:spTree>
    <p:extLst>
      <p:ext uri="{BB962C8B-B14F-4D97-AF65-F5344CB8AC3E}">
        <p14:creationId xmlns:p14="http://schemas.microsoft.com/office/powerpoint/2010/main" val="789965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Bibliografía</a:t>
            </a:r>
            <a:endParaRPr lang="es-MX" dirty="0"/>
          </a:p>
        </p:txBody>
      </p:sp>
      <p:sp>
        <p:nvSpPr>
          <p:cNvPr id="3" name="Marcador de contenido 2"/>
          <p:cNvSpPr>
            <a:spLocks noGrp="1"/>
          </p:cNvSpPr>
          <p:nvPr>
            <p:ph idx="1"/>
          </p:nvPr>
        </p:nvSpPr>
        <p:spPr/>
        <p:txBody>
          <a:bodyPr/>
          <a:lstStyle/>
          <a:p>
            <a:r>
              <a:rPr lang="es-ES" dirty="0"/>
              <a:t>Sánchez, C. (24 de enero de 2020). Bibliografía. </a:t>
            </a:r>
            <a:r>
              <a:rPr lang="es-ES" i="1" dirty="0"/>
              <a:t>Normas APA (7ma edición)</a:t>
            </a:r>
            <a:r>
              <a:rPr lang="es-ES" dirty="0"/>
              <a:t>. </a:t>
            </a:r>
            <a:r>
              <a:rPr lang="es-ES" dirty="0">
                <a:hlinkClick r:id="rId2"/>
              </a:rPr>
              <a:t>https://normas-apa.org/bibliografia/</a:t>
            </a:r>
            <a:endParaRPr lang="es-MX" dirty="0"/>
          </a:p>
        </p:txBody>
      </p:sp>
    </p:spTree>
    <p:extLst>
      <p:ext uri="{BB962C8B-B14F-4D97-AF65-F5344CB8AC3E}">
        <p14:creationId xmlns:p14="http://schemas.microsoft.com/office/powerpoint/2010/main" val="792705419"/>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113</TotalTime>
  <Words>375</Words>
  <Application>Microsoft Office PowerPoint</Application>
  <PresentationFormat>Panorámica</PresentationFormat>
  <Paragraphs>17</Paragraphs>
  <Slides>6</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6</vt:i4>
      </vt:variant>
    </vt:vector>
  </HeadingPairs>
  <TitlesOfParts>
    <vt:vector size="10" baseType="lpstr">
      <vt:lpstr>Arial</vt:lpstr>
      <vt:lpstr>Century Gothic</vt:lpstr>
      <vt:lpstr>Wingdings 3</vt:lpstr>
      <vt:lpstr>Espiral</vt:lpstr>
      <vt:lpstr>Formato APA </vt:lpstr>
      <vt:lpstr>Presentación de PowerPoint</vt:lpstr>
      <vt:lpstr>Presentación de PowerPoint</vt:lpstr>
      <vt:lpstr>Presentación de PowerPoint</vt:lpstr>
      <vt:lpstr>Presentación de PowerPoint</vt:lpstr>
      <vt:lpstr>Bibliografía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Investigación cuantitativa en psicología</dc:title>
  <dc:creator>edgar gomez garcia</dc:creator>
  <cp:lastModifiedBy>edgar gomez garcia</cp:lastModifiedBy>
  <cp:revision>11</cp:revision>
  <dcterms:created xsi:type="dcterms:W3CDTF">2021-03-24T22:26:39Z</dcterms:created>
  <dcterms:modified xsi:type="dcterms:W3CDTF">2021-06-12T19:24:31Z</dcterms:modified>
</cp:coreProperties>
</file>