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14"/>
  </p:normalViewPr>
  <p:slideViewPr>
    <p:cSldViewPr snapToGrid="0" snapToObjects="1">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AA4113E-E03F-1948-B180-C170F494AAA0}"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481754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AA4113E-E03F-1948-B180-C170F494AAA0}"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984026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AA4113E-E03F-1948-B180-C170F494AAA0}"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600313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AA4113E-E03F-1948-B180-C170F494AAA0}"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21E17E7-D633-044F-AFF7-CD32027068E4}" type="slidenum">
              <a:rPr lang="es-MX" smtClean="0"/>
              <a:t>‹Nº›</a:t>
            </a:fld>
            <a:endParaRPr lang="es-MX"/>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064215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AA4113E-E03F-1948-B180-C170F494AAA0}"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461467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BAA4113E-E03F-1948-B180-C170F494AAA0}" type="datetimeFigureOut">
              <a:rPr lang="es-MX" smtClean="0"/>
              <a:t>16/10/2022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19936807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BAA4113E-E03F-1948-B180-C170F494AAA0}" type="datetimeFigureOut">
              <a:rPr lang="es-MX" smtClean="0"/>
              <a:t>16/10/2022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1863710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AA4113E-E03F-1948-B180-C170F494AAA0}"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5434807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AA4113E-E03F-1948-B180-C170F494AAA0}"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8362180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8"/>
            <a:ext cx="10571998" cy="97045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AA4113E-E03F-1948-B180-C170F494AAA0}"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598128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AA4113E-E03F-1948-B180-C170F494AAA0}"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60514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AA4113E-E03F-1948-B180-C170F494AAA0}"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4144564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AA4113E-E03F-1948-B180-C170F494AAA0}"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45068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AA4113E-E03F-1948-B180-C170F494AAA0}" type="datetimeFigureOut">
              <a:rPr lang="es-MX" smtClean="0"/>
              <a:t>16/10/2022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1596057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AA4113E-E03F-1948-B180-C170F494AAA0}" type="datetimeFigureOut">
              <a:rPr lang="es-MX" smtClean="0"/>
              <a:t>16/10/2022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172510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BAA4113E-E03F-1948-B180-C170F494AAA0}" type="datetimeFigureOut">
              <a:rPr lang="es-MX" smtClean="0"/>
              <a:t>16/10/2022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178419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AA4113E-E03F-1948-B180-C170F494AAA0}"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2695315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AA4113E-E03F-1948-B180-C170F494AAA0}"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21E17E7-D633-044F-AFF7-CD32027068E4}" type="slidenum">
              <a:rPr lang="es-MX" smtClean="0"/>
              <a:t>‹Nº›</a:t>
            </a:fld>
            <a:endParaRPr lang="es-MX"/>
          </a:p>
        </p:txBody>
      </p:sp>
    </p:spTree>
    <p:extLst>
      <p:ext uri="{BB962C8B-B14F-4D97-AF65-F5344CB8AC3E}">
        <p14:creationId xmlns:p14="http://schemas.microsoft.com/office/powerpoint/2010/main" val="3554379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BAA4113E-E03F-1948-B180-C170F494AAA0}" type="datetimeFigureOut">
              <a:rPr lang="es-MX" smtClean="0"/>
              <a:t>16/10/2022</a:t>
            </a:fld>
            <a:endParaRPr lang="es-MX"/>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s-MX"/>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321E17E7-D633-044F-AFF7-CD32027068E4}" type="slidenum">
              <a:rPr lang="es-MX" smtClean="0"/>
              <a:t>‹Nº›</a:t>
            </a:fld>
            <a:endParaRPr lang="es-MX"/>
          </a:p>
        </p:txBody>
      </p:sp>
    </p:spTree>
    <p:extLst>
      <p:ext uri="{BB962C8B-B14F-4D97-AF65-F5344CB8AC3E}">
        <p14:creationId xmlns:p14="http://schemas.microsoft.com/office/powerpoint/2010/main" val="337777120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 id="2147483711"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uv.es/revispsi/articulos3.99/perales.pdf"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nseñar a pensar: el aprendizaje del futuro | El Blog de Educación y TIC">
            <a:extLst>
              <a:ext uri="{FF2B5EF4-FFF2-40B4-BE49-F238E27FC236}">
                <a16:creationId xmlns:a16="http://schemas.microsoft.com/office/drawing/2014/main" id="{3CF575ED-7443-5CFA-E801-BBFB695B31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2100" y="2709179"/>
            <a:ext cx="3987800" cy="2044700"/>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873658" y="1140996"/>
            <a:ext cx="8444684" cy="1107996"/>
          </a:xfrm>
          <a:prstGeom prst="rect">
            <a:avLst/>
          </a:prstGeom>
          <a:noFill/>
        </p:spPr>
        <p:txBody>
          <a:bodyPr wrap="none" lIns="91440" tIns="45720" rIns="91440" bIns="45720">
            <a:spAutoFit/>
          </a:bodyPr>
          <a:lstStyle/>
          <a:p>
            <a:pPr algn="ctr"/>
            <a:r>
              <a:rPr lang="es-ES" sz="66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APRENDIZAJE CAUSAL</a:t>
            </a:r>
            <a:endParaRPr lang="es-ES" sz="6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1278617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29FE61F-F908-B55B-778E-3EE0B3874B65}"/>
              </a:ext>
            </a:extLst>
          </p:cNvPr>
          <p:cNvSpPr txBox="1"/>
          <p:nvPr/>
        </p:nvSpPr>
        <p:spPr>
          <a:xfrm>
            <a:off x="894413" y="1728390"/>
            <a:ext cx="10403174" cy="3416320"/>
          </a:xfrm>
          <a:prstGeom prst="rect">
            <a:avLst/>
          </a:prstGeom>
          <a:noFill/>
        </p:spPr>
        <p:txBody>
          <a:bodyPr wrap="square">
            <a:spAutoFit/>
          </a:bodyPr>
          <a:lstStyle/>
          <a:p>
            <a:pPr algn="ctr">
              <a:lnSpc>
                <a:spcPct val="150000"/>
              </a:lnSpc>
            </a:pPr>
            <a:r>
              <a:rPr lang="es-MX" sz="1600" dirty="0">
                <a:effectLst/>
                <a:latin typeface="Comic Sans MS" panose="030F0702030302020204" pitchFamily="66" charset="0"/>
              </a:rPr>
              <a:t>El </a:t>
            </a:r>
            <a:r>
              <a:rPr lang="es-MX" sz="1600" b="1" i="1" dirty="0">
                <a:effectLst/>
                <a:latin typeface="Comic Sans MS" panose="030F0702030302020204" pitchFamily="66" charset="0"/>
              </a:rPr>
              <a:t>aprendizaje causal </a:t>
            </a:r>
            <a:r>
              <a:rPr lang="es-MX" sz="1600" dirty="0">
                <a:effectLst/>
                <a:latin typeface="Comic Sans MS" panose="030F0702030302020204" pitchFamily="66" charset="0"/>
              </a:rPr>
              <a:t>se ha convertido en uno de los temas de estudio fundamentales de la </a:t>
            </a:r>
            <a:r>
              <a:rPr lang="es-MX" sz="1600" dirty="0" smtClean="0">
                <a:effectLst/>
                <a:latin typeface="Comic Sans MS" panose="030F0702030302020204" pitchFamily="66" charset="0"/>
              </a:rPr>
              <a:t>psicología </a:t>
            </a:r>
            <a:r>
              <a:rPr lang="es-MX" sz="1600" dirty="0">
                <a:effectLst/>
                <a:latin typeface="Comic Sans MS" panose="030F0702030302020204" pitchFamily="66" charset="0"/>
              </a:rPr>
              <a:t>del aprendizaje actual, desde una doble perspectiva: en primer lugar, por que ha puesto de manifiesto nuevos </a:t>
            </a:r>
            <a:r>
              <a:rPr lang="es-MX" sz="1600" dirty="0" smtClean="0">
                <a:effectLst/>
                <a:latin typeface="Comic Sans MS" panose="030F0702030302020204" pitchFamily="66" charset="0"/>
              </a:rPr>
              <a:t>fenómenos</a:t>
            </a:r>
            <a:r>
              <a:rPr lang="es-MX" sz="1600" dirty="0">
                <a:effectLst/>
                <a:latin typeface="Comic Sans MS" panose="030F0702030302020204" pitchFamily="66" charset="0"/>
              </a:rPr>
              <a:t>, muchos de ellos </a:t>
            </a:r>
            <a:r>
              <a:rPr lang="es-MX" sz="1600" dirty="0" smtClean="0">
                <a:effectLst/>
                <a:latin typeface="Comic Sans MS" panose="030F0702030302020204" pitchFamily="66" charset="0"/>
              </a:rPr>
              <a:t>específicamente humanos</a:t>
            </a:r>
            <a:r>
              <a:rPr lang="es-MX" sz="1600" dirty="0">
                <a:effectLst/>
                <a:latin typeface="Comic Sans MS" panose="030F0702030302020204" pitchFamily="66" charset="0"/>
              </a:rPr>
              <a:t>; pero sobre todo, porque ha permitido el desarrollo de nuevos modelos explicativos ampliando sus </a:t>
            </a:r>
            <a:r>
              <a:rPr lang="es-MX" sz="1600" dirty="0" smtClean="0">
                <a:effectLst/>
                <a:latin typeface="Comic Sans MS" panose="030F0702030302020204" pitchFamily="66" charset="0"/>
              </a:rPr>
              <a:t>límites </a:t>
            </a:r>
            <a:r>
              <a:rPr lang="es-MX" sz="1600" dirty="0">
                <a:effectLst/>
                <a:latin typeface="Comic Sans MS" panose="030F0702030302020204" pitchFamily="66" charset="0"/>
              </a:rPr>
              <a:t>de </a:t>
            </a:r>
            <a:r>
              <a:rPr lang="es-MX" sz="1600" dirty="0" smtClean="0">
                <a:effectLst/>
                <a:latin typeface="Comic Sans MS" panose="030F0702030302020204" pitchFamily="66" charset="0"/>
              </a:rPr>
              <a:t>aplicación</a:t>
            </a:r>
            <a:r>
              <a:rPr lang="es-MX" sz="1600" dirty="0">
                <a:effectLst/>
                <a:latin typeface="Comic Sans MS" panose="030F0702030302020204" pitchFamily="66" charset="0"/>
              </a:rPr>
              <a:t>. Todo ello hace de la </a:t>
            </a:r>
            <a:r>
              <a:rPr lang="es-MX" sz="1600" dirty="0" smtClean="0">
                <a:effectLst/>
                <a:latin typeface="Comic Sans MS" panose="030F0702030302020204" pitchFamily="66" charset="0"/>
              </a:rPr>
              <a:t>psicología </a:t>
            </a:r>
            <a:r>
              <a:rPr lang="es-MX" sz="1600" dirty="0">
                <a:effectLst/>
                <a:latin typeface="Comic Sans MS" panose="030F0702030302020204" pitchFamily="66" charset="0"/>
              </a:rPr>
              <a:t>del aprendizaje actual un </a:t>
            </a:r>
            <a:r>
              <a:rPr lang="es-MX" sz="1600" dirty="0">
                <a:latin typeface="Comic Sans MS" panose="030F0702030302020204" pitchFamily="66" charset="0"/>
              </a:rPr>
              <a:t>á</a:t>
            </a:r>
            <a:r>
              <a:rPr lang="es-MX" sz="1600" dirty="0" smtClean="0">
                <a:effectLst/>
                <a:latin typeface="Comic Sans MS" panose="030F0702030302020204" pitchFamily="66" charset="0"/>
              </a:rPr>
              <a:t>rea científica más </a:t>
            </a:r>
            <a:r>
              <a:rPr lang="es-MX" sz="1600" dirty="0">
                <a:effectLst/>
                <a:latin typeface="Comic Sans MS" panose="030F0702030302020204" pitchFamily="66" charset="0"/>
              </a:rPr>
              <a:t>interesante y explicativa del comportamiento </a:t>
            </a:r>
            <a:r>
              <a:rPr lang="es-MX" sz="1600" dirty="0" smtClean="0">
                <a:effectLst/>
                <a:latin typeface="Comic Sans MS" panose="030F0702030302020204" pitchFamily="66" charset="0"/>
              </a:rPr>
              <a:t>humano</a:t>
            </a:r>
            <a:endParaRPr lang="es-MX" sz="1600" dirty="0">
              <a:latin typeface="Comic Sans MS" panose="030F0702030302020204" pitchFamily="66" charset="0"/>
            </a:endParaRPr>
          </a:p>
          <a:p>
            <a:pPr algn="ctr">
              <a:lnSpc>
                <a:spcPct val="150000"/>
              </a:lnSpc>
            </a:pPr>
            <a:r>
              <a:rPr lang="es-MX" sz="1600" dirty="0" smtClean="0">
                <a:effectLst/>
                <a:latin typeface="Comic Sans MS" panose="030F0702030302020204" pitchFamily="66" charset="0"/>
              </a:rPr>
              <a:t>(Perales, Ramos y Maldonado, 2018).</a:t>
            </a:r>
          </a:p>
          <a:p>
            <a:pPr algn="ctr">
              <a:lnSpc>
                <a:spcPct val="150000"/>
              </a:lnSpc>
            </a:pPr>
            <a:r>
              <a:rPr lang="es-MX" sz="1600" dirty="0" smtClean="0">
                <a:effectLst/>
                <a:latin typeface="Comic Sans MS" panose="030F0702030302020204" pitchFamily="66" charset="0"/>
              </a:rPr>
              <a:t> En </a:t>
            </a:r>
            <a:r>
              <a:rPr lang="es-MX" sz="1600" dirty="0">
                <a:effectLst/>
                <a:latin typeface="Comic Sans MS" panose="030F0702030302020204" pitchFamily="66" charset="0"/>
              </a:rPr>
              <a:t>el </a:t>
            </a:r>
            <a:r>
              <a:rPr lang="es-MX" sz="1600" dirty="0" smtClean="0">
                <a:effectLst/>
                <a:latin typeface="Comic Sans MS" panose="030F0702030302020204" pitchFamily="66" charset="0"/>
              </a:rPr>
              <a:t>fenómeno </a:t>
            </a:r>
            <a:r>
              <a:rPr lang="es-MX" sz="1600" dirty="0">
                <a:effectLst/>
                <a:latin typeface="Comic Sans MS" panose="030F0702030302020204" pitchFamily="66" charset="0"/>
              </a:rPr>
              <a:t>de </a:t>
            </a:r>
            <a:r>
              <a:rPr lang="es-MX" sz="1600" b="1" i="1" dirty="0">
                <a:effectLst/>
                <a:latin typeface="Comic Sans MS" panose="030F0702030302020204" pitchFamily="66" charset="0"/>
              </a:rPr>
              <a:t>aprendizaje causal </a:t>
            </a:r>
            <a:r>
              <a:rPr lang="es-MX" sz="1600" dirty="0">
                <a:effectLst/>
                <a:latin typeface="Comic Sans MS" panose="030F0702030302020204" pitchFamily="66" charset="0"/>
              </a:rPr>
              <a:t>se demuestra que aprender que una </a:t>
            </a:r>
            <a:r>
              <a:rPr lang="es-MX" sz="1600" b="1" i="1" dirty="0">
                <a:effectLst/>
                <a:latin typeface="Comic Sans MS" panose="030F0702030302020204" pitchFamily="66" charset="0"/>
              </a:rPr>
              <a:t>“causa produce un efecto</a:t>
            </a:r>
            <a:r>
              <a:rPr lang="es-MX" sz="1600" dirty="0">
                <a:effectLst/>
                <a:latin typeface="Comic Sans MS" panose="030F0702030302020204" pitchFamily="66" charset="0"/>
              </a:rPr>
              <a:t>” requiere un proceso previo de </a:t>
            </a:r>
            <a:r>
              <a:rPr lang="es-MX" sz="1600" dirty="0" smtClean="0">
                <a:effectLst/>
                <a:latin typeface="Comic Sans MS" panose="030F0702030302020204" pitchFamily="66" charset="0"/>
              </a:rPr>
              <a:t>detección </a:t>
            </a:r>
            <a:r>
              <a:rPr lang="es-MX" sz="1600" dirty="0">
                <a:effectLst/>
                <a:latin typeface="Comic Sans MS" panose="030F0702030302020204" pitchFamily="66" charset="0"/>
              </a:rPr>
              <a:t>de la </a:t>
            </a:r>
            <a:r>
              <a:rPr lang="es-MX" sz="1600" dirty="0" smtClean="0">
                <a:effectLst/>
                <a:latin typeface="Comic Sans MS" panose="030F0702030302020204" pitchFamily="66" charset="0"/>
              </a:rPr>
              <a:t>relación </a:t>
            </a:r>
            <a:r>
              <a:rPr lang="es-MX" sz="1600" dirty="0">
                <a:effectLst/>
                <a:latin typeface="Comic Sans MS" panose="030F0702030302020204" pitchFamily="66" charset="0"/>
              </a:rPr>
              <a:t>de </a:t>
            </a:r>
            <a:r>
              <a:rPr lang="es-MX" sz="1600" dirty="0" err="1" smtClean="0">
                <a:effectLst/>
                <a:latin typeface="Comic Sans MS" panose="030F0702030302020204" pitchFamily="66" charset="0"/>
              </a:rPr>
              <a:t>co</a:t>
            </a:r>
            <a:r>
              <a:rPr lang="es-MX" sz="1600" dirty="0" smtClean="0">
                <a:effectLst/>
                <a:latin typeface="Comic Sans MS" panose="030F0702030302020204" pitchFamily="66" charset="0"/>
              </a:rPr>
              <a:t>-variación </a:t>
            </a:r>
            <a:r>
              <a:rPr lang="es-MX" sz="1600" dirty="0">
                <a:effectLst/>
                <a:latin typeface="Comic Sans MS" panose="030F0702030302020204" pitchFamily="66" charset="0"/>
              </a:rPr>
              <a:t>existente entre ambos eventos para poder realizar posteriormente una </a:t>
            </a:r>
            <a:r>
              <a:rPr lang="es-MX" sz="1600" dirty="0" smtClean="0">
                <a:effectLst/>
                <a:latin typeface="Comic Sans MS" panose="030F0702030302020204" pitchFamily="66" charset="0"/>
              </a:rPr>
              <a:t>atribución </a:t>
            </a:r>
            <a:r>
              <a:rPr lang="es-MX" sz="1600" dirty="0">
                <a:effectLst/>
                <a:latin typeface="Comic Sans MS" panose="030F0702030302020204" pitchFamily="66" charset="0"/>
              </a:rPr>
              <a:t>causal en forma de juicio o creencia </a:t>
            </a:r>
            <a:endParaRPr lang="es-MX" sz="1600" dirty="0">
              <a:latin typeface="Comic Sans MS" panose="030F0702030302020204" pitchFamily="66" charset="0"/>
            </a:endParaRPr>
          </a:p>
        </p:txBody>
      </p:sp>
      <p:pic>
        <p:nvPicPr>
          <p:cNvPr id="2050" name="Picture 2" descr="Salpicaduras y manchas sobre fondo transparente en formato PNG">
            <a:extLst>
              <a:ext uri="{FF2B5EF4-FFF2-40B4-BE49-F238E27FC236}">
                <a16:creationId xmlns:a16="http://schemas.microsoft.com/office/drawing/2014/main" id="{540FA377-0298-75C4-04A7-55CDC8FCE7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6273" y="112547"/>
            <a:ext cx="1450071" cy="145007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Dejad de propagar el mito de los estilos de aprendizaje — Cuaderno de  Cultura Científica">
            <a:extLst>
              <a:ext uri="{FF2B5EF4-FFF2-40B4-BE49-F238E27FC236}">
                <a16:creationId xmlns:a16="http://schemas.microsoft.com/office/drawing/2014/main" id="{DB9BCF47-B790-0E7C-D95D-FD8806D4AC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5426" y="5310482"/>
            <a:ext cx="2291338" cy="1370078"/>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624767" y="473516"/>
            <a:ext cx="6942478" cy="923330"/>
          </a:xfrm>
          <a:prstGeom prst="rect">
            <a:avLst/>
          </a:prstGeom>
          <a:noFill/>
        </p:spPr>
        <p:txBody>
          <a:bodyPr wrap="none" lIns="91440" tIns="45720" rIns="91440" bIns="45720">
            <a:spAutoFit/>
          </a:bodyPr>
          <a:lstStyle/>
          <a:p>
            <a:pPr algn="ctr"/>
            <a:r>
              <a:rPr lang="es-ES" sz="5400" b="1" dirty="0">
                <a:ln w="6600">
                  <a:solidFill>
                    <a:schemeClr val="accent2"/>
                  </a:solidFill>
                  <a:prstDash val="solid"/>
                </a:ln>
                <a:solidFill>
                  <a:srgbClr val="FFFFFF"/>
                </a:solidFill>
                <a:effectLst>
                  <a:outerShdw dist="38100" dir="2700000" algn="tl" rotWithShape="0">
                    <a:schemeClr val="accent2"/>
                  </a:outerShdw>
                </a:effectLst>
              </a:rPr>
              <a:t>A</a:t>
            </a:r>
            <a:r>
              <a:rPr lang="es-ES" sz="5400" b="1" dirty="0" smtClean="0">
                <a:ln w="6600">
                  <a:solidFill>
                    <a:schemeClr val="accent2"/>
                  </a:solidFill>
                  <a:prstDash val="solid"/>
                </a:ln>
                <a:solidFill>
                  <a:srgbClr val="FFFFFF"/>
                </a:solidFill>
                <a:effectLst>
                  <a:outerShdw dist="38100" dir="2700000" algn="tl" rotWithShape="0">
                    <a:schemeClr val="accent2"/>
                  </a:outerShdw>
                </a:effectLst>
              </a:rPr>
              <a:t>PRENDIZAJE CAUSAL</a:t>
            </a:r>
            <a:endParaRPr lang="es-ES"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305533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0047088-49B3-55E6-BB74-63DE47701314}"/>
              </a:ext>
            </a:extLst>
          </p:cNvPr>
          <p:cNvSpPr txBox="1"/>
          <p:nvPr/>
        </p:nvSpPr>
        <p:spPr>
          <a:xfrm>
            <a:off x="1547734" y="1262130"/>
            <a:ext cx="9380095" cy="790153"/>
          </a:xfrm>
          <a:prstGeom prst="rect">
            <a:avLst/>
          </a:prstGeom>
          <a:noFill/>
        </p:spPr>
        <p:txBody>
          <a:bodyPr wrap="square">
            <a:spAutoFit/>
          </a:bodyPr>
          <a:lstStyle/>
          <a:p>
            <a:pPr algn="ctr">
              <a:lnSpc>
                <a:spcPct val="150000"/>
              </a:lnSpc>
            </a:pPr>
            <a:r>
              <a:rPr lang="es-MX" sz="1600" b="0" i="0" u="none" strike="noStrike" dirty="0">
                <a:effectLst/>
                <a:latin typeface="Comic Sans MS" panose="030F0702030302020204" pitchFamily="66" charset="0"/>
                <a:cs typeface="Times New Roman" panose="02020603050405020304" pitchFamily="18" charset="0"/>
              </a:rPr>
              <a:t>El aprendizaje causal consiste en establecer relaciones causa-efecto entre dos eventos. La contingencia es una relación causal.</a:t>
            </a:r>
            <a:endParaRPr lang="es-MX" sz="1600" dirty="0">
              <a:latin typeface="Comic Sans MS" panose="030F0702030302020204" pitchFamily="66" charset="0"/>
              <a:cs typeface="Times New Roman" panose="02020603050405020304" pitchFamily="18" charset="0"/>
            </a:endParaRPr>
          </a:p>
        </p:txBody>
      </p:sp>
      <p:sp>
        <p:nvSpPr>
          <p:cNvPr id="7" name="CuadroTexto 6">
            <a:extLst>
              <a:ext uri="{FF2B5EF4-FFF2-40B4-BE49-F238E27FC236}">
                <a16:creationId xmlns:a16="http://schemas.microsoft.com/office/drawing/2014/main" id="{441E071D-A282-1E7F-A9B0-D131F0F07545}"/>
              </a:ext>
            </a:extLst>
          </p:cNvPr>
          <p:cNvSpPr txBox="1"/>
          <p:nvPr/>
        </p:nvSpPr>
        <p:spPr>
          <a:xfrm>
            <a:off x="1547734" y="2176018"/>
            <a:ext cx="9669225" cy="3277820"/>
          </a:xfrm>
          <a:prstGeom prst="rect">
            <a:avLst/>
          </a:prstGeom>
          <a:noFill/>
        </p:spPr>
        <p:txBody>
          <a:bodyPr wrap="square">
            <a:spAutoFit/>
          </a:bodyPr>
          <a:lstStyle/>
          <a:p>
            <a:pPr algn="ctr" fontAlgn="base">
              <a:lnSpc>
                <a:spcPct val="150000"/>
              </a:lnSpc>
            </a:pPr>
            <a:r>
              <a:rPr lang="es-MX" sz="1600" b="0" i="0" u="none" strike="noStrike" dirty="0">
                <a:effectLst/>
                <a:latin typeface="Comic Sans MS" panose="030F0702030302020204" pitchFamily="66" charset="0"/>
                <a:cs typeface="Times New Roman" panose="02020603050405020304" pitchFamily="18" charset="0"/>
              </a:rPr>
              <a:t>Las personas estamos estableciendo relaciones de causalidad a cada momento. Sabemos que si </a:t>
            </a:r>
            <a:r>
              <a:rPr lang="es-MX" sz="1600" dirty="0" smtClean="0">
                <a:latin typeface="Comic Sans MS" panose="030F0702030302020204" pitchFamily="66" charset="0"/>
                <a:cs typeface="Times New Roman" panose="02020603050405020304" pitchFamily="18" charset="0"/>
              </a:rPr>
              <a:t>encendemos el</a:t>
            </a:r>
            <a:r>
              <a:rPr lang="es-MX" sz="1600" b="0" i="0" u="none" strike="noStrike" dirty="0" smtClean="0">
                <a:effectLst/>
                <a:latin typeface="Comic Sans MS" panose="030F0702030302020204" pitchFamily="66" charset="0"/>
                <a:cs typeface="Times New Roman" panose="02020603050405020304" pitchFamily="18" charset="0"/>
              </a:rPr>
              <a:t> </a:t>
            </a:r>
            <a:r>
              <a:rPr lang="es-MX" sz="1600" b="0" i="0" u="none" strike="noStrike" dirty="0">
                <a:effectLst/>
                <a:latin typeface="Comic Sans MS" panose="030F0702030302020204" pitchFamily="66" charset="0"/>
                <a:cs typeface="Times New Roman" panose="02020603050405020304" pitchFamily="18" charset="0"/>
              </a:rPr>
              <a:t>interruptor de la luz, se enciende; cuando </a:t>
            </a:r>
            <a:r>
              <a:rPr lang="es-MX" sz="1600" dirty="0" smtClean="0">
                <a:latin typeface="Comic Sans MS" panose="030F0702030302020204" pitchFamily="66" charset="0"/>
                <a:cs typeface="Times New Roman" panose="02020603050405020304" pitchFamily="18" charset="0"/>
              </a:rPr>
              <a:t>jalamos</a:t>
            </a:r>
            <a:r>
              <a:rPr lang="es-MX" sz="1600" b="0" i="0" u="none" strike="noStrike" dirty="0" smtClean="0">
                <a:effectLst/>
                <a:latin typeface="Comic Sans MS" panose="030F0702030302020204" pitchFamily="66" charset="0"/>
                <a:cs typeface="Times New Roman" panose="02020603050405020304" pitchFamily="18" charset="0"/>
              </a:rPr>
              <a:t> </a:t>
            </a:r>
            <a:r>
              <a:rPr lang="es-MX" sz="1600" b="0" i="0" u="none" strike="noStrike" dirty="0">
                <a:effectLst/>
                <a:latin typeface="Comic Sans MS" panose="030F0702030302020204" pitchFamily="66" charset="0"/>
                <a:cs typeface="Times New Roman" panose="02020603050405020304" pitchFamily="18" charset="0"/>
              </a:rPr>
              <a:t>la cisterna, sale el agua que limpia el retrete; cuando presionamos el botón de la cafetera, obtenemos café; cuando saludamos a nuestro vecino, nos devuelve el saludo, y así sucesivamente. Este tipo de relaciones se establecen desde muy temprano. Los bebés saben que si lloran, sus padres le atienden. Establecer este tipo de relaciones entre los eventos nos permiten predecir los eventos, y de esta forma controlarlos y </a:t>
            </a:r>
            <a:r>
              <a:rPr lang="es-MX" sz="1600" dirty="0">
                <a:latin typeface="Comic Sans MS" panose="030F0702030302020204" pitchFamily="66" charset="0"/>
                <a:cs typeface="Times New Roman" panose="02020603050405020304" pitchFamily="18" charset="0"/>
              </a:rPr>
              <a:t>comprenderlos (Perales et. Al 2018).</a:t>
            </a:r>
          </a:p>
          <a:p>
            <a:r>
              <a:rPr lang="es-MX" dirty="0">
                <a:latin typeface="Times New Roman" panose="02020603050405020304" pitchFamily="18" charset="0"/>
                <a:cs typeface="Times New Roman" panose="02020603050405020304" pitchFamily="18" charset="0"/>
              </a:rPr>
              <a:t/>
            </a:r>
            <a:br>
              <a:rPr lang="es-MX" dirty="0">
                <a:latin typeface="Times New Roman" panose="02020603050405020304" pitchFamily="18" charset="0"/>
                <a:cs typeface="Times New Roman" panose="02020603050405020304" pitchFamily="18" charset="0"/>
              </a:rPr>
            </a:br>
            <a:endParaRPr lang="es-MX" dirty="0">
              <a:latin typeface="Times New Roman" panose="02020603050405020304" pitchFamily="18" charset="0"/>
              <a:cs typeface="Times New Roman" panose="02020603050405020304" pitchFamily="18" charset="0"/>
            </a:endParaRPr>
          </a:p>
        </p:txBody>
      </p:sp>
      <p:pic>
        <p:nvPicPr>
          <p:cNvPr id="9" name="Picture 2" descr="Salpicaduras y manchas sobre fondo transparente en formato PNG">
            <a:extLst>
              <a:ext uri="{FF2B5EF4-FFF2-40B4-BE49-F238E27FC236}">
                <a16:creationId xmlns:a16="http://schemas.microsoft.com/office/drawing/2014/main" id="{906F0391-11C1-0119-D1E2-AE5913667E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0037" y="0"/>
            <a:ext cx="1330036" cy="1330036"/>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Comunidades de Aprendizaje Online: apoyando la vida universitaria -  EVirtualplus">
            <a:extLst>
              <a:ext uri="{FF2B5EF4-FFF2-40B4-BE49-F238E27FC236}">
                <a16:creationId xmlns:a16="http://schemas.microsoft.com/office/drawing/2014/main" id="{7A3B188E-29F7-9849-938C-EB08DD4224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7984" y="5258769"/>
            <a:ext cx="3288723" cy="1445486"/>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2883209" y="314129"/>
            <a:ext cx="6709144" cy="707886"/>
          </a:xfrm>
          <a:prstGeom prst="rect">
            <a:avLst/>
          </a:prstGeom>
        </p:spPr>
        <p:txBody>
          <a:bodyPr wrap="none">
            <a:spAutoFit/>
          </a:bodyPr>
          <a:lstStyle/>
          <a:p>
            <a:pPr algn="ctr"/>
            <a:r>
              <a:rPr lang="es-ES" sz="4000" b="1" dirty="0">
                <a:ln w="22225">
                  <a:solidFill>
                    <a:schemeClr val="accent2"/>
                  </a:solidFill>
                  <a:prstDash val="solid"/>
                </a:ln>
                <a:solidFill>
                  <a:schemeClr val="accent2">
                    <a:lumMod val="40000"/>
                    <a:lumOff val="60000"/>
                  </a:schemeClr>
                </a:solidFill>
              </a:rPr>
              <a:t>RELACIONES </a:t>
            </a:r>
            <a:r>
              <a:rPr lang="es-ES" sz="4000" b="1" dirty="0" smtClean="0">
                <a:ln w="22225">
                  <a:solidFill>
                    <a:schemeClr val="accent2"/>
                  </a:solidFill>
                  <a:prstDash val="solid"/>
                </a:ln>
                <a:solidFill>
                  <a:schemeClr val="accent2">
                    <a:lumMod val="40000"/>
                    <a:lumOff val="60000"/>
                  </a:schemeClr>
                </a:solidFill>
              </a:rPr>
              <a:t>CAUSA - </a:t>
            </a:r>
            <a:r>
              <a:rPr lang="es-ES" sz="4000" b="1" dirty="0">
                <a:ln w="22225">
                  <a:solidFill>
                    <a:schemeClr val="accent2"/>
                  </a:solidFill>
                  <a:prstDash val="solid"/>
                </a:ln>
                <a:solidFill>
                  <a:schemeClr val="accent2">
                    <a:lumMod val="40000"/>
                    <a:lumOff val="60000"/>
                  </a:schemeClr>
                </a:solidFill>
              </a:rPr>
              <a:t>EFECTO</a:t>
            </a:r>
          </a:p>
        </p:txBody>
      </p:sp>
    </p:spTree>
    <p:extLst>
      <p:ext uri="{BB962C8B-B14F-4D97-AF65-F5344CB8AC3E}">
        <p14:creationId xmlns:p14="http://schemas.microsoft.com/office/powerpoint/2010/main" val="3655309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534D3B1-A07C-D275-704E-806853FAE75E}"/>
              </a:ext>
            </a:extLst>
          </p:cNvPr>
          <p:cNvSpPr txBox="1"/>
          <p:nvPr/>
        </p:nvSpPr>
        <p:spPr>
          <a:xfrm>
            <a:off x="1307281" y="1698885"/>
            <a:ext cx="9786164" cy="1938992"/>
          </a:xfrm>
          <a:prstGeom prst="rect">
            <a:avLst/>
          </a:prstGeom>
          <a:noFill/>
        </p:spPr>
        <p:txBody>
          <a:bodyPr wrap="square">
            <a:spAutoFit/>
          </a:bodyPr>
          <a:lstStyle/>
          <a:p>
            <a:pPr algn="ctr">
              <a:lnSpc>
                <a:spcPct val="150000"/>
              </a:lnSpc>
            </a:pPr>
            <a:r>
              <a:rPr lang="es-MX" sz="1600" i="0" u="none" strike="noStrike" dirty="0">
                <a:effectLst/>
                <a:latin typeface="Comic Sans MS" panose="030F0702030302020204" pitchFamily="66" charset="0"/>
                <a:cs typeface="Times New Roman" panose="02020603050405020304" pitchFamily="18" charset="0"/>
              </a:rPr>
              <a:t>La contigüidad temporal entre </a:t>
            </a:r>
            <a:r>
              <a:rPr lang="es-MX" sz="1600" b="1" i="1" u="none" strike="noStrike" dirty="0">
                <a:effectLst/>
                <a:latin typeface="Comic Sans MS" panose="030F0702030302020204" pitchFamily="66" charset="0"/>
                <a:cs typeface="Times New Roman" panose="02020603050405020304" pitchFamily="18" charset="0"/>
              </a:rPr>
              <a:t>dos eventos </a:t>
            </a:r>
            <a:r>
              <a:rPr lang="es-MX" sz="1600" i="0" u="none" strike="noStrike" dirty="0">
                <a:effectLst/>
                <a:latin typeface="Comic Sans MS" panose="030F0702030302020204" pitchFamily="66" charset="0"/>
                <a:cs typeface="Times New Roman" panose="02020603050405020304" pitchFamily="18" charset="0"/>
              </a:rPr>
              <a:t>es una de las claves que más frecuentemente usamos para construir relaciones causales. Si dos estímulos se suceden en un estrecho intervalo </a:t>
            </a:r>
            <a:r>
              <a:rPr lang="es-MX" sz="1600" i="0" u="none" strike="noStrike" dirty="0" smtClean="0">
                <a:effectLst/>
                <a:latin typeface="Comic Sans MS" panose="030F0702030302020204" pitchFamily="66" charset="0"/>
                <a:cs typeface="Times New Roman" panose="02020603050405020304" pitchFamily="18" charset="0"/>
              </a:rPr>
              <a:t>temporal y, además, </a:t>
            </a:r>
            <a:r>
              <a:rPr lang="es-MX" sz="1600" i="0" u="none" strike="noStrike" dirty="0">
                <a:effectLst/>
                <a:latin typeface="Comic Sans MS" panose="030F0702030302020204" pitchFamily="66" charset="0"/>
                <a:cs typeface="Times New Roman" panose="02020603050405020304" pitchFamily="18" charset="0"/>
              </a:rPr>
              <a:t>lo hacen con cierta frecuencia, es muy probable que pensemos que entre ambos existe una relación causal. Sin embargo, la mera contigüidad entre eventos es insuficiente para concluir casualidad.</a:t>
            </a:r>
            <a:endParaRPr lang="es-MX" sz="1600" dirty="0">
              <a:latin typeface="Comic Sans MS" panose="030F0702030302020204" pitchFamily="66" charset="0"/>
              <a:cs typeface="Times New Roman" panose="02020603050405020304" pitchFamily="18" charset="0"/>
            </a:endParaRPr>
          </a:p>
        </p:txBody>
      </p:sp>
      <p:pic>
        <p:nvPicPr>
          <p:cNvPr id="6" name="Picture 2" descr="Salpicaduras y manchas sobre fondo transparente en formato PNG">
            <a:extLst>
              <a:ext uri="{FF2B5EF4-FFF2-40B4-BE49-F238E27FC236}">
                <a16:creationId xmlns:a16="http://schemas.microsoft.com/office/drawing/2014/main" id="{14993A71-8FA9-DBB7-9DD7-25E8FAD1B7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98885" cy="169888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1.3.1 Causalidad - INGENIERÍA DE SISTEMAS I.T.T.">
            <a:extLst>
              <a:ext uri="{FF2B5EF4-FFF2-40B4-BE49-F238E27FC236}">
                <a16:creationId xmlns:a16="http://schemas.microsoft.com/office/drawing/2014/main" id="{B15F1704-19D1-3712-107F-82FAFA758E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7240" y="3785770"/>
            <a:ext cx="3589235" cy="25554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Salpicaduras y manchas sobre fondo transparente en formato PNG">
            <a:extLst>
              <a:ext uri="{FF2B5EF4-FFF2-40B4-BE49-F238E27FC236}">
                <a16:creationId xmlns:a16="http://schemas.microsoft.com/office/drawing/2014/main" id="{B087F41B-3E07-2D6E-C4C4-286F3C1B94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934" y="4949252"/>
            <a:ext cx="1698885" cy="169888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101188" y="433395"/>
            <a:ext cx="7941341"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CONTIGÜIDAD TEMPORAL</a:t>
            </a:r>
            <a:endParaRPr lang="es-E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84462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Salpicaduras y manchas sobre fondo transparente en formato PNG">
            <a:extLst>
              <a:ext uri="{FF2B5EF4-FFF2-40B4-BE49-F238E27FC236}">
                <a16:creationId xmlns:a16="http://schemas.microsoft.com/office/drawing/2014/main" id="{8A2AF383-8585-31BE-AB33-3E61B17ECF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1380226" cy="1380226"/>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6F3E0D98-BCAB-CCF4-6403-86F5227F46C9}"/>
              </a:ext>
            </a:extLst>
          </p:cNvPr>
          <p:cNvSpPr txBox="1"/>
          <p:nvPr/>
        </p:nvSpPr>
        <p:spPr>
          <a:xfrm>
            <a:off x="1189154" y="1749913"/>
            <a:ext cx="9968458" cy="3046988"/>
          </a:xfrm>
          <a:prstGeom prst="rect">
            <a:avLst/>
          </a:prstGeom>
          <a:noFill/>
        </p:spPr>
        <p:txBody>
          <a:bodyPr wrap="square">
            <a:spAutoFit/>
          </a:bodyPr>
          <a:lstStyle/>
          <a:p>
            <a:pPr algn="ctr">
              <a:lnSpc>
                <a:spcPct val="150000"/>
              </a:lnSpc>
            </a:pPr>
            <a:r>
              <a:rPr lang="es-MX" sz="1600" dirty="0">
                <a:solidFill>
                  <a:srgbClr val="211E1E"/>
                </a:solidFill>
                <a:latin typeface="Comic Sans MS" panose="030F0702030302020204" pitchFamily="66" charset="0"/>
              </a:rPr>
              <a:t>E</a:t>
            </a:r>
            <a:r>
              <a:rPr lang="es-MX" sz="1600" dirty="0">
                <a:solidFill>
                  <a:srgbClr val="211E1E"/>
                </a:solidFill>
                <a:effectLst/>
                <a:latin typeface="Comic Sans MS" panose="030F0702030302020204" pitchFamily="66" charset="0"/>
              </a:rPr>
              <a:t>l </a:t>
            </a:r>
            <a:r>
              <a:rPr lang="es-MX" sz="1600" dirty="0" smtClean="0">
                <a:solidFill>
                  <a:srgbClr val="211E1E"/>
                </a:solidFill>
                <a:effectLst/>
                <a:latin typeface="Comic Sans MS" panose="030F0702030302020204" pitchFamily="66" charset="0"/>
              </a:rPr>
              <a:t>interés </a:t>
            </a:r>
            <a:r>
              <a:rPr lang="es-MX" sz="1600" dirty="0">
                <a:solidFill>
                  <a:srgbClr val="211E1E"/>
                </a:solidFill>
                <a:effectLst/>
                <a:latin typeface="Comic Sans MS" panose="030F0702030302020204" pitchFamily="66" charset="0"/>
              </a:rPr>
              <a:t>en el </a:t>
            </a:r>
            <a:r>
              <a:rPr lang="es-MX" sz="1600" dirty="0" smtClean="0">
                <a:solidFill>
                  <a:srgbClr val="211E1E"/>
                </a:solidFill>
                <a:effectLst/>
                <a:latin typeface="Comic Sans MS" panose="030F0702030302020204" pitchFamily="66" charset="0"/>
              </a:rPr>
              <a:t>fenómeno </a:t>
            </a:r>
            <a:r>
              <a:rPr lang="es-MX" sz="1600" dirty="0">
                <a:solidFill>
                  <a:srgbClr val="211E1E"/>
                </a:solidFill>
                <a:effectLst/>
                <a:latin typeface="Comic Sans MS" panose="030F0702030302020204" pitchFamily="66" charset="0"/>
              </a:rPr>
              <a:t>de aprendizaje causal se </a:t>
            </a:r>
            <a:r>
              <a:rPr lang="es-MX" sz="1600" dirty="0" smtClean="0">
                <a:solidFill>
                  <a:srgbClr val="211E1E"/>
                </a:solidFill>
                <a:effectLst/>
                <a:latin typeface="Comic Sans MS" panose="030F0702030302020204" pitchFamily="66" charset="0"/>
              </a:rPr>
              <a:t>derivó </a:t>
            </a:r>
            <a:r>
              <a:rPr lang="es-MX" sz="1600" dirty="0">
                <a:solidFill>
                  <a:srgbClr val="211E1E"/>
                </a:solidFill>
                <a:effectLst/>
                <a:latin typeface="Comic Sans MS" panose="030F0702030302020204" pitchFamily="66" charset="0"/>
              </a:rPr>
              <a:t>principalmente de investigaciones relacionadas con el aprendizaje </a:t>
            </a:r>
            <a:r>
              <a:rPr lang="es-MX" sz="1600" dirty="0" smtClean="0">
                <a:solidFill>
                  <a:srgbClr val="211E1E"/>
                </a:solidFill>
                <a:effectLst/>
                <a:latin typeface="Comic Sans MS" panose="030F0702030302020204" pitchFamily="66" charset="0"/>
              </a:rPr>
              <a:t>animal, la investigación </a:t>
            </a:r>
            <a:r>
              <a:rPr lang="es-MX" sz="1600" dirty="0">
                <a:solidFill>
                  <a:srgbClr val="211E1E"/>
                </a:solidFill>
                <a:effectLst/>
                <a:latin typeface="Comic Sans MS" panose="030F0702030302020204" pitchFamily="66" charset="0"/>
              </a:rPr>
              <a:t>de aprendizaje animal </a:t>
            </a:r>
            <a:r>
              <a:rPr lang="es-MX" sz="1600" dirty="0" smtClean="0">
                <a:solidFill>
                  <a:srgbClr val="211E1E"/>
                </a:solidFill>
                <a:effectLst/>
                <a:latin typeface="Comic Sans MS" panose="030F0702030302020204" pitchFamily="66" charset="0"/>
              </a:rPr>
              <a:t>sirvió </a:t>
            </a:r>
            <a:r>
              <a:rPr lang="es-MX" sz="1600" dirty="0">
                <a:solidFill>
                  <a:srgbClr val="211E1E"/>
                </a:solidFill>
                <a:effectLst/>
                <a:latin typeface="Comic Sans MS" panose="030F0702030302020204" pitchFamily="66" charset="0"/>
              </a:rPr>
              <a:t>de </a:t>
            </a:r>
            <a:r>
              <a:rPr lang="es-MX" sz="1600" dirty="0" smtClean="0">
                <a:solidFill>
                  <a:srgbClr val="211E1E"/>
                </a:solidFill>
                <a:effectLst/>
                <a:latin typeface="Comic Sans MS" panose="030F0702030302020204" pitchFamily="66" charset="0"/>
              </a:rPr>
              <a:t>guía </a:t>
            </a:r>
            <a:r>
              <a:rPr lang="es-MX" sz="1600" dirty="0">
                <a:solidFill>
                  <a:srgbClr val="211E1E"/>
                </a:solidFill>
                <a:effectLst/>
                <a:latin typeface="Comic Sans MS" panose="030F0702030302020204" pitchFamily="66" charset="0"/>
              </a:rPr>
              <a:t>para la </a:t>
            </a:r>
            <a:r>
              <a:rPr lang="es-MX" sz="1600" dirty="0" smtClean="0">
                <a:solidFill>
                  <a:srgbClr val="211E1E"/>
                </a:solidFill>
                <a:effectLst/>
                <a:latin typeface="Comic Sans MS" panose="030F0702030302020204" pitchFamily="66" charset="0"/>
              </a:rPr>
              <a:t>experimentación </a:t>
            </a:r>
            <a:r>
              <a:rPr lang="es-MX" sz="1600" dirty="0">
                <a:solidFill>
                  <a:srgbClr val="211E1E"/>
                </a:solidFill>
                <a:effectLst/>
                <a:latin typeface="Comic Sans MS" panose="030F0702030302020204" pitchFamily="66" charset="0"/>
              </a:rPr>
              <a:t>con humanos utilizando procedimientos similares a la </a:t>
            </a:r>
            <a:r>
              <a:rPr lang="es-MX" sz="1600" dirty="0" smtClean="0">
                <a:solidFill>
                  <a:srgbClr val="211E1E"/>
                </a:solidFill>
                <a:effectLst/>
                <a:latin typeface="Comic Sans MS" panose="030F0702030302020204" pitchFamily="66" charset="0"/>
              </a:rPr>
              <a:t>búsqueda </a:t>
            </a:r>
            <a:r>
              <a:rPr lang="es-MX" sz="1600" dirty="0">
                <a:solidFill>
                  <a:srgbClr val="211E1E"/>
                </a:solidFill>
                <a:effectLst/>
                <a:latin typeface="Comic Sans MS" panose="030F0702030302020204" pitchFamily="66" charset="0"/>
              </a:rPr>
              <a:t>de efectos </a:t>
            </a:r>
            <a:r>
              <a:rPr lang="es-MX" sz="1600" dirty="0" smtClean="0">
                <a:solidFill>
                  <a:srgbClr val="211E1E"/>
                </a:solidFill>
                <a:effectLst/>
                <a:latin typeface="Comic Sans MS" panose="030F0702030302020204" pitchFamily="66" charset="0"/>
              </a:rPr>
              <a:t>análogos. </a:t>
            </a:r>
          </a:p>
          <a:p>
            <a:pPr algn="ctr">
              <a:lnSpc>
                <a:spcPct val="150000"/>
              </a:lnSpc>
            </a:pPr>
            <a:r>
              <a:rPr lang="es-MX" sz="1600" dirty="0" smtClean="0">
                <a:solidFill>
                  <a:srgbClr val="211E1E"/>
                </a:solidFill>
                <a:effectLst/>
                <a:latin typeface="Comic Sans MS" panose="030F0702030302020204" pitchFamily="66" charset="0"/>
              </a:rPr>
              <a:t>El </a:t>
            </a:r>
            <a:r>
              <a:rPr lang="es-MX" sz="1600" dirty="0">
                <a:solidFill>
                  <a:srgbClr val="211E1E"/>
                </a:solidFill>
                <a:effectLst/>
                <a:latin typeface="Comic Sans MS" panose="030F0702030302020204" pitchFamily="66" charset="0"/>
              </a:rPr>
              <a:t>hallazgo de que en ambos casos se producen efectos tales como curvas de </a:t>
            </a:r>
            <a:r>
              <a:rPr lang="es-MX" sz="1600" dirty="0" smtClean="0">
                <a:solidFill>
                  <a:srgbClr val="211E1E"/>
                </a:solidFill>
                <a:effectLst/>
                <a:latin typeface="Comic Sans MS" panose="030F0702030302020204" pitchFamily="66" charset="0"/>
              </a:rPr>
              <a:t>adquisición </a:t>
            </a:r>
            <a:r>
              <a:rPr lang="es-MX" sz="1600" dirty="0">
                <a:solidFill>
                  <a:srgbClr val="211E1E"/>
                </a:solidFill>
                <a:effectLst/>
                <a:latin typeface="Comic Sans MS" panose="030F0702030302020204" pitchFamily="66" charset="0"/>
              </a:rPr>
              <a:t>y </a:t>
            </a:r>
            <a:r>
              <a:rPr lang="es-MX" sz="1600" dirty="0" smtClean="0">
                <a:solidFill>
                  <a:srgbClr val="211E1E"/>
                </a:solidFill>
                <a:effectLst/>
                <a:latin typeface="Comic Sans MS" panose="030F0702030302020204" pitchFamily="66" charset="0"/>
              </a:rPr>
              <a:t>extinción</a:t>
            </a:r>
            <a:r>
              <a:rPr lang="es-MX" sz="1600" dirty="0">
                <a:solidFill>
                  <a:srgbClr val="211E1E"/>
                </a:solidFill>
                <a:effectLst/>
                <a:latin typeface="Comic Sans MS" panose="030F0702030302020204" pitchFamily="66" charset="0"/>
              </a:rPr>
              <a:t>, </a:t>
            </a:r>
            <a:r>
              <a:rPr lang="es-MX" sz="1600" dirty="0" smtClean="0">
                <a:solidFill>
                  <a:srgbClr val="211E1E"/>
                </a:solidFill>
                <a:effectLst/>
                <a:latin typeface="Comic Sans MS" panose="030F0702030302020204" pitchFamily="66" charset="0"/>
              </a:rPr>
              <a:t>fenómenos </a:t>
            </a:r>
            <a:r>
              <a:rPr lang="es-MX" sz="1600" dirty="0">
                <a:solidFill>
                  <a:srgbClr val="211E1E"/>
                </a:solidFill>
                <a:effectLst/>
                <a:latin typeface="Comic Sans MS" panose="030F0702030302020204" pitchFamily="66" charset="0"/>
              </a:rPr>
              <a:t>de competencia entre causas en </a:t>
            </a:r>
            <a:r>
              <a:rPr lang="es-MX" sz="1600" dirty="0" smtClean="0">
                <a:solidFill>
                  <a:srgbClr val="211E1E"/>
                </a:solidFill>
                <a:effectLst/>
                <a:latin typeface="Comic Sans MS" panose="030F0702030302020204" pitchFamily="66" charset="0"/>
              </a:rPr>
              <a:t>función </a:t>
            </a:r>
            <a:r>
              <a:rPr lang="es-MX" sz="1600" dirty="0">
                <a:solidFill>
                  <a:srgbClr val="211E1E"/>
                </a:solidFill>
                <a:effectLst/>
                <a:latin typeface="Comic Sans MS" panose="030F0702030302020204" pitchFamily="66" charset="0"/>
              </a:rPr>
              <a:t>de la </a:t>
            </a:r>
            <a:r>
              <a:rPr lang="es-MX" sz="1600" dirty="0" smtClean="0">
                <a:solidFill>
                  <a:srgbClr val="211E1E"/>
                </a:solidFill>
                <a:effectLst/>
                <a:latin typeface="Comic Sans MS" panose="030F0702030302020204" pitchFamily="66" charset="0"/>
              </a:rPr>
              <a:t>validez predictiva</a:t>
            </a:r>
            <a:r>
              <a:rPr lang="es-MX" sz="1600" dirty="0">
                <a:solidFill>
                  <a:srgbClr val="211E1E"/>
                </a:solidFill>
                <a:effectLst/>
                <a:latin typeface="Comic Sans MS" panose="030F0702030302020204" pitchFamily="66" charset="0"/>
              </a:rPr>
              <a:t>, ensombrecimiento y bloqueo, entre otros </a:t>
            </a:r>
            <a:r>
              <a:rPr lang="es-MX" sz="1600" dirty="0" smtClean="0">
                <a:solidFill>
                  <a:srgbClr val="211E1E"/>
                </a:solidFill>
                <a:effectLst/>
                <a:latin typeface="Comic Sans MS" panose="030F0702030302020204" pitchFamily="66" charset="0"/>
              </a:rPr>
              <a:t>llevó </a:t>
            </a:r>
            <a:r>
              <a:rPr lang="es-MX" sz="1600" dirty="0">
                <a:solidFill>
                  <a:srgbClr val="211E1E"/>
                </a:solidFill>
                <a:effectLst/>
                <a:latin typeface="Comic Sans MS" panose="030F0702030302020204" pitchFamily="66" charset="0"/>
              </a:rPr>
              <a:t>a postular que un mismo mecanismo asociativo </a:t>
            </a:r>
            <a:r>
              <a:rPr lang="es-MX" sz="1600" dirty="0" smtClean="0">
                <a:solidFill>
                  <a:srgbClr val="211E1E"/>
                </a:solidFill>
                <a:effectLst/>
                <a:latin typeface="Comic Sans MS" panose="030F0702030302020204" pitchFamily="66" charset="0"/>
              </a:rPr>
              <a:t>podría </a:t>
            </a:r>
            <a:r>
              <a:rPr lang="es-MX" sz="1600" dirty="0">
                <a:solidFill>
                  <a:srgbClr val="211E1E"/>
                </a:solidFill>
                <a:effectLst/>
                <a:latin typeface="Comic Sans MS" panose="030F0702030302020204" pitchFamily="66" charset="0"/>
              </a:rPr>
              <a:t>explicar el aprendizaje asociativo animal y aprendizaje causal en </a:t>
            </a:r>
            <a:r>
              <a:rPr lang="es-MX" sz="1600" dirty="0" smtClean="0">
                <a:solidFill>
                  <a:srgbClr val="211E1E"/>
                </a:solidFill>
                <a:effectLst/>
                <a:latin typeface="Comic Sans MS" panose="030F0702030302020204" pitchFamily="66" charset="0"/>
              </a:rPr>
              <a:t>humanos</a:t>
            </a:r>
            <a:r>
              <a:rPr lang="es-MX" sz="1600" dirty="0">
                <a:solidFill>
                  <a:srgbClr val="211E1E"/>
                </a:solidFill>
                <a:latin typeface="Comic Sans MS" panose="030F0702030302020204" pitchFamily="66" charset="0"/>
              </a:rPr>
              <a:t> </a:t>
            </a:r>
            <a:r>
              <a:rPr lang="es-MX" sz="1600" dirty="0" smtClean="0">
                <a:solidFill>
                  <a:srgbClr val="211E1E"/>
                </a:solidFill>
                <a:latin typeface="Comic Sans MS" panose="030F0702030302020204" pitchFamily="66" charset="0"/>
              </a:rPr>
              <a:t>(</a:t>
            </a:r>
            <a:r>
              <a:rPr lang="es-MX" sz="1600" dirty="0">
                <a:solidFill>
                  <a:srgbClr val="211E1E"/>
                </a:solidFill>
                <a:latin typeface="Comic Sans MS" panose="030F0702030302020204" pitchFamily="66" charset="0"/>
              </a:rPr>
              <a:t>Perales et. Al 2018).</a:t>
            </a:r>
          </a:p>
          <a:p>
            <a:pPr algn="ctr">
              <a:lnSpc>
                <a:spcPct val="150000"/>
              </a:lnSpc>
            </a:pPr>
            <a:endParaRPr lang="es-MX" sz="1600" dirty="0">
              <a:latin typeface="Comic Sans MS" panose="030F0702030302020204" pitchFamily="66" charset="0"/>
            </a:endParaRPr>
          </a:p>
        </p:txBody>
      </p:sp>
      <p:pic>
        <p:nvPicPr>
          <p:cNvPr id="7" name="Picture 2" descr="Salpicaduras y manchas sobre fondo transparente en formato PNG">
            <a:extLst>
              <a:ext uri="{FF2B5EF4-FFF2-40B4-BE49-F238E27FC236}">
                <a16:creationId xmlns:a16="http://schemas.microsoft.com/office/drawing/2014/main" id="{AD1092D3-CCAD-8584-3509-12083F576D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0534" y="5426534"/>
            <a:ext cx="1431466" cy="1431466"/>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Interpretabilidad vs. Causalidad ¿Son lo mismo? | Sigesa">
            <a:extLst>
              <a:ext uri="{FF2B5EF4-FFF2-40B4-BE49-F238E27FC236}">
                <a16:creationId xmlns:a16="http://schemas.microsoft.com/office/drawing/2014/main" id="{8E4073EE-5DD3-D458-97E5-DA687453CC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7134" y="4528972"/>
            <a:ext cx="1539190" cy="2134343"/>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117075" y="424354"/>
            <a:ext cx="8494761" cy="1323439"/>
          </a:xfrm>
          <a:prstGeom prst="rect">
            <a:avLst/>
          </a:prstGeom>
          <a:noFill/>
        </p:spPr>
        <p:txBody>
          <a:bodyPr wrap="none" lIns="91440" tIns="45720" rIns="91440" bIns="45720">
            <a:spAutoFit/>
          </a:bodyPr>
          <a:lstStyle/>
          <a:p>
            <a:pPr algn="ctr"/>
            <a:r>
              <a:rPr lang="es-ES" sz="4000" b="1" cap="none" spc="0" dirty="0" smtClean="0">
                <a:ln w="22225">
                  <a:solidFill>
                    <a:schemeClr val="accent2"/>
                  </a:solidFill>
                  <a:prstDash val="solid"/>
                </a:ln>
                <a:solidFill>
                  <a:schemeClr val="accent2">
                    <a:lumMod val="40000"/>
                    <a:lumOff val="60000"/>
                  </a:schemeClr>
                </a:solidFill>
                <a:effectLst/>
              </a:rPr>
              <a:t>INVESTIGACIONES DEL APRENDIZAJE </a:t>
            </a:r>
          </a:p>
          <a:p>
            <a:pPr algn="ctr"/>
            <a:r>
              <a:rPr lang="es-ES" sz="4000" b="1" cap="none" spc="0" dirty="0" smtClean="0">
                <a:ln w="22225">
                  <a:solidFill>
                    <a:schemeClr val="accent2"/>
                  </a:solidFill>
                  <a:prstDash val="solid"/>
                </a:ln>
                <a:solidFill>
                  <a:schemeClr val="accent2">
                    <a:lumMod val="40000"/>
                    <a:lumOff val="60000"/>
                  </a:schemeClr>
                </a:solidFill>
                <a:effectLst/>
              </a:rPr>
              <a:t>CAUSAL</a:t>
            </a:r>
            <a:endParaRPr lang="es-ES" sz="40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4104361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3205D5F-C728-11A3-35B3-6D9A5EA6DAED}"/>
              </a:ext>
            </a:extLst>
          </p:cNvPr>
          <p:cNvSpPr txBox="1"/>
          <p:nvPr/>
        </p:nvSpPr>
        <p:spPr>
          <a:xfrm>
            <a:off x="1392087" y="690938"/>
            <a:ext cx="9407825" cy="2677656"/>
          </a:xfrm>
          <a:prstGeom prst="rect">
            <a:avLst/>
          </a:prstGeom>
          <a:noFill/>
        </p:spPr>
        <p:txBody>
          <a:bodyPr wrap="square">
            <a:spAutoFit/>
          </a:bodyPr>
          <a:lstStyle/>
          <a:p>
            <a:pPr algn="ctr">
              <a:lnSpc>
                <a:spcPct val="150000"/>
              </a:lnSpc>
            </a:pPr>
            <a:r>
              <a:rPr lang="es-MX" sz="1600" dirty="0">
                <a:latin typeface="Comic Sans MS" panose="030F0702030302020204" pitchFamily="66" charset="0"/>
                <a:cs typeface="Times New Roman" panose="02020603050405020304" pitchFamily="18" charset="0"/>
              </a:rPr>
              <a:t>Para </a:t>
            </a:r>
            <a:r>
              <a:rPr lang="es-MX" sz="1600" dirty="0" smtClean="0">
                <a:latin typeface="Comic Sans MS" panose="030F0702030302020204" pitchFamily="66" charset="0"/>
                <a:cs typeface="Times New Roman" panose="02020603050405020304" pitchFamily="18" charset="0"/>
              </a:rPr>
              <a:t>Perales </a:t>
            </a:r>
            <a:r>
              <a:rPr lang="es-MX" sz="1600" dirty="0">
                <a:latin typeface="Comic Sans MS" panose="030F0702030302020204" pitchFamily="66" charset="0"/>
                <a:cs typeface="Times New Roman" panose="02020603050405020304" pitchFamily="18" charset="0"/>
              </a:rPr>
              <a:t>et. a</a:t>
            </a:r>
            <a:r>
              <a:rPr lang="es-MX" sz="1600" dirty="0" smtClean="0">
                <a:latin typeface="Comic Sans MS" panose="030F0702030302020204" pitchFamily="66" charset="0"/>
                <a:cs typeface="Times New Roman" panose="02020603050405020304" pitchFamily="18" charset="0"/>
              </a:rPr>
              <a:t>l. (2018), o</a:t>
            </a:r>
            <a:r>
              <a:rPr lang="es-MX" sz="1600" dirty="0" smtClean="0">
                <a:effectLst/>
                <a:latin typeface="Comic Sans MS" panose="030F0702030302020204" pitchFamily="66" charset="0"/>
                <a:cs typeface="Times New Roman" panose="02020603050405020304" pitchFamily="18" charset="0"/>
              </a:rPr>
              <a:t>tra definición de aprendizaje causal es el proceso </a:t>
            </a:r>
            <a:r>
              <a:rPr lang="es-MX" sz="1600" dirty="0">
                <a:effectLst/>
                <a:latin typeface="Comic Sans MS" panose="030F0702030302020204" pitchFamily="66" charset="0"/>
                <a:cs typeface="Times New Roman" panose="02020603050405020304" pitchFamily="18" charset="0"/>
              </a:rPr>
              <a:t>mediante el </a:t>
            </a:r>
            <a:r>
              <a:rPr lang="es-MX" sz="1600" dirty="0" smtClean="0">
                <a:effectLst/>
                <a:latin typeface="Comic Sans MS" panose="030F0702030302020204" pitchFamily="66" charset="0"/>
                <a:cs typeface="Times New Roman" panose="02020603050405020304" pitchFamily="18" charset="0"/>
              </a:rPr>
              <a:t>cual  </a:t>
            </a:r>
            <a:r>
              <a:rPr lang="es-MX" sz="1600" dirty="0">
                <a:effectLst/>
                <a:latin typeface="Comic Sans MS" panose="030F0702030302020204" pitchFamily="66" charset="0"/>
                <a:cs typeface="Times New Roman" panose="02020603050405020304" pitchFamily="18" charset="0"/>
              </a:rPr>
              <a:t>los organismos son capaces de captar las relaciones entre acontecimientos del medio que les rodea y </a:t>
            </a:r>
            <a:r>
              <a:rPr lang="es-MX" sz="1600" dirty="0" smtClean="0">
                <a:effectLst/>
                <a:latin typeface="Comic Sans MS" panose="030F0702030302020204" pitchFamily="66" charset="0"/>
                <a:cs typeface="Times New Roman" panose="02020603050405020304" pitchFamily="18" charset="0"/>
              </a:rPr>
              <a:t>así </a:t>
            </a:r>
            <a:r>
              <a:rPr lang="es-MX" sz="1600" dirty="0">
                <a:effectLst/>
                <a:latin typeface="Comic Sans MS" panose="030F0702030302020204" pitchFamily="66" charset="0"/>
                <a:cs typeface="Times New Roman" panose="02020603050405020304" pitchFamily="18" charset="0"/>
              </a:rPr>
              <a:t>adaptar su comportamiento de forma apropiada. </a:t>
            </a:r>
            <a:endParaRPr lang="es-MX" sz="1600" dirty="0" smtClean="0">
              <a:effectLst/>
              <a:latin typeface="Comic Sans MS" panose="030F0702030302020204" pitchFamily="66" charset="0"/>
              <a:cs typeface="Times New Roman" panose="02020603050405020304" pitchFamily="18" charset="0"/>
            </a:endParaRPr>
          </a:p>
          <a:p>
            <a:pPr algn="ctr">
              <a:lnSpc>
                <a:spcPct val="150000"/>
              </a:lnSpc>
            </a:pPr>
            <a:r>
              <a:rPr lang="es-MX" sz="1600" dirty="0" smtClean="0">
                <a:latin typeface="Comic Sans MS" panose="030F0702030302020204" pitchFamily="66" charset="0"/>
                <a:cs typeface="Times New Roman" panose="02020603050405020304" pitchFamily="18" charset="0"/>
              </a:rPr>
              <a:t>L</a:t>
            </a:r>
            <a:r>
              <a:rPr lang="es-MX" sz="1600" dirty="0" smtClean="0">
                <a:effectLst/>
                <a:latin typeface="Comic Sans MS" panose="030F0702030302020204" pitchFamily="66" charset="0"/>
                <a:cs typeface="Times New Roman" panose="02020603050405020304" pitchFamily="18" charset="0"/>
              </a:rPr>
              <a:t>a adquisición </a:t>
            </a:r>
            <a:r>
              <a:rPr lang="es-MX" sz="1600" dirty="0">
                <a:effectLst/>
                <a:latin typeface="Comic Sans MS" panose="030F0702030302020204" pitchFamily="66" charset="0"/>
                <a:cs typeface="Times New Roman" panose="02020603050405020304" pitchFamily="18" charset="0"/>
              </a:rPr>
              <a:t>de </a:t>
            </a:r>
            <a:r>
              <a:rPr lang="es-MX" sz="1600" dirty="0" smtClean="0">
                <a:effectLst/>
                <a:latin typeface="Comic Sans MS" panose="030F0702030302020204" pitchFamily="66" charset="0"/>
                <a:cs typeface="Times New Roman" panose="02020603050405020304" pitchFamily="18" charset="0"/>
              </a:rPr>
              <a:t>información </a:t>
            </a:r>
            <a:r>
              <a:rPr lang="es-MX" sz="1600" dirty="0">
                <a:effectLst/>
                <a:latin typeface="Comic Sans MS" panose="030F0702030302020204" pitchFamily="66" charset="0"/>
                <a:cs typeface="Times New Roman" panose="02020603050405020304" pitchFamily="18" charset="0"/>
              </a:rPr>
              <a:t>sobre la textura causal del medio es una capacidad </a:t>
            </a:r>
            <a:r>
              <a:rPr lang="es-MX" sz="1600" dirty="0" smtClean="0">
                <a:effectLst/>
                <a:latin typeface="Comic Sans MS" panose="030F0702030302020204" pitchFamily="66" charset="0"/>
                <a:cs typeface="Times New Roman" panose="02020603050405020304" pitchFamily="18" charset="0"/>
              </a:rPr>
              <a:t>psicológica </a:t>
            </a:r>
            <a:r>
              <a:rPr lang="es-MX" sz="1600" dirty="0">
                <a:effectLst/>
                <a:latin typeface="Comic Sans MS" panose="030F0702030302020204" pitchFamily="66" charset="0"/>
                <a:cs typeface="Times New Roman" panose="02020603050405020304" pitchFamily="18" charset="0"/>
              </a:rPr>
              <a:t>fundamental porque permite al organismo predecir acontecimientos futuros </a:t>
            </a:r>
            <a:r>
              <a:rPr lang="es-MX" sz="1600" dirty="0" smtClean="0">
                <a:effectLst/>
                <a:latin typeface="Comic Sans MS" panose="030F0702030302020204" pitchFamily="66" charset="0"/>
                <a:cs typeface="Times New Roman" panose="02020603050405020304" pitchFamily="18" charset="0"/>
              </a:rPr>
              <a:t>basándose </a:t>
            </a:r>
            <a:r>
              <a:rPr lang="es-MX" sz="1600" dirty="0">
                <a:effectLst/>
                <a:latin typeface="Comic Sans MS" panose="030F0702030302020204" pitchFamily="66" charset="0"/>
                <a:cs typeface="Times New Roman" panose="02020603050405020304" pitchFamily="18" charset="0"/>
              </a:rPr>
              <a:t>en la </a:t>
            </a:r>
            <a:r>
              <a:rPr lang="es-MX" sz="1600" dirty="0" smtClean="0">
                <a:effectLst/>
                <a:latin typeface="Comic Sans MS" panose="030F0702030302020204" pitchFamily="66" charset="0"/>
                <a:cs typeface="Times New Roman" panose="02020603050405020304" pitchFamily="18" charset="0"/>
              </a:rPr>
              <a:t>información </a:t>
            </a:r>
            <a:r>
              <a:rPr lang="es-MX" sz="1600" dirty="0">
                <a:effectLst/>
                <a:latin typeface="Comic Sans MS" panose="030F0702030302020204" pitchFamily="66" charset="0"/>
                <a:cs typeface="Times New Roman" panose="02020603050405020304" pitchFamily="18" charset="0"/>
              </a:rPr>
              <a:t>actual, pero </a:t>
            </a:r>
            <a:r>
              <a:rPr lang="es-MX" sz="1600" dirty="0" smtClean="0">
                <a:effectLst/>
                <a:latin typeface="Comic Sans MS" panose="030F0702030302020204" pitchFamily="66" charset="0"/>
                <a:cs typeface="Times New Roman" panose="02020603050405020304" pitchFamily="18" charset="0"/>
              </a:rPr>
              <a:t>también </a:t>
            </a:r>
            <a:r>
              <a:rPr lang="es-MX" sz="1600" dirty="0">
                <a:effectLst/>
                <a:latin typeface="Comic Sans MS" panose="030F0702030302020204" pitchFamily="66" charset="0"/>
                <a:cs typeface="Times New Roman" panose="02020603050405020304" pitchFamily="18" charset="0"/>
              </a:rPr>
              <a:t>manipular el medio de manera efectiva para provocar consecuencias deseables o para evitar las negativas. </a:t>
            </a:r>
            <a:endParaRPr lang="es-MX" sz="1600" dirty="0">
              <a:latin typeface="Comic Sans MS" panose="030F0702030302020204" pitchFamily="66" charset="0"/>
              <a:cs typeface="Times New Roman" panose="02020603050405020304" pitchFamily="18" charset="0"/>
            </a:endParaRPr>
          </a:p>
        </p:txBody>
      </p:sp>
      <p:pic>
        <p:nvPicPr>
          <p:cNvPr id="6" name="Picture 2" descr="Salpicaduras y manchas sobre fondo transparente en formato PNG">
            <a:extLst>
              <a:ext uri="{FF2B5EF4-FFF2-40B4-BE49-F238E27FC236}">
                <a16:creationId xmlns:a16="http://schemas.microsoft.com/office/drawing/2014/main" id="{B3F1BA19-81B5-4F62-CDAB-3431A58415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1380226" cy="138022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Salpicaduras y manchas sobre fondo transparente en formato PNG">
            <a:extLst>
              <a:ext uri="{FF2B5EF4-FFF2-40B4-BE49-F238E27FC236}">
                <a16:creationId xmlns:a16="http://schemas.microsoft.com/office/drawing/2014/main" id="{6761ACA9-003A-EF04-94C3-5B0BD31895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1" y="5477774"/>
            <a:ext cx="1380226" cy="1380226"/>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Crítica a la idea de causalidad. – Aeterna Impero">
            <a:extLst>
              <a:ext uri="{FF2B5EF4-FFF2-40B4-BE49-F238E27FC236}">
                <a16:creationId xmlns:a16="http://schemas.microsoft.com/office/drawing/2014/main" id="{B5C6B3B8-70AE-73F5-A07F-8CC33E5A66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6915" y="3854084"/>
            <a:ext cx="3624249" cy="1917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987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DEA24CF-EBFE-4973-6951-4E729765EF78}"/>
              </a:ext>
            </a:extLst>
          </p:cNvPr>
          <p:cNvSpPr txBox="1"/>
          <p:nvPr/>
        </p:nvSpPr>
        <p:spPr>
          <a:xfrm>
            <a:off x="1323436" y="810754"/>
            <a:ext cx="9545128" cy="3046988"/>
          </a:xfrm>
          <a:prstGeom prst="rect">
            <a:avLst/>
          </a:prstGeom>
          <a:noFill/>
        </p:spPr>
        <p:txBody>
          <a:bodyPr wrap="square">
            <a:spAutoFit/>
          </a:bodyPr>
          <a:lstStyle/>
          <a:p>
            <a:pPr algn="ctr">
              <a:lnSpc>
                <a:spcPct val="150000"/>
              </a:lnSpc>
            </a:pPr>
            <a:r>
              <a:rPr lang="es-MX" sz="1600" dirty="0">
                <a:effectLst/>
                <a:latin typeface="Comic Sans MS" panose="030F0702030302020204" pitchFamily="66" charset="0"/>
              </a:rPr>
              <a:t>En </a:t>
            </a:r>
            <a:r>
              <a:rPr lang="es-MX" sz="1600" dirty="0" smtClean="0">
                <a:effectLst/>
                <a:latin typeface="Comic Sans MS" panose="030F0702030302020204" pitchFamily="66" charset="0"/>
              </a:rPr>
              <a:t>general para </a:t>
            </a:r>
            <a:r>
              <a:rPr lang="es-MX" sz="1600" dirty="0" smtClean="0">
                <a:latin typeface="Comic Sans MS" panose="030F0702030302020204" pitchFamily="66" charset="0"/>
                <a:cs typeface="Times New Roman" panose="02020603050405020304" pitchFamily="18" charset="0"/>
              </a:rPr>
              <a:t>Perales </a:t>
            </a:r>
            <a:r>
              <a:rPr lang="es-MX" sz="1600" dirty="0">
                <a:latin typeface="Comic Sans MS" panose="030F0702030302020204" pitchFamily="66" charset="0"/>
                <a:cs typeface="Times New Roman" panose="02020603050405020304" pitchFamily="18" charset="0"/>
              </a:rPr>
              <a:t>et. </a:t>
            </a:r>
            <a:r>
              <a:rPr lang="es-MX" sz="1600" dirty="0" smtClean="0">
                <a:latin typeface="Comic Sans MS" panose="030F0702030302020204" pitchFamily="66" charset="0"/>
                <a:cs typeface="Times New Roman" panose="02020603050405020304" pitchFamily="18" charset="0"/>
              </a:rPr>
              <a:t>al. (2018</a:t>
            </a:r>
            <a:r>
              <a:rPr lang="es-MX" sz="1600" dirty="0">
                <a:latin typeface="Comic Sans MS" panose="030F0702030302020204" pitchFamily="66" charset="0"/>
                <a:cs typeface="Times New Roman" panose="02020603050405020304" pitchFamily="18" charset="0"/>
              </a:rPr>
              <a:t>),</a:t>
            </a:r>
            <a:r>
              <a:rPr lang="es-MX" sz="1600" dirty="0" smtClean="0">
                <a:effectLst/>
                <a:latin typeface="Comic Sans MS" panose="030F0702030302020204" pitchFamily="66" charset="0"/>
              </a:rPr>
              <a:t> el </a:t>
            </a:r>
            <a:r>
              <a:rPr lang="es-MX" sz="1600" dirty="0">
                <a:effectLst/>
                <a:latin typeface="Comic Sans MS" panose="030F0702030302020204" pitchFamily="66" charset="0"/>
              </a:rPr>
              <a:t>concepto de </a:t>
            </a:r>
            <a:r>
              <a:rPr lang="es-MX" sz="1600" dirty="0" smtClean="0">
                <a:effectLst/>
                <a:latin typeface="Comic Sans MS" panose="030F0702030302020204" pitchFamily="66" charset="0"/>
              </a:rPr>
              <a:t>relación </a:t>
            </a:r>
            <a:r>
              <a:rPr lang="es-MX" sz="1600" dirty="0">
                <a:effectLst/>
                <a:latin typeface="Comic Sans MS" panose="030F0702030302020204" pitchFamily="66" charset="0"/>
              </a:rPr>
              <a:t>de causalidad es claramente diferente del de </a:t>
            </a:r>
            <a:r>
              <a:rPr lang="es-MX" sz="1600" dirty="0" smtClean="0">
                <a:effectLst/>
                <a:latin typeface="Comic Sans MS" panose="030F0702030302020204" pitchFamily="66" charset="0"/>
              </a:rPr>
              <a:t>contingencia, la </a:t>
            </a:r>
            <a:r>
              <a:rPr lang="es-MX" sz="1600" dirty="0">
                <a:effectLst/>
                <a:latin typeface="Comic Sans MS" panose="030F0702030302020204" pitchFamily="66" charset="0"/>
              </a:rPr>
              <a:t>diferencia entre ellos es un tema central para la </a:t>
            </a:r>
            <a:r>
              <a:rPr lang="es-MX" sz="1600" dirty="0" smtClean="0">
                <a:effectLst/>
                <a:latin typeface="Comic Sans MS" panose="030F0702030302020204" pitchFamily="66" charset="0"/>
              </a:rPr>
              <a:t>filosofía </a:t>
            </a:r>
            <a:r>
              <a:rPr lang="es-MX" sz="1600" dirty="0">
                <a:effectLst/>
                <a:latin typeface="Comic Sans MS" panose="030F0702030302020204" pitchFamily="66" charset="0"/>
              </a:rPr>
              <a:t>de la </a:t>
            </a:r>
            <a:r>
              <a:rPr lang="es-MX" sz="1600" dirty="0" smtClean="0">
                <a:effectLst/>
                <a:latin typeface="Comic Sans MS" panose="030F0702030302020204" pitchFamily="66" charset="0"/>
              </a:rPr>
              <a:t>causalidad, para </a:t>
            </a:r>
            <a:r>
              <a:rPr lang="es-MX" sz="1600" dirty="0">
                <a:effectLst/>
                <a:latin typeface="Comic Sans MS" panose="030F0702030302020204" pitchFamily="66" charset="0"/>
              </a:rPr>
              <a:t>la ciencia </a:t>
            </a:r>
            <a:r>
              <a:rPr lang="es-MX" sz="1600" dirty="0" smtClean="0">
                <a:effectLst/>
                <a:latin typeface="Comic Sans MS" panose="030F0702030302020204" pitchFamily="66" charset="0"/>
              </a:rPr>
              <a:t>psicológica</a:t>
            </a:r>
            <a:r>
              <a:rPr lang="es-MX" sz="1600" dirty="0">
                <a:effectLst/>
                <a:latin typeface="Comic Sans MS" panose="030F0702030302020204" pitchFamily="66" charset="0"/>
              </a:rPr>
              <a:t>, la </a:t>
            </a:r>
            <a:r>
              <a:rPr lang="es-MX" sz="1600" dirty="0" smtClean="0">
                <a:effectLst/>
                <a:latin typeface="Comic Sans MS" panose="030F0702030302020204" pitchFamily="66" charset="0"/>
              </a:rPr>
              <a:t>cuestión más </a:t>
            </a:r>
            <a:r>
              <a:rPr lang="es-MX" sz="1600" dirty="0">
                <a:effectLst/>
                <a:latin typeface="Comic Sans MS" panose="030F0702030302020204" pitchFamily="66" charset="0"/>
              </a:rPr>
              <a:t>importante </a:t>
            </a:r>
            <a:r>
              <a:rPr lang="es-MX" sz="1600" dirty="0" smtClean="0">
                <a:latin typeface="Comic Sans MS" panose="030F0702030302020204" pitchFamily="66" charset="0"/>
              </a:rPr>
              <a:t>es</a:t>
            </a:r>
            <a:r>
              <a:rPr lang="es-MX" sz="1600" dirty="0" smtClean="0">
                <a:effectLst/>
                <a:latin typeface="Comic Sans MS" panose="030F0702030302020204" pitchFamily="66" charset="0"/>
              </a:rPr>
              <a:t> </a:t>
            </a:r>
            <a:r>
              <a:rPr lang="es-MX" sz="1600" dirty="0">
                <a:effectLst/>
                <a:latin typeface="Comic Sans MS" panose="030F0702030302020204" pitchFamily="66" charset="0"/>
              </a:rPr>
              <a:t>determinar hasta </a:t>
            </a:r>
            <a:r>
              <a:rPr lang="es-MX" sz="1600" dirty="0" smtClean="0">
                <a:effectLst/>
                <a:latin typeface="Comic Sans MS" panose="030F0702030302020204" pitchFamily="66" charset="0"/>
              </a:rPr>
              <a:t>qué </a:t>
            </a:r>
            <a:r>
              <a:rPr lang="es-MX" sz="1600" dirty="0">
                <a:effectLst/>
                <a:latin typeface="Comic Sans MS" panose="030F0702030302020204" pitchFamily="66" charset="0"/>
              </a:rPr>
              <a:t>punto aprender que dos </a:t>
            </a:r>
            <a:r>
              <a:rPr lang="es-MX" sz="1600" dirty="0" smtClean="0">
                <a:effectLst/>
                <a:latin typeface="Comic Sans MS" panose="030F0702030302020204" pitchFamily="66" charset="0"/>
              </a:rPr>
              <a:t>fenómenos </a:t>
            </a:r>
            <a:r>
              <a:rPr lang="es-MX" sz="1600" dirty="0">
                <a:effectLst/>
                <a:latin typeface="Comic Sans MS" panose="030F0702030302020204" pitchFamily="66" charset="0"/>
              </a:rPr>
              <a:t>ocurren conjuntamente (</a:t>
            </a:r>
            <a:r>
              <a:rPr lang="es-MX" sz="1600" dirty="0" smtClean="0">
                <a:effectLst/>
                <a:latin typeface="Comic Sans MS" panose="030F0702030302020204" pitchFamily="66" charset="0"/>
              </a:rPr>
              <a:t>relación </a:t>
            </a:r>
            <a:r>
              <a:rPr lang="es-MX" sz="1600" dirty="0">
                <a:effectLst/>
                <a:latin typeface="Comic Sans MS" panose="030F0702030302020204" pitchFamily="66" charset="0"/>
              </a:rPr>
              <a:t>de contingencia) y aprender que uno produce el otro (</a:t>
            </a:r>
            <a:r>
              <a:rPr lang="es-MX" sz="1600" dirty="0" smtClean="0">
                <a:effectLst/>
                <a:latin typeface="Comic Sans MS" panose="030F0702030302020204" pitchFamily="66" charset="0"/>
              </a:rPr>
              <a:t>relación </a:t>
            </a:r>
            <a:r>
              <a:rPr lang="es-MX" sz="1600" dirty="0">
                <a:effectLst/>
                <a:latin typeface="Comic Sans MS" panose="030F0702030302020204" pitchFamily="66" charset="0"/>
              </a:rPr>
              <a:t>de causalidad) son habilidades que se basan en procesos cognitivos comunes. En este sentido, parece claro que si dos eventos </a:t>
            </a:r>
            <a:r>
              <a:rPr lang="es-MX" sz="1600" dirty="0" err="1" smtClean="0">
                <a:effectLst/>
                <a:latin typeface="Comic Sans MS" panose="030F0702030302020204" pitchFamily="66" charset="0"/>
              </a:rPr>
              <a:t>co</a:t>
            </a:r>
            <a:r>
              <a:rPr lang="es-MX" sz="1600" dirty="0" smtClean="0">
                <a:effectLst/>
                <a:latin typeface="Comic Sans MS" panose="030F0702030302020204" pitchFamily="66" charset="0"/>
              </a:rPr>
              <a:t>-varían </a:t>
            </a:r>
            <a:r>
              <a:rPr lang="es-MX" sz="1600" dirty="0">
                <a:effectLst/>
                <a:latin typeface="Comic Sans MS" panose="030F0702030302020204" pitchFamily="66" charset="0"/>
              </a:rPr>
              <a:t>ello no implica que el primero (A) sea causa del segundo (B). La </a:t>
            </a:r>
            <a:r>
              <a:rPr lang="es-MX" sz="1600" dirty="0" err="1" smtClean="0">
                <a:effectLst/>
                <a:latin typeface="Comic Sans MS" panose="030F0702030302020204" pitchFamily="66" charset="0"/>
              </a:rPr>
              <a:t>co</a:t>
            </a:r>
            <a:r>
              <a:rPr lang="es-MX" sz="1600" dirty="0" smtClean="0">
                <a:effectLst/>
                <a:latin typeface="Comic Sans MS" panose="030F0702030302020204" pitchFamily="66" charset="0"/>
              </a:rPr>
              <a:t>-variación </a:t>
            </a:r>
            <a:r>
              <a:rPr lang="es-MX" sz="1600" dirty="0">
                <a:effectLst/>
                <a:latin typeface="Comic Sans MS" panose="030F0702030302020204" pitchFamily="66" charset="0"/>
              </a:rPr>
              <a:t>entre los acontecimientos A y B puede deberse a que, efectivamente, el antecedente A sea la causa del consecuente </a:t>
            </a:r>
            <a:r>
              <a:rPr lang="es-MX" sz="1600" dirty="0" smtClean="0">
                <a:effectLst/>
                <a:latin typeface="Comic Sans MS" panose="030F0702030302020204" pitchFamily="66" charset="0"/>
              </a:rPr>
              <a:t>B</a:t>
            </a:r>
            <a:endParaRPr lang="es-MX" sz="1600" dirty="0">
              <a:latin typeface="Comic Sans MS" panose="030F0702030302020204" pitchFamily="66" charset="0"/>
            </a:endParaRPr>
          </a:p>
        </p:txBody>
      </p:sp>
      <p:pic>
        <p:nvPicPr>
          <p:cNvPr id="6" name="Picture 2" descr="Salpicaduras y manchas sobre fondo transparente en formato PNG">
            <a:extLst>
              <a:ext uri="{FF2B5EF4-FFF2-40B4-BE49-F238E27FC236}">
                <a16:creationId xmlns:a16="http://schemas.microsoft.com/office/drawing/2014/main" id="{760193F1-DE4E-84F1-970C-19184BB6DB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1380226" cy="138022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Salpicaduras y manchas sobre fondo transparente en formato PNG">
            <a:extLst>
              <a:ext uri="{FF2B5EF4-FFF2-40B4-BE49-F238E27FC236}">
                <a16:creationId xmlns:a16="http://schemas.microsoft.com/office/drawing/2014/main" id="{7E1CD2E6-7897-1C2B-2A6E-85ACBA1931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90" y="5357133"/>
            <a:ext cx="1380226" cy="138022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Salpicaduras y manchas sobre fondo transparente en formato PNG">
            <a:extLst>
              <a:ext uri="{FF2B5EF4-FFF2-40B4-BE49-F238E27FC236}">
                <a16:creationId xmlns:a16="http://schemas.microsoft.com/office/drawing/2014/main" id="{81579064-262F-CCAA-E4A3-AA4A7454A7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68564" y="0"/>
            <a:ext cx="1380226" cy="1380226"/>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a:extLst>
              <a:ext uri="{FF2B5EF4-FFF2-40B4-BE49-F238E27FC236}">
                <a16:creationId xmlns:a16="http://schemas.microsoft.com/office/drawing/2014/main" id="{96F4FEB0-239C-2F64-77B1-E8E586DBE7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9963" y="4399709"/>
            <a:ext cx="5295900" cy="15367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Salpicaduras y manchas sobre fondo transparente en formato PNG">
            <a:extLst>
              <a:ext uri="{FF2B5EF4-FFF2-40B4-BE49-F238E27FC236}">
                <a16:creationId xmlns:a16="http://schemas.microsoft.com/office/drawing/2014/main" id="{D2E3B137-1901-8DCC-03E3-D1AF8089E5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72391" y="5000765"/>
            <a:ext cx="1380226" cy="1380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662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A69E8C0-DDBD-1774-3118-DF5C52D62992}"/>
              </a:ext>
            </a:extLst>
          </p:cNvPr>
          <p:cNvSpPr txBox="1"/>
          <p:nvPr/>
        </p:nvSpPr>
        <p:spPr>
          <a:xfrm>
            <a:off x="1535501" y="1242203"/>
            <a:ext cx="9392329" cy="2400657"/>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BIBLIOGRAFIA</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 </a:t>
            </a:r>
            <a:r>
              <a:rPr lang="es-MX" sz="2000" dirty="0" smtClean="0">
                <a:latin typeface="Times New Roman" panose="02020603050405020304" pitchFamily="18" charset="0"/>
                <a:cs typeface="Times New Roman" panose="02020603050405020304" pitchFamily="18" charset="0"/>
              </a:rPr>
              <a:t>         </a:t>
            </a:r>
            <a:r>
              <a:rPr lang="es-MX" dirty="0" smtClean="0">
                <a:latin typeface="Times New Roman" panose="02020603050405020304" pitchFamily="18" charset="0"/>
                <a:cs typeface="Times New Roman" panose="02020603050405020304" pitchFamily="18" charset="0"/>
              </a:rPr>
              <a:t>Perales</a:t>
            </a:r>
            <a:r>
              <a:rPr lang="es-MX" dirty="0">
                <a:latin typeface="Times New Roman" panose="02020603050405020304" pitchFamily="18" charset="0"/>
                <a:cs typeface="Times New Roman" panose="02020603050405020304" pitchFamily="18" charset="0"/>
              </a:rPr>
              <a:t>, J., Ramos, M., &amp; Maldonado, A. (2018). Aprendizaje de relaciones de contingencia y causalidad: una </a:t>
            </a:r>
            <a:r>
              <a:rPr lang="es-MX" dirty="0" smtClean="0">
                <a:latin typeface="Times New Roman" panose="02020603050405020304" pitchFamily="18" charset="0"/>
                <a:cs typeface="Times New Roman" panose="02020603050405020304" pitchFamily="18" charset="0"/>
              </a:rPr>
              <a:t>opinión </a:t>
            </a:r>
            <a:r>
              <a:rPr lang="es-MX" dirty="0">
                <a:latin typeface="Times New Roman" panose="02020603050405020304" pitchFamily="18" charset="0"/>
                <a:cs typeface="Times New Roman" panose="02020603050405020304" pitchFamily="18" charset="0"/>
              </a:rPr>
              <a:t>a las tendencias </a:t>
            </a:r>
            <a:r>
              <a:rPr lang="es-MX" dirty="0" smtClean="0">
                <a:latin typeface="Times New Roman" panose="02020603050405020304" pitchFamily="18" charset="0"/>
                <a:cs typeface="Times New Roman" panose="02020603050405020304" pitchFamily="18" charset="0"/>
              </a:rPr>
              <a:t>teóricas. </a:t>
            </a:r>
            <a:r>
              <a:rPr lang="es-MX" i="1" dirty="0" err="1">
                <a:latin typeface="Times New Roman" panose="02020603050405020304" pitchFamily="18" charset="0"/>
                <a:cs typeface="Times New Roman" panose="02020603050405020304" pitchFamily="18" charset="0"/>
              </a:rPr>
              <a:t>Redalyc</a:t>
            </a:r>
            <a:r>
              <a:rPr lang="es-MX" i="1" dirty="0">
                <a:latin typeface="Times New Roman" panose="02020603050405020304" pitchFamily="18" charset="0"/>
                <a:cs typeface="Times New Roman" panose="02020603050405020304" pitchFamily="18" charset="0"/>
              </a:rPr>
              <a:t>, 2</a:t>
            </a:r>
            <a:r>
              <a:rPr lang="es-MX" dirty="0">
                <a:latin typeface="Times New Roman" panose="02020603050405020304" pitchFamily="18" charset="0"/>
                <a:cs typeface="Times New Roman" panose="02020603050405020304" pitchFamily="18" charset="0"/>
              </a:rPr>
              <a:t>(22), 165-172. </a:t>
            </a:r>
            <a:endParaRPr lang="es-MX" dirty="0" smtClean="0">
              <a:latin typeface="Times New Roman" panose="02020603050405020304" pitchFamily="18" charset="0"/>
              <a:cs typeface="Times New Roman" panose="02020603050405020304" pitchFamily="18" charset="0"/>
            </a:endParaRPr>
          </a:p>
          <a:p>
            <a:endParaRPr lang="es-MX" dirty="0">
              <a:latin typeface="Times New Roman" panose="02020603050405020304" pitchFamily="18" charset="0"/>
              <a:cs typeface="Times New Roman" panose="02020603050405020304" pitchFamily="18" charset="0"/>
            </a:endParaRPr>
          </a:p>
          <a:p>
            <a:r>
              <a:rPr lang="es-MX" dirty="0">
                <a:latin typeface="Times New Roman" panose="02020603050405020304" pitchFamily="18" charset="0"/>
                <a:cs typeface="Times New Roman" panose="02020603050405020304" pitchFamily="18" charset="0"/>
                <a:hlinkClick r:id="rId2"/>
              </a:rPr>
              <a:t>https://</a:t>
            </a:r>
            <a:r>
              <a:rPr lang="es-MX" dirty="0" smtClean="0">
                <a:latin typeface="Times New Roman" panose="02020603050405020304" pitchFamily="18" charset="0"/>
                <a:cs typeface="Times New Roman" panose="02020603050405020304" pitchFamily="18" charset="0"/>
                <a:hlinkClick r:id="rId2"/>
              </a:rPr>
              <a:t>www.uv.es/revispsi/articulos3.99/perales.pdf</a:t>
            </a:r>
            <a:endParaRPr lang="es-MX" dirty="0" smtClean="0">
              <a:latin typeface="Times New Roman" panose="02020603050405020304" pitchFamily="18" charset="0"/>
              <a:cs typeface="Times New Roman" panose="02020603050405020304" pitchFamily="18" charset="0"/>
            </a:endParaRPr>
          </a:p>
          <a:p>
            <a:endParaRPr lang="es-MX" dirty="0">
              <a:latin typeface="Times New Roman" panose="02020603050405020304" pitchFamily="18" charset="0"/>
              <a:cs typeface="Times New Roman" panose="02020603050405020304" pitchFamily="18" charset="0"/>
            </a:endParaRPr>
          </a:p>
          <a:p>
            <a:endParaRPr lang="es-MX" dirty="0">
              <a:latin typeface="Times New Roman" panose="02020603050405020304" pitchFamily="18" charset="0"/>
              <a:cs typeface="Times New Roman" panose="02020603050405020304" pitchFamily="18" charset="0"/>
            </a:endParaRPr>
          </a:p>
        </p:txBody>
      </p:sp>
      <p:pic>
        <p:nvPicPr>
          <p:cNvPr id="7" name="Picture 2" descr="Salpicaduras y manchas sobre fondo transparente en formato PNG">
            <a:extLst>
              <a:ext uri="{FF2B5EF4-FFF2-40B4-BE49-F238E27FC236}">
                <a16:creationId xmlns:a16="http://schemas.microsoft.com/office/drawing/2014/main" id="{AC2E167C-8C21-D83D-F5BD-34564BC34A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
            <a:ext cx="1380226" cy="138022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Salpicaduras y manchas sobre fondo transparente en formato PNG">
            <a:extLst>
              <a:ext uri="{FF2B5EF4-FFF2-40B4-BE49-F238E27FC236}">
                <a16:creationId xmlns:a16="http://schemas.microsoft.com/office/drawing/2014/main" id="{85482F90-1B29-389C-A859-91E6727B6A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275" y="5309018"/>
            <a:ext cx="1380226" cy="1380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411644"/>
      </p:ext>
    </p:extLst>
  </p:cSld>
  <p:clrMapOvr>
    <a:masterClrMapping/>
  </p:clrMapOvr>
</p:sld>
</file>

<file path=ppt/theme/theme1.xml><?xml version="1.0" encoding="utf-8"?>
<a:theme xmlns:a="http://schemas.openxmlformats.org/drawingml/2006/main" name="Gota">
  <a:themeElements>
    <a:clrScheme name="Got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Got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t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{229B50D5-17AD-F642-8919-465757FF4F40}tf10001073</Template>
  <TotalTime>97</TotalTime>
  <Words>659</Words>
  <Application>Microsoft Office PowerPoint</Application>
  <PresentationFormat>Panorámica</PresentationFormat>
  <Paragraphs>23</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Arial</vt:lpstr>
      <vt:lpstr>Comic Sans MS</vt:lpstr>
      <vt:lpstr>Times New Roman</vt:lpstr>
      <vt:lpstr>Tw Cen MT</vt:lpstr>
      <vt:lpstr>Gota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APRENDIZAJE  CAUSAL</dc:title>
  <dc:creator>Microsoft Office User</dc:creator>
  <cp:lastModifiedBy>Less</cp:lastModifiedBy>
  <cp:revision>8</cp:revision>
  <dcterms:created xsi:type="dcterms:W3CDTF">2022-06-12T17:19:09Z</dcterms:created>
  <dcterms:modified xsi:type="dcterms:W3CDTF">2022-10-16T19:30:12Z</dcterms:modified>
</cp:coreProperties>
</file>