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  <p:sldId id="275" r:id="rId18"/>
    <p:sldId id="259" r:id="rId19"/>
    <p:sldId id="276" r:id="rId20"/>
    <p:sldId id="260" r:id="rId21"/>
    <p:sldId id="278" r:id="rId22"/>
    <p:sldId id="277" r:id="rId23"/>
    <p:sldId id="261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30D3F1-C451-41F8-849E-B560AFB88EBD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59916A-CD61-4E50-A4C3-5D77D3E9DD03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921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Auxiliares de diagnóstico para desordenes temporomandibulares </a:t>
            </a:r>
            <a:endParaRPr lang="es-MX" dirty="0"/>
          </a:p>
        </p:txBody>
      </p:sp>
      <p:pic>
        <p:nvPicPr>
          <p:cNvPr id="4" name="Picture 2" descr="Sistemas de tomografÃ­a computarizada de haz cÃ³nico y su aplicaciÃ³n en  endodoncia â OdontologÃ­a Act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1"/>
            <a:ext cx="4320480" cy="34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17476" y="317500"/>
            <a:ext cx="8896350" cy="1323975"/>
            <a:chOff x="649" y="237"/>
            <a:chExt cx="5604" cy="834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37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3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Centro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Interdisciplinario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3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 de C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16" y="603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de la Salud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7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0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Radiografía </a:t>
            </a:r>
            <a:r>
              <a:rPr lang="es-MX" dirty="0" err="1" smtClean="0"/>
              <a:t>Transcraneal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2732" r="616" b="23257"/>
          <a:stretch/>
        </p:blipFill>
        <p:spPr bwMode="auto">
          <a:xfrm>
            <a:off x="1403648" y="1772815"/>
            <a:ext cx="5616624" cy="37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TRANSORBITAL (ANTEROPOSTERIOR)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41148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La radiografía anteroposterior de Cráneo es una placa paralela al plano medio sagital, centrado en el conducto auditivo externo.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24128" y="1628800"/>
            <a:ext cx="3067541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97926" y="1196752"/>
            <a:ext cx="40740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Ventajas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/>
              <a:t>Se visualiza la zona </a:t>
            </a:r>
            <a:r>
              <a:rPr lang="es-MX" dirty="0" err="1"/>
              <a:t>mediolateral</a:t>
            </a:r>
            <a:r>
              <a:rPr lang="es-MX" dirty="0"/>
              <a:t> de la eminencia </a:t>
            </a:r>
            <a:r>
              <a:rPr lang="es-MX" dirty="0" smtClean="0"/>
              <a:t>articular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/>
              <a:t>Se </a:t>
            </a:r>
            <a:r>
              <a:rPr lang="es-MX" dirty="0"/>
              <a:t>visualiza el cuello del cóndilo y la cabeza. Es de utilidad para diagnosticar fracturas (en especial las </a:t>
            </a:r>
            <a:r>
              <a:rPr lang="es-MX" dirty="0" err="1"/>
              <a:t>subcondíleas</a:t>
            </a:r>
            <a:r>
              <a:rPr lang="es-MX" dirty="0"/>
              <a:t>), con mejor resultado que la tomografía y resultados parecidos a la </a:t>
            </a:r>
            <a:r>
              <a:rPr lang="es-MX" dirty="0" smtClean="0"/>
              <a:t>TC</a:t>
            </a: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/>
              <a:t>Permite </a:t>
            </a:r>
            <a:r>
              <a:rPr lang="es-MX" dirty="0"/>
              <a:t>ver la convexidad del cóndilo y analizar el hueso </a:t>
            </a:r>
            <a:r>
              <a:rPr lang="es-MX" dirty="0" err="1"/>
              <a:t>subarticular</a:t>
            </a:r>
            <a:r>
              <a:rPr lang="es-MX" dirty="0"/>
              <a:t> del </a:t>
            </a:r>
            <a:r>
              <a:rPr lang="es-MX" dirty="0" smtClean="0"/>
              <a:t>mismo</a:t>
            </a: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/>
              <a:t> </a:t>
            </a:r>
            <a:r>
              <a:rPr lang="es-MX" dirty="0"/>
              <a:t>En unión a la </a:t>
            </a:r>
            <a:r>
              <a:rPr lang="es-MX" dirty="0" smtClean="0"/>
              <a:t>radiografía </a:t>
            </a:r>
            <a:r>
              <a:rPr lang="es-MX" dirty="0" err="1" smtClean="0"/>
              <a:t>transfaríngea</a:t>
            </a:r>
            <a:r>
              <a:rPr lang="es-MX" dirty="0" smtClean="0"/>
              <a:t> </a:t>
            </a:r>
            <a:r>
              <a:rPr lang="es-MX" dirty="0"/>
              <a:t>y </a:t>
            </a:r>
            <a:r>
              <a:rPr lang="es-MX" dirty="0" err="1"/>
              <a:t>transcraneal</a:t>
            </a:r>
            <a:r>
              <a:rPr lang="es-MX" dirty="0"/>
              <a:t> va bien para valorar anomalías óseas o cambios degenerativos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860032" y="1196752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Desventajas</a:t>
            </a:r>
          </a:p>
          <a:p>
            <a:pPr algn="just"/>
            <a:endParaRPr lang="es-MX" sz="2400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/>
              <a:t> Si el cóndilo no puede moverse y llegar a la cresta sólo se verá el cuello y la información obtenida será </a:t>
            </a:r>
            <a:r>
              <a:rPr lang="es-MX" dirty="0" smtClean="0"/>
              <a:t>escasa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dirty="0" smtClean="0"/>
              <a:t>El </a:t>
            </a:r>
            <a:r>
              <a:rPr lang="es-MX" dirty="0"/>
              <a:t>contorno superior del cóndilo observado corresponde en realidad a la porción </a:t>
            </a:r>
            <a:r>
              <a:rPr lang="es-MX" dirty="0" err="1"/>
              <a:t>posterosuperior</a:t>
            </a:r>
            <a:r>
              <a:rPr lang="es-MX" dirty="0"/>
              <a:t> del mismo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TRANSORBITAL (ANTEROPOSTERIOR)</a:t>
            </a:r>
          </a:p>
        </p:txBody>
      </p:sp>
    </p:spTree>
    <p:extLst>
      <p:ext uri="{BB962C8B-B14F-4D97-AF65-F5344CB8AC3E}">
        <p14:creationId xmlns:p14="http://schemas.microsoft.com/office/powerpoint/2010/main" val="1532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POSTEROANTERIOR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 </a:t>
            </a:r>
            <a:r>
              <a:rPr lang="es-MX" dirty="0"/>
              <a:t>una radiografía </a:t>
            </a:r>
            <a:r>
              <a:rPr lang="es-MX" dirty="0" err="1"/>
              <a:t>extraoral</a:t>
            </a:r>
            <a:r>
              <a:rPr lang="es-MX" dirty="0"/>
              <a:t> que se realiza utilizando un </a:t>
            </a:r>
            <a:r>
              <a:rPr lang="es-MX" dirty="0" err="1"/>
              <a:t>cefalostato</a:t>
            </a:r>
            <a:r>
              <a:rPr lang="es-MX" dirty="0"/>
              <a:t>, el cual nos permite estandarizar el posicionamiento de la cabeza del paciente para obtener radiografías comparables en el tiempo de nuestros pacientes.</a:t>
            </a:r>
          </a:p>
        </p:txBody>
      </p:sp>
    </p:spTree>
    <p:extLst>
      <p:ext uri="{BB962C8B-B14F-4D97-AF65-F5344CB8AC3E}">
        <p14:creationId xmlns:p14="http://schemas.microsoft.com/office/powerpoint/2010/main" val="9156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POSTEROANTERIOR 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200" dirty="0"/>
              <a:t>Sus principales aplicaciones </a:t>
            </a:r>
            <a:r>
              <a:rPr lang="es-MX" sz="2200" dirty="0" smtClean="0"/>
              <a:t>son: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Valoración </a:t>
            </a:r>
            <a:r>
              <a:rPr lang="es-MX" sz="2200" dirty="0"/>
              <a:t>de asimetrías </a:t>
            </a:r>
            <a:r>
              <a:rPr lang="es-MX" sz="2200" dirty="0" err="1" smtClean="0"/>
              <a:t>craneofaciales</a:t>
            </a:r>
            <a:endParaRPr lang="es-MX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err="1" smtClean="0"/>
              <a:t>Cefalometría</a:t>
            </a:r>
            <a:r>
              <a:rPr lang="es-MX" sz="2200" dirty="0" smtClean="0"/>
              <a:t> </a:t>
            </a:r>
            <a:r>
              <a:rPr lang="es-MX" sz="2200" dirty="0"/>
              <a:t>del </a:t>
            </a:r>
            <a:r>
              <a:rPr lang="es-MX" sz="2200" dirty="0" smtClean="0"/>
              <a:t>paciente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Evaluación </a:t>
            </a:r>
            <a:r>
              <a:rPr lang="es-MX" sz="2200" dirty="0"/>
              <a:t>del crecimiento y desarrollo del </a:t>
            </a:r>
            <a:r>
              <a:rPr lang="es-MX" sz="2200" dirty="0" smtClean="0"/>
              <a:t>paciente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Valoración </a:t>
            </a:r>
            <a:r>
              <a:rPr lang="es-MX" sz="2200" dirty="0"/>
              <a:t>de </a:t>
            </a:r>
            <a:r>
              <a:rPr lang="es-MX" sz="2200" dirty="0" smtClean="0"/>
              <a:t>traumatismos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Detección </a:t>
            </a:r>
            <a:r>
              <a:rPr lang="es-MX" sz="2200" dirty="0"/>
              <a:t>de anomalías del </a:t>
            </a:r>
            <a:r>
              <a:rPr lang="es-MX" sz="2200" dirty="0" smtClean="0"/>
              <a:t>desarrollo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Evaluación </a:t>
            </a:r>
            <a:r>
              <a:rPr lang="es-MX" sz="2200" dirty="0"/>
              <a:t>de senos </a:t>
            </a:r>
            <a:r>
              <a:rPr lang="es-MX" sz="2200" dirty="0" smtClean="0"/>
              <a:t>paranasales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Detección </a:t>
            </a:r>
            <a:r>
              <a:rPr lang="es-MX" sz="2200" dirty="0"/>
              <a:t>de calcificaciones </a:t>
            </a:r>
            <a:r>
              <a:rPr lang="es-MX" sz="2200" dirty="0" smtClean="0"/>
              <a:t>intracraneales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Detección </a:t>
            </a:r>
            <a:r>
              <a:rPr lang="es-MX" sz="2200" dirty="0"/>
              <a:t>de distintos tipos de patologías </a:t>
            </a:r>
            <a:r>
              <a:rPr lang="es-MX" sz="2200" dirty="0" err="1" smtClean="0"/>
              <a:t>craneofaciales</a:t>
            </a:r>
            <a:endParaRPr lang="es-MX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200" dirty="0" smtClean="0"/>
              <a:t>Es </a:t>
            </a:r>
            <a:r>
              <a:rPr lang="es-MX" sz="2200" dirty="0"/>
              <a:t>una buena técnica para detectar lesiones tumorales y quísticas, así como fracturas óseas mandibulares, cuerpos extraños, infecciones y crecimientos anormales o cambios en la estructura ósea o en el tamaño.</a:t>
            </a:r>
          </a:p>
        </p:txBody>
      </p:sp>
    </p:spTree>
    <p:extLst>
      <p:ext uri="{BB962C8B-B14F-4D97-AF65-F5344CB8AC3E}">
        <p14:creationId xmlns:p14="http://schemas.microsoft.com/office/powerpoint/2010/main" val="31804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483768" y="1772816"/>
            <a:ext cx="3672408" cy="45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RADIOGRAFÍA POSTEROANTERIOR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9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Tomografía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tomografía computarizada muestra un corte o sección transversal del cuerpo. La imagen muestra sus huesos, órganos y tejidos blandos con mayor claridad que las radiografías convencionales.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1412"/>
            <a:ext cx="4896544" cy="28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Tomografía 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639762"/>
          </a:xfrm>
        </p:spPr>
        <p:txBody>
          <a:bodyPr/>
          <a:lstStyle/>
          <a:p>
            <a:r>
              <a:rPr lang="es-MX" dirty="0" smtClean="0"/>
              <a:t>Ventajas 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Mejor identificación de las deformidades y alteraciones óseas ya que ofrece buena imagen de las superficies </a:t>
            </a:r>
            <a:r>
              <a:rPr lang="es-MX" dirty="0" smtClean="0"/>
              <a:t>articulares. </a:t>
            </a:r>
          </a:p>
          <a:p>
            <a:r>
              <a:rPr lang="es-MX" dirty="0"/>
              <a:t>Mejor valoración de la posición del cóndilo en la fosa (son proyecciones sagitales verdaderas) y permite una buena exploración de la movilidad, incluso mejor que la RM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es-MX" dirty="0" smtClean="0"/>
              <a:t>Desventajas 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644008" y="1988840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Costo</a:t>
            </a:r>
          </a:p>
          <a:p>
            <a:endParaRPr lang="es-MX" dirty="0" smtClean="0"/>
          </a:p>
          <a:p>
            <a:r>
              <a:rPr lang="es-MX" dirty="0" smtClean="0"/>
              <a:t>Más </a:t>
            </a:r>
            <a:r>
              <a:rPr lang="es-MX" dirty="0"/>
              <a:t>molestias e irradiación que la radiografía convencional.</a:t>
            </a:r>
          </a:p>
          <a:p>
            <a:endParaRPr lang="es-MX" dirty="0"/>
          </a:p>
          <a:p>
            <a:r>
              <a:rPr lang="es-MX" dirty="0" smtClean="0"/>
              <a:t>Son </a:t>
            </a:r>
            <a:r>
              <a:rPr lang="es-MX" dirty="0"/>
              <a:t>de escaso valor para determinar alteraciones óseas incipientes.</a:t>
            </a:r>
          </a:p>
        </p:txBody>
      </p:sp>
    </p:spTree>
    <p:extLst>
      <p:ext uri="{BB962C8B-B14F-4D97-AF65-F5344CB8AC3E}">
        <p14:creationId xmlns:p14="http://schemas.microsoft.com/office/powerpoint/2010/main" val="42599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Artrografía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artrografía es un tipo de imagen médica utilizada la evaluación y </a:t>
            </a:r>
            <a:r>
              <a:rPr lang="es-MX" dirty="0" smtClean="0"/>
              <a:t>diagnóstico </a:t>
            </a:r>
            <a:r>
              <a:rPr lang="es-MX" dirty="0"/>
              <a:t>de problemas en las articulaciones y dolores inexplicables. Es muy eficaz para detectar enfermedades en los ligamentos, tendones y cartílago. La artrografía puede ser indirecta, en la que el material de contraste se inyecta dentro del torrente sanguíneo, o directa, en la que el material de contraste se inyecta dentro de la articulación.</a:t>
            </a:r>
          </a:p>
        </p:txBody>
      </p:sp>
    </p:spTree>
    <p:extLst>
      <p:ext uri="{BB962C8B-B14F-4D97-AF65-F5344CB8AC3E}">
        <p14:creationId xmlns:p14="http://schemas.microsoft.com/office/powerpoint/2010/main" val="27179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Artrografía 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Ventajas 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Ayuda </a:t>
            </a:r>
            <a:r>
              <a:rPr lang="es-MX" dirty="0"/>
              <a:t>a visualizar tejidos blandos.</a:t>
            </a:r>
          </a:p>
          <a:p>
            <a:endParaRPr lang="es-MX" dirty="0"/>
          </a:p>
          <a:p>
            <a:r>
              <a:rPr lang="es-MX" dirty="0" smtClean="0"/>
              <a:t>Mediante </a:t>
            </a:r>
            <a:r>
              <a:rPr lang="es-MX" dirty="0" err="1"/>
              <a:t>fluoroscopia</a:t>
            </a:r>
            <a:r>
              <a:rPr lang="es-MX" dirty="0"/>
              <a:t> se pueden valorar los movimientos discales y del cóndilo.</a:t>
            </a:r>
          </a:p>
          <a:p>
            <a:endParaRPr lang="es-MX" dirty="0"/>
          </a:p>
          <a:p>
            <a:r>
              <a:rPr lang="es-MX" dirty="0" smtClean="0"/>
              <a:t>Muy </a:t>
            </a:r>
            <a:r>
              <a:rPr lang="es-MX" dirty="0"/>
              <a:t>útil para las perforaciones discales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Desventajas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 </a:t>
            </a:r>
            <a:r>
              <a:rPr lang="es-MX" dirty="0"/>
              <a:t>invasiva, dolorosa y ocasiona una importante irradiación para el paciente.</a:t>
            </a:r>
          </a:p>
          <a:p>
            <a:endParaRPr lang="es-MX" dirty="0"/>
          </a:p>
          <a:p>
            <a:r>
              <a:rPr lang="es-MX" dirty="0" smtClean="0"/>
              <a:t>Posibilidad </a:t>
            </a:r>
            <a:r>
              <a:rPr lang="es-MX" dirty="0"/>
              <a:t>de reacciones alérgicas y de infección.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26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El </a:t>
            </a:r>
            <a:r>
              <a:rPr lang="es-MX" dirty="0"/>
              <a:t>diagnóstico de las alteraciones </a:t>
            </a:r>
            <a:r>
              <a:rPr lang="es-MX" dirty="0" smtClean="0"/>
              <a:t>temporomandibulares </a:t>
            </a:r>
            <a:r>
              <a:rPr lang="es-MX" dirty="0"/>
              <a:t>(</a:t>
            </a:r>
            <a:r>
              <a:rPr lang="es-MX" dirty="0" smtClean="0"/>
              <a:t>ATM</a:t>
            </a:r>
            <a:r>
              <a:rPr lang="es-MX" dirty="0"/>
              <a:t>) debe basarse en la información obtenida a través de la anamnesis médica, de la exploración </a:t>
            </a:r>
            <a:r>
              <a:rPr lang="es-MX" dirty="0" smtClean="0"/>
              <a:t>física; también </a:t>
            </a:r>
            <a:r>
              <a:rPr lang="es-MX" dirty="0"/>
              <a:t>es importante constatar los síntomas dolorosos y disfuncionales presentes, así como los problemas auditivos, del habla y de la deglución entre otros que le puedan aquejar.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9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 smtClean="0"/>
              <a:t>Resonancia magnética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Es un examen </a:t>
            </a:r>
            <a:r>
              <a:rPr lang="es-MX" dirty="0" err="1"/>
              <a:t>imagenológico</a:t>
            </a:r>
            <a:r>
              <a:rPr lang="es-MX" dirty="0"/>
              <a:t> que utiliza imanes y ondas de radio potentes para crear imágenes del cuerpo. No se emplea radiación ionizante (rayos X</a:t>
            </a:r>
            <a:r>
              <a:rPr lang="es-MX" dirty="0" smtClean="0"/>
              <a:t>).</a:t>
            </a:r>
          </a:p>
          <a:p>
            <a:r>
              <a:rPr lang="es-MX" dirty="0" smtClean="0"/>
              <a:t>Las </a:t>
            </a:r>
            <a:r>
              <a:rPr lang="es-MX" dirty="0"/>
              <a:t>imágenes por resonancia magnética (IRM) solas se denominan cortes. Se pueden almacenar en una computadora o imprimir en una película. Un examen puede producir miles de </a:t>
            </a:r>
            <a:r>
              <a:rPr lang="es-MX" dirty="0" smtClean="0"/>
              <a:t>imágenes.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64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Resonancia </a:t>
            </a:r>
            <a:r>
              <a:rPr lang="es-MX" dirty="0" smtClean="0"/>
              <a:t>magnética</a:t>
            </a: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1"/>
          <a:stretch/>
        </p:blipFill>
        <p:spPr bwMode="auto">
          <a:xfrm>
            <a:off x="539552" y="2060848"/>
            <a:ext cx="8229600" cy="289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4400" dirty="0" smtClean="0"/>
              <a:t>Indicaciones </a:t>
            </a:r>
            <a:r>
              <a:rPr lang="es-MX" sz="4400" dirty="0"/>
              <a:t>de Resonancia Magnética</a:t>
            </a:r>
            <a:r>
              <a:rPr lang="es-MX" sz="4400" dirty="0" smtClean="0"/>
              <a:t>: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Reproducción </a:t>
            </a:r>
            <a:r>
              <a:rPr lang="es-MX" sz="2800" dirty="0"/>
              <a:t>anatómica de las estructuras </a:t>
            </a:r>
            <a:r>
              <a:rPr lang="es-MX" sz="2800" dirty="0" smtClean="0"/>
              <a:t>blandas</a:t>
            </a:r>
          </a:p>
          <a:p>
            <a:r>
              <a:rPr lang="es-MX" sz="2800" dirty="0"/>
              <a:t>Valoración de la movilidad y desplazamiento del </a:t>
            </a:r>
            <a:r>
              <a:rPr lang="es-MX" sz="2800" dirty="0" smtClean="0"/>
              <a:t>disco</a:t>
            </a:r>
          </a:p>
          <a:p>
            <a:r>
              <a:rPr lang="es-MX" sz="2800" dirty="0"/>
              <a:t>Reproducción anatómica de los tejidos </a:t>
            </a:r>
            <a:r>
              <a:rPr lang="es-MX" sz="2800" dirty="0" smtClean="0"/>
              <a:t>óseos</a:t>
            </a:r>
            <a:endParaRPr lang="es-MX" sz="2800" dirty="0"/>
          </a:p>
          <a:p>
            <a:r>
              <a:rPr lang="es-MX" sz="2800" dirty="0" err="1"/>
              <a:t>Hipermovilidad</a:t>
            </a:r>
            <a:r>
              <a:rPr lang="es-MX" sz="2800" dirty="0"/>
              <a:t> condilar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20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/>
              <a:t>Campos Agustín, Rehabilitación Oral y Oclusal. Tomo 1Editorial </a:t>
            </a:r>
            <a:r>
              <a:rPr lang="es-MX" dirty="0" err="1"/>
              <a:t>Harcourt</a:t>
            </a:r>
            <a:r>
              <a:rPr lang="es-MX" dirty="0"/>
              <a:t>, 2000</a:t>
            </a:r>
          </a:p>
          <a:p>
            <a:pPr lvl="0"/>
            <a:r>
              <a:rPr lang="es-MX" dirty="0"/>
              <a:t>Martínez Ross Erick. Oclusión Orgánica. Editorial Salvat México, 1985</a:t>
            </a:r>
          </a:p>
          <a:p>
            <a:pPr lvl="0"/>
            <a:r>
              <a:rPr lang="es-MX" dirty="0"/>
              <a:t>Mc Neil Charles. Fundamentos Científicos y Aplicaciones Prácticas de Oclusión. Editorial </a:t>
            </a:r>
            <a:r>
              <a:rPr lang="es-MX" dirty="0" err="1"/>
              <a:t>Quintessence</a:t>
            </a:r>
            <a:r>
              <a:rPr lang="es-MX" dirty="0"/>
              <a:t>, 2005</a:t>
            </a:r>
          </a:p>
          <a:p>
            <a:pPr lvl="0"/>
            <a:r>
              <a:rPr lang="es-MX" dirty="0" err="1"/>
              <a:t>Okenson</a:t>
            </a:r>
            <a:r>
              <a:rPr lang="es-MX" dirty="0"/>
              <a:t> J </a:t>
            </a:r>
            <a:r>
              <a:rPr lang="es-MX" dirty="0" err="1"/>
              <a:t>Oclusion</a:t>
            </a:r>
            <a:r>
              <a:rPr lang="es-MX" dirty="0"/>
              <a:t> y Afecciones Temporomandibulares. Editorial </a:t>
            </a:r>
            <a:r>
              <a:rPr lang="es-MX" dirty="0" err="1"/>
              <a:t>Elsevier</a:t>
            </a:r>
            <a:r>
              <a:rPr lang="es-MX"/>
              <a:t>, 2008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8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/>
              <a:t>La valoración integral del complejo articular debe incluir los tejidos </a:t>
            </a:r>
            <a:r>
              <a:rPr lang="es-MX" dirty="0" err="1"/>
              <a:t>orofaciales</a:t>
            </a:r>
            <a:r>
              <a:rPr lang="es-MX" dirty="0"/>
              <a:t>, la función muscular y neurológica, el estudio de la oclusión y de los movimientos mandibulares y la identificación de los posibles hábitos </a:t>
            </a:r>
            <a:r>
              <a:rPr lang="es-MX" dirty="0" err="1"/>
              <a:t>parafuncionales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/>
              <a:t>Si bien todo lo anterior es imprescindible en muchas ocasiones debemos apoyarnos en las diferentes técnicas de diagnóstico por  imagen para poder etiquetar el cuadro clínico que aqueja al paciente. 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486300" cy="251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/>
              <a:t/>
            </a:r>
            <a:br>
              <a:rPr lang="es-MX" sz="4400" dirty="0"/>
            </a:br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/>
              <a:t/>
            </a:r>
            <a:br>
              <a:rPr lang="es-MX" sz="4400" dirty="0"/>
            </a:br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/>
              <a:t/>
            </a:r>
            <a:br>
              <a:rPr lang="es-MX" sz="4400" dirty="0"/>
            </a:br>
            <a:r>
              <a:rPr lang="es-MX" sz="4400" dirty="0" smtClean="0"/>
              <a:t/>
            </a:r>
            <a:br>
              <a:rPr lang="es-MX" sz="4400" dirty="0" smtClean="0"/>
            </a:br>
            <a:r>
              <a:rPr lang="es-MX" sz="4400" dirty="0"/>
              <a:t/>
            </a:r>
            <a:br>
              <a:rPr lang="es-MX" sz="4400" dirty="0"/>
            </a:br>
            <a:r>
              <a:rPr lang="es-MX" sz="4400" dirty="0" smtClean="0"/>
              <a:t>Proyecciones radiográficas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técnicas radiográficas clásicas </a:t>
            </a:r>
            <a:r>
              <a:rPr lang="es-MX" dirty="0" smtClean="0"/>
              <a:t>no nos brindan una buena proyección de los tejidos, debido a la </a:t>
            </a:r>
            <a:r>
              <a:rPr lang="es-MX" dirty="0"/>
              <a:t>superposición de las estructuras de la cara. </a:t>
            </a: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base a ello para mejorar los resultados los rayos deben dirigirse desde debajo </a:t>
            </a:r>
            <a:r>
              <a:rPr lang="es-MX" dirty="0" smtClean="0"/>
              <a:t>o </a:t>
            </a:r>
            <a:r>
              <a:rPr lang="es-MX" dirty="0"/>
              <a:t>atravesando el </a:t>
            </a:r>
            <a:r>
              <a:rPr lang="es-MX" dirty="0" smtClean="0"/>
              <a:t>cráneo. De </a:t>
            </a:r>
            <a:r>
              <a:rPr lang="es-MX" dirty="0"/>
              <a:t>esta manera podemos obtener imágenes de perfil de la zona que nos permitirán analizar los tejidos duros, la relación entre el cóndilo y fosa, así como el grado de </a:t>
            </a:r>
            <a:r>
              <a:rPr lang="es-MX" dirty="0" smtClean="0"/>
              <a:t>movilidad.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857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ORTOPANTOMOGRAFÍA (PANORÁMICA)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900807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800" dirty="0"/>
              <a:t>En la técnica panorámica rotacional el haz de rayos no atraviesa el eje mayor del cóndilo, se comporta como una imagen </a:t>
            </a:r>
            <a:r>
              <a:rPr lang="es-MX" sz="2800" dirty="0" err="1"/>
              <a:t>oblícua</a:t>
            </a:r>
            <a:r>
              <a:rPr lang="es-MX" sz="2800" dirty="0"/>
              <a:t> y de proyección </a:t>
            </a:r>
            <a:r>
              <a:rPr lang="es-MX" sz="2800" dirty="0" err="1"/>
              <a:t>transfaríngea</a:t>
            </a:r>
            <a:r>
              <a:rPr lang="es-MX" sz="2800" dirty="0"/>
              <a:t> (</a:t>
            </a:r>
            <a:r>
              <a:rPr lang="es-MX" sz="2800" dirty="0" err="1"/>
              <a:t>infracraneal</a:t>
            </a:r>
            <a:r>
              <a:rPr lang="es-MX" sz="2800" dirty="0" smtClean="0"/>
              <a:t>).</a:t>
            </a:r>
          </a:p>
          <a:p>
            <a:pPr lvl="6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9" y="3140968"/>
            <a:ext cx="43924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Ventajas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/>
              <a:t>Visión global de dientes, maxilares y de otras estructuras del complejo maxilofacial</a:t>
            </a:r>
            <a:r>
              <a:rPr lang="es-MX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/>
              <a:t> </a:t>
            </a:r>
            <a:r>
              <a:rPr lang="es-MX" sz="2000" dirty="0"/>
              <a:t>Algunos aparatos modernos tienen programas especiales para ATM</a:t>
            </a:r>
            <a:r>
              <a:rPr lang="es-MX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/>
              <a:t> </a:t>
            </a:r>
            <a:r>
              <a:rPr lang="es-MX" sz="2000" dirty="0"/>
              <a:t>Se pueden apreciar cambios óseos acusados en los cóndilos (asimetrías, erosiones, </a:t>
            </a:r>
            <a:r>
              <a:rPr lang="es-MX" sz="2000" dirty="0" err="1"/>
              <a:t>osteofitos</a:t>
            </a:r>
            <a:r>
              <a:rPr lang="es-MX" sz="2000" dirty="0"/>
              <a:t>, fracturas).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32040" y="3151931"/>
            <a:ext cx="40324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Desventajas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 Perspectiva distorsionada y </a:t>
            </a:r>
            <a:r>
              <a:rPr lang="es-MX" dirty="0" err="1" smtClean="0"/>
              <a:t>oblícua</a:t>
            </a: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Engrosamiento </a:t>
            </a:r>
            <a:r>
              <a:rPr lang="es-MX" dirty="0"/>
              <a:t>de los </a:t>
            </a:r>
            <a:r>
              <a:rPr lang="es-MX" dirty="0" smtClean="0"/>
              <a:t>contornos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En </a:t>
            </a:r>
            <a:r>
              <a:rPr lang="es-MX" dirty="0"/>
              <a:t>ocasiones para obtener imágenes correctas se ha de abrir la boca al </a:t>
            </a:r>
            <a:r>
              <a:rPr lang="es-MX" dirty="0" smtClean="0"/>
              <a:t>máximo.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La </a:t>
            </a:r>
            <a:r>
              <a:rPr lang="es-MX" dirty="0"/>
              <a:t>eminencia se superpone a la base de cráneo y arco </a:t>
            </a:r>
            <a:r>
              <a:rPr lang="es-MX" dirty="0" smtClean="0"/>
              <a:t>cigomático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 smtClean="0"/>
              <a:t>Sólo </a:t>
            </a:r>
            <a:r>
              <a:rPr lang="es-MX" dirty="0"/>
              <a:t>se observan bien los </a:t>
            </a:r>
            <a:r>
              <a:rPr lang="es-MX" dirty="0" smtClean="0"/>
              <a:t>cóndilos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50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os de las radiografÃ­as dentales en consulta | ClÃ­nica Dental CÃ³rdoba  Blanco HungrÃ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5889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Radiografía Panorámica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2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TRANSCRANEAL (TOC)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esta proyección (también denominada </a:t>
            </a:r>
            <a:r>
              <a:rPr lang="es-MX" dirty="0" err="1" smtClean="0"/>
              <a:t>trans-oblícua</a:t>
            </a:r>
            <a:r>
              <a:rPr lang="es-MX" dirty="0" smtClean="0"/>
              <a:t>, </a:t>
            </a:r>
            <a:r>
              <a:rPr lang="es-MX" dirty="0"/>
              <a:t>excéntrica </a:t>
            </a:r>
            <a:r>
              <a:rPr lang="es-MX" dirty="0" err="1"/>
              <a:t>transcraneal</a:t>
            </a:r>
            <a:r>
              <a:rPr lang="es-MX" dirty="0"/>
              <a:t>, o proyección de </a:t>
            </a:r>
            <a:r>
              <a:rPr lang="es-MX" dirty="0" err="1"/>
              <a:t>Schüller</a:t>
            </a:r>
            <a:r>
              <a:rPr lang="es-MX" dirty="0"/>
              <a:t>) el haz de rayos X se inclina caudalmente para evitar la superposición de la porción petrosa del </a:t>
            </a:r>
            <a:r>
              <a:rPr lang="es-MX" dirty="0" smtClean="0"/>
              <a:t>temporal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6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TRANSCRANEAL (TOC)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Ventajas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Detecta cambios óseos pero sólo si son manifiestos o cuando afectan a la porción lateral (fracturas con desplazamiento y cambios en el grado de </a:t>
            </a:r>
            <a:r>
              <a:rPr lang="es-MX" dirty="0" smtClean="0"/>
              <a:t>movilidad)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Nos </a:t>
            </a:r>
            <a:r>
              <a:rPr lang="es-MX" dirty="0"/>
              <a:t>aporta datos, aunque escasos, tanto del cóndilo como de la fosa temporal y resulta de fácil realización, incluso en el gabinete dental.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Desventajas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/>
              <a:t> A veces se superpone al cuello del cóndilo la porción petrosa </a:t>
            </a:r>
            <a:r>
              <a:rPr lang="es-MX" dirty="0" err="1" smtClean="0"/>
              <a:t>ipsolateral</a:t>
            </a: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El </a:t>
            </a:r>
            <a:r>
              <a:rPr lang="es-MX" dirty="0"/>
              <a:t>cóndilo, el temporal y en especial el espacio articular están distorsionados (sobre todo si el ángulo horizontal no se individualizan para cada paciente). Es necesario valorar ese ángulo para poder interpretarla </a:t>
            </a:r>
            <a:r>
              <a:rPr lang="es-MX" dirty="0" smtClean="0"/>
              <a:t>correctamente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/>
              <a:t>Si </a:t>
            </a:r>
            <a:r>
              <a:rPr lang="es-MX" dirty="0"/>
              <a:t>bien es de utilidad en un proceso artrítico, tanto la RM como la TC aportan más datos </a:t>
            </a:r>
            <a:r>
              <a:rPr lang="es-MX" dirty="0" smtClean="0"/>
              <a:t>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72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189</TotalTime>
  <Words>1140</Words>
  <Application>Microsoft Office PowerPoint</Application>
  <PresentationFormat>Presentación en pantalla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Paja</vt:lpstr>
      <vt:lpstr>Auxiliares de diagnóstico para desordenes temporomandibulares </vt:lpstr>
      <vt:lpstr>Presentación de PowerPoint</vt:lpstr>
      <vt:lpstr>Presentación de PowerPoint</vt:lpstr>
      <vt:lpstr>Presentación de PowerPoint</vt:lpstr>
      <vt:lpstr>         Proyecciones radiográficas</vt:lpstr>
      <vt:lpstr>ORTOPANTOMOGRAFÍA (PANORÁMICA)</vt:lpstr>
      <vt:lpstr>Radiografía Panorámica </vt:lpstr>
      <vt:lpstr>TRANSCRANEAL (TOC)</vt:lpstr>
      <vt:lpstr>TRANSCRANEAL (TOC)</vt:lpstr>
      <vt:lpstr>Radiografía Transcraneal</vt:lpstr>
      <vt:lpstr>TRANSORBITAL (ANTEROPOSTERIOR)</vt:lpstr>
      <vt:lpstr>TRANSORBITAL (ANTEROPOSTERIOR)</vt:lpstr>
      <vt:lpstr>POSTEROANTERIOR </vt:lpstr>
      <vt:lpstr>POSTEROANTERIOR </vt:lpstr>
      <vt:lpstr>RADIOGRAFÍA POSTEROANTERIOR </vt:lpstr>
      <vt:lpstr> Tomografía  </vt:lpstr>
      <vt:lpstr>Tomografía </vt:lpstr>
      <vt:lpstr>Artrografía</vt:lpstr>
      <vt:lpstr>Artrografía </vt:lpstr>
      <vt:lpstr> Resonancia magnética</vt:lpstr>
      <vt:lpstr> Resonancia magnética</vt:lpstr>
      <vt:lpstr> Indicaciones de Resonancia Magnética: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Auxiliares de diagnóstico para desordenes temporomandibulares</dc:title>
  <dc:creator>Diana</dc:creator>
  <cp:lastModifiedBy>Diana</cp:lastModifiedBy>
  <cp:revision>21</cp:revision>
  <dcterms:created xsi:type="dcterms:W3CDTF">2021-06-02T00:32:45Z</dcterms:created>
  <dcterms:modified xsi:type="dcterms:W3CDTF">2021-08-20T16:42:15Z</dcterms:modified>
</cp:coreProperties>
</file>