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Bubbler One"/>
      <p:regular r:id="rId19"/>
    </p:embeddedFont>
    <p:embeddedFont>
      <p:font typeface="Amatic SC"/>
      <p:regular r:id="rId20"/>
      <p:bold r:id="rId21"/>
    </p:embeddedFont>
    <p:embeddedFont>
      <p:font typeface="Source Code Pr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aticSC-regular.fntdata"/><Relationship Id="rId22" Type="http://schemas.openxmlformats.org/officeDocument/2006/relationships/font" Target="fonts/SourceCodePro-regular.fntdata"/><Relationship Id="rId21" Type="http://schemas.openxmlformats.org/officeDocument/2006/relationships/font" Target="fonts/AmaticSC-bold.fntdata"/><Relationship Id="rId24" Type="http://schemas.openxmlformats.org/officeDocument/2006/relationships/font" Target="fonts/SourceCodePro-italic.fntdata"/><Relationship Id="rId23" Type="http://schemas.openxmlformats.org/officeDocument/2006/relationships/font" Target="fonts/SourceCodePr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SourceCodePr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BubblerOne-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cf3ccc38d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cf3ccc38d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cf3ccc38d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cf3ccc38d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f3ccc38d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cf3ccc38d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911955ab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d911955ab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f0549560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f0549560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f3ccc38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f3ccc38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f3ccc38d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f3ccc38d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f3ccc38d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cf3ccc38d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cf3ccc38d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cf3ccc38d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5d4591f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5d4591f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5d4591f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5d4591f9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5d4591f9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d5d4591f9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gradFill>
          <a:gsLst>
            <a:gs pos="0">
              <a:srgbClr val="FFFFFF"/>
            </a:gs>
            <a:gs pos="100000">
              <a:schemeClr val="dk1"/>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226400" y="213400"/>
            <a:ext cx="5610900" cy="30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sz="6600"/>
              <a:t>Estructura del poder, el arte de distribuir los cuerpos:</a:t>
            </a:r>
            <a:endParaRPr sz="2700"/>
          </a:p>
        </p:txBody>
      </p:sp>
      <p:pic>
        <p:nvPicPr>
          <p:cNvPr id="57" name="Google Shape;57;p13"/>
          <p:cNvPicPr preferRelativeResize="0"/>
          <p:nvPr/>
        </p:nvPicPr>
        <p:blipFill>
          <a:blip r:embed="rId3">
            <a:alphaModFix/>
          </a:blip>
          <a:stretch>
            <a:fillRect/>
          </a:stretch>
        </p:blipFill>
        <p:spPr>
          <a:xfrm>
            <a:off x="5872250" y="310563"/>
            <a:ext cx="2966950" cy="2937976"/>
          </a:xfrm>
          <a:prstGeom prst="rect">
            <a:avLst/>
          </a:prstGeom>
          <a:noFill/>
          <a:ln>
            <a:noFill/>
          </a:ln>
        </p:spPr>
      </p:pic>
      <p:sp>
        <p:nvSpPr>
          <p:cNvPr id="58" name="Google Shape;58;p13"/>
          <p:cNvSpPr txBox="1"/>
          <p:nvPr/>
        </p:nvSpPr>
        <p:spPr>
          <a:xfrm>
            <a:off x="2390850" y="3707925"/>
            <a:ext cx="43623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6600">
                <a:solidFill>
                  <a:schemeClr val="accent1"/>
                </a:solidFill>
                <a:latin typeface="Amatic SC"/>
                <a:ea typeface="Amatic SC"/>
                <a:cs typeface="Amatic SC"/>
                <a:sym typeface="Amatic SC"/>
              </a:rPr>
              <a:t>&gt;&gt;Panoptismo&lt;&lt;</a:t>
            </a:r>
            <a:endParaRPr>
              <a:latin typeface="Source Code Pro"/>
              <a:ea typeface="Source Code Pro"/>
              <a:cs typeface="Source Code Pro"/>
              <a:sym typeface="Source Code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idx="1" type="body"/>
          </p:nvPr>
        </p:nvSpPr>
        <p:spPr>
          <a:xfrm>
            <a:off x="3055000" y="383250"/>
            <a:ext cx="5898900" cy="4377000"/>
          </a:xfrm>
          <a:prstGeom prst="rect">
            <a:avLst/>
          </a:prstGeom>
        </p:spPr>
        <p:txBody>
          <a:bodyPr anchorCtr="0" anchor="t" bIns="91425" lIns="91425" spcFirstLastPara="1" rIns="91425" wrap="square" tIns="91425">
            <a:normAutofit/>
          </a:bodyPr>
          <a:lstStyle/>
          <a:p>
            <a:pPr indent="0" lvl="0" marL="0" rtl="0" algn="just">
              <a:lnSpc>
                <a:spcPct val="95000"/>
              </a:lnSpc>
              <a:spcBef>
                <a:spcPts val="0"/>
              </a:spcBef>
              <a:spcAft>
                <a:spcPts val="0"/>
              </a:spcAft>
              <a:buNone/>
            </a:pPr>
            <a:r>
              <a:rPr b="1" lang="es" sz="2000">
                <a:solidFill>
                  <a:srgbClr val="000000"/>
                </a:solidFill>
                <a:latin typeface="Bubbler One"/>
                <a:ea typeface="Bubbler One"/>
                <a:cs typeface="Bubbler One"/>
                <a:sym typeface="Bubbler One"/>
              </a:rPr>
              <a:t>El panoptismo es capaz de "reformar la moral, preservar la salud, revigorizar la industria, difundir la instrucción, aliviar las cargas públicas, establecer la economía como sobre una roca, desatar, en lugar de cortar, el nudo gordiano de las leyes sobre los pobres, todo esto por una simple idea arquitectónica".</a:t>
            </a:r>
            <a:endParaRPr b="1" sz="2000">
              <a:solidFill>
                <a:srgbClr val="000000"/>
              </a:solidFill>
              <a:latin typeface="Bubbler One"/>
              <a:ea typeface="Bubbler One"/>
              <a:cs typeface="Bubbler One"/>
              <a:sym typeface="Bubbler One"/>
            </a:endParaRPr>
          </a:p>
          <a:p>
            <a:pPr indent="0" lvl="0" marL="0" rtl="0" algn="just">
              <a:lnSpc>
                <a:spcPct val="95000"/>
              </a:lnSpc>
              <a:spcBef>
                <a:spcPts val="1200"/>
              </a:spcBef>
              <a:spcAft>
                <a:spcPts val="0"/>
              </a:spcAft>
              <a:buNone/>
            </a:pPr>
            <a:r>
              <a:rPr b="1" lang="es" sz="2000">
                <a:solidFill>
                  <a:srgbClr val="000000"/>
                </a:solidFill>
                <a:latin typeface="Bubbler One"/>
                <a:ea typeface="Bubbler One"/>
                <a:cs typeface="Bubbler One"/>
                <a:sym typeface="Bubbler One"/>
              </a:rPr>
              <a:t>El esquema panóptico, está destinado a difundirse en el cuerpo social; tiene un poder de amplificación;  se trata de volver más fuertes las fuerzas sociales —aumentar la producción, desarrollar la economía, difundir la instrucción, elevar el nivel de la moral pública; hacer crecer y multiplicar. </a:t>
            </a:r>
            <a:endParaRPr b="1" sz="2000">
              <a:solidFill>
                <a:srgbClr val="000000"/>
              </a:solidFill>
              <a:latin typeface="Bubbler One"/>
              <a:ea typeface="Bubbler One"/>
              <a:cs typeface="Bubbler One"/>
              <a:sym typeface="Bubbler One"/>
            </a:endParaRPr>
          </a:p>
          <a:p>
            <a:pPr indent="0" lvl="0" marL="0" rtl="0" algn="just">
              <a:lnSpc>
                <a:spcPct val="95000"/>
              </a:lnSpc>
              <a:spcBef>
                <a:spcPts val="1200"/>
              </a:spcBef>
              <a:spcAft>
                <a:spcPts val="1200"/>
              </a:spcAft>
              <a:buNone/>
            </a:pPr>
            <a:r>
              <a:rPr b="1" lang="es" sz="2000">
                <a:solidFill>
                  <a:srgbClr val="000000"/>
                </a:solidFill>
                <a:latin typeface="Bubbler One"/>
                <a:ea typeface="Bubbler One"/>
                <a:cs typeface="Bubbler One"/>
                <a:sym typeface="Bubbler One"/>
              </a:rPr>
              <a:t>El objetivo y el fin del panoptismo son las relaciones de disciplina. </a:t>
            </a:r>
            <a:endParaRPr b="1" sz="2000">
              <a:solidFill>
                <a:srgbClr val="000000"/>
              </a:solidFill>
              <a:latin typeface="Bubbler One"/>
              <a:ea typeface="Bubbler One"/>
              <a:cs typeface="Bubbler One"/>
              <a:sym typeface="Bubbler One"/>
            </a:endParaRPr>
          </a:p>
        </p:txBody>
      </p:sp>
      <p:pic>
        <p:nvPicPr>
          <p:cNvPr id="130" name="Google Shape;130;p22"/>
          <p:cNvPicPr preferRelativeResize="0"/>
          <p:nvPr/>
        </p:nvPicPr>
        <p:blipFill>
          <a:blip r:embed="rId3">
            <a:alphaModFix/>
          </a:blip>
          <a:stretch>
            <a:fillRect/>
          </a:stretch>
        </p:blipFill>
        <p:spPr>
          <a:xfrm>
            <a:off x="196825" y="1572050"/>
            <a:ext cx="2750200" cy="19993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5000"/>
              <a:t>mecanismos disciplinarios</a:t>
            </a:r>
            <a:endParaRPr sz="5000"/>
          </a:p>
        </p:txBody>
      </p:sp>
      <p:sp>
        <p:nvSpPr>
          <p:cNvPr id="136" name="Google Shape;136;p23"/>
          <p:cNvSpPr txBox="1"/>
          <p:nvPr>
            <p:ph idx="1" type="body"/>
          </p:nvPr>
        </p:nvSpPr>
        <p:spPr>
          <a:xfrm>
            <a:off x="311700" y="1228675"/>
            <a:ext cx="8520600" cy="8010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b="1" lang="es">
                <a:solidFill>
                  <a:srgbClr val="000000"/>
                </a:solidFill>
                <a:latin typeface="Bubbler One"/>
                <a:ea typeface="Bubbler One"/>
                <a:cs typeface="Bubbler One"/>
                <a:sym typeface="Bubbler One"/>
              </a:rPr>
              <a:t>La </a:t>
            </a:r>
            <a:r>
              <a:rPr b="1" lang="es">
                <a:solidFill>
                  <a:srgbClr val="000000"/>
                </a:solidFill>
                <a:latin typeface="Bubbler One"/>
                <a:ea typeface="Bubbler One"/>
                <a:cs typeface="Bubbler One"/>
                <a:sym typeface="Bubbler One"/>
              </a:rPr>
              <a:t>disposición</a:t>
            </a:r>
            <a:r>
              <a:rPr b="1" lang="es">
                <a:solidFill>
                  <a:srgbClr val="000000"/>
                </a:solidFill>
                <a:latin typeface="Bubbler One"/>
                <a:ea typeface="Bubbler One"/>
                <a:cs typeface="Bubbler One"/>
                <a:sym typeface="Bubbler One"/>
              </a:rPr>
              <a:t> </a:t>
            </a:r>
            <a:r>
              <a:rPr b="1" lang="es">
                <a:solidFill>
                  <a:srgbClr val="000000"/>
                </a:solidFill>
                <a:latin typeface="Bubbler One"/>
                <a:ea typeface="Bubbler One"/>
                <a:cs typeface="Bubbler One"/>
                <a:sym typeface="Bubbler One"/>
              </a:rPr>
              <a:t>panóptica → Programa el funcionamiento de base de una sociedad toda ella atravesada y penetrada por mecanismos disciplinarios.</a:t>
            </a:r>
            <a:endParaRPr b="1">
              <a:solidFill>
                <a:srgbClr val="000000"/>
              </a:solidFill>
              <a:latin typeface="Bubbler One"/>
              <a:ea typeface="Bubbler One"/>
              <a:cs typeface="Bubbler One"/>
              <a:sym typeface="Bubbler One"/>
            </a:endParaRPr>
          </a:p>
        </p:txBody>
      </p:sp>
      <p:sp>
        <p:nvSpPr>
          <p:cNvPr id="137" name="Google Shape;137;p23"/>
          <p:cNvSpPr txBox="1"/>
          <p:nvPr>
            <p:ph idx="1" type="body"/>
          </p:nvPr>
        </p:nvSpPr>
        <p:spPr>
          <a:xfrm>
            <a:off x="311700" y="2164500"/>
            <a:ext cx="3743100" cy="21501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b="1" lang="es">
                <a:solidFill>
                  <a:srgbClr val="000000"/>
                </a:solidFill>
                <a:latin typeface="Bubbler One"/>
                <a:ea typeface="Bubbler One"/>
                <a:cs typeface="Bubbler One"/>
                <a:sym typeface="Bubbler One"/>
              </a:rPr>
              <a:t>La disciplina-bloqueo: La institución cerrada, establecida en los márgenes, y vuelta toda ella hacia funciones negativas (detener el mal, romper las comunicaciones, suspender el tiempo).</a:t>
            </a:r>
            <a:endParaRPr b="1">
              <a:solidFill>
                <a:srgbClr val="000000"/>
              </a:solidFill>
              <a:latin typeface="Bubbler One"/>
              <a:ea typeface="Bubbler One"/>
              <a:cs typeface="Bubbler One"/>
              <a:sym typeface="Bubbler One"/>
            </a:endParaRPr>
          </a:p>
        </p:txBody>
      </p:sp>
      <p:sp>
        <p:nvSpPr>
          <p:cNvPr id="138" name="Google Shape;138;p23"/>
          <p:cNvSpPr txBox="1"/>
          <p:nvPr>
            <p:ph idx="1" type="body"/>
          </p:nvPr>
        </p:nvSpPr>
        <p:spPr>
          <a:xfrm>
            <a:off x="5010300" y="2164500"/>
            <a:ext cx="3822000" cy="21501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b="1" lang="es">
                <a:solidFill>
                  <a:srgbClr val="000000"/>
                </a:solidFill>
                <a:latin typeface="Bubbler One"/>
                <a:ea typeface="Bubbler One"/>
                <a:cs typeface="Bubbler One"/>
                <a:sym typeface="Bubbler One"/>
              </a:rPr>
              <a:t> La disciplina mecanismo: un dispositivo funcional que debe mejorar el ejercicio del poder volviéndolo más rápido, más ligero, más eficaz, un diseño de las coerciones sutiles para una sociedad futura.</a:t>
            </a:r>
            <a:endParaRPr b="1">
              <a:solidFill>
                <a:srgbClr val="000000"/>
              </a:solidFill>
              <a:latin typeface="Bubbler One"/>
              <a:ea typeface="Bubbler One"/>
              <a:cs typeface="Bubbler One"/>
              <a:sym typeface="Bubbler One"/>
            </a:endParaRPr>
          </a:p>
        </p:txBody>
      </p:sp>
      <p:pic>
        <p:nvPicPr>
          <p:cNvPr id="139" name="Google Shape;139;p23"/>
          <p:cNvPicPr preferRelativeResize="0"/>
          <p:nvPr/>
        </p:nvPicPr>
        <p:blipFill rotWithShape="1">
          <a:blip r:embed="rId3">
            <a:alphaModFix/>
          </a:blip>
          <a:srcRect b="32094" l="0" r="0" t="30590"/>
          <a:stretch/>
        </p:blipFill>
        <p:spPr>
          <a:xfrm>
            <a:off x="1934338" y="4025975"/>
            <a:ext cx="5275325" cy="9842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5000"/>
              <a:t>disciplinas</a:t>
            </a:r>
            <a:endParaRPr sz="5000"/>
          </a:p>
        </p:txBody>
      </p:sp>
      <p:sp>
        <p:nvSpPr>
          <p:cNvPr id="145" name="Google Shape;145;p24"/>
          <p:cNvSpPr txBox="1"/>
          <p:nvPr>
            <p:ph idx="1" type="body"/>
          </p:nvPr>
        </p:nvSpPr>
        <p:spPr>
          <a:xfrm>
            <a:off x="311700" y="1228675"/>
            <a:ext cx="5253900" cy="3759300"/>
          </a:xfrm>
          <a:prstGeom prst="rect">
            <a:avLst/>
          </a:prstGeom>
        </p:spPr>
        <p:txBody>
          <a:bodyPr anchorCtr="0" anchor="t" bIns="91425" lIns="91425" spcFirstLastPara="1" rIns="91425" wrap="square" tIns="91425">
            <a:normAutofit lnSpcReduction="20000"/>
          </a:bodyPr>
          <a:lstStyle/>
          <a:p>
            <a:pPr indent="0" lvl="0" marL="0" rtl="0" algn="just">
              <a:spcBef>
                <a:spcPts val="0"/>
              </a:spcBef>
              <a:spcAft>
                <a:spcPts val="0"/>
              </a:spcAft>
              <a:buNone/>
            </a:pPr>
            <a:r>
              <a:rPr b="1" lang="es">
                <a:solidFill>
                  <a:schemeClr val="accent1"/>
                </a:solidFill>
                <a:latin typeface="Bubbler One"/>
                <a:ea typeface="Bubbler One"/>
                <a:cs typeface="Bubbler One"/>
                <a:sym typeface="Bubbler One"/>
              </a:rPr>
              <a:t>La extensión de las instituciones disciplinarias no es otra cosa que el aspecto más visible de diversos procesos más profundos.</a:t>
            </a:r>
            <a:endParaRPr b="1">
              <a:solidFill>
                <a:schemeClr val="accent1"/>
              </a:solidFill>
              <a:latin typeface="Bubbler One"/>
              <a:ea typeface="Bubbler One"/>
              <a:cs typeface="Bubbler One"/>
              <a:sym typeface="Bubbler One"/>
            </a:endParaRPr>
          </a:p>
          <a:p>
            <a:pPr indent="0" lvl="0" marL="0" rtl="0" algn="l">
              <a:spcBef>
                <a:spcPts val="1200"/>
              </a:spcBef>
              <a:spcAft>
                <a:spcPts val="0"/>
              </a:spcAft>
              <a:buNone/>
            </a:pPr>
            <a:r>
              <a:rPr b="1" lang="es">
                <a:solidFill>
                  <a:schemeClr val="accent1"/>
                </a:solidFill>
                <a:latin typeface="Bubbler One"/>
                <a:ea typeface="Bubbler One"/>
                <a:cs typeface="Bubbler One"/>
                <a:sym typeface="Bubbler One"/>
              </a:rPr>
              <a:t>1) La inversión funcional de las disciplinas.</a:t>
            </a:r>
            <a:br>
              <a:rPr b="1" lang="es">
                <a:solidFill>
                  <a:schemeClr val="accent1"/>
                </a:solidFill>
                <a:latin typeface="Bubbler One"/>
                <a:ea typeface="Bubbler One"/>
                <a:cs typeface="Bubbler One"/>
                <a:sym typeface="Bubbler One"/>
              </a:rPr>
            </a:br>
            <a:r>
              <a:rPr b="1" lang="es">
                <a:solidFill>
                  <a:schemeClr val="accent1"/>
                </a:solidFill>
                <a:latin typeface="Bubbler One"/>
                <a:ea typeface="Bubbler One"/>
                <a:cs typeface="Bubbler One"/>
                <a:sym typeface="Bubbler One"/>
              </a:rPr>
              <a:t>2) La enjambrazón de los mecanismos disciplinarios.</a:t>
            </a:r>
            <a:br>
              <a:rPr b="1" lang="es">
                <a:solidFill>
                  <a:schemeClr val="accent1"/>
                </a:solidFill>
                <a:latin typeface="Bubbler One"/>
                <a:ea typeface="Bubbler One"/>
                <a:cs typeface="Bubbler One"/>
                <a:sym typeface="Bubbler One"/>
              </a:rPr>
            </a:br>
            <a:r>
              <a:rPr b="1" lang="es">
                <a:solidFill>
                  <a:schemeClr val="accent1"/>
                </a:solidFill>
                <a:latin typeface="Bubbler One"/>
                <a:ea typeface="Bubbler One"/>
                <a:cs typeface="Bubbler One"/>
                <a:sym typeface="Bubbler One"/>
              </a:rPr>
              <a:t>3) La nacionalización de los mecanismos de disciplina. </a:t>
            </a:r>
            <a:endParaRPr b="1">
              <a:solidFill>
                <a:schemeClr val="accent1"/>
              </a:solidFill>
              <a:latin typeface="Bubbler One"/>
              <a:ea typeface="Bubbler One"/>
              <a:cs typeface="Bubbler One"/>
              <a:sym typeface="Bubbler One"/>
            </a:endParaRPr>
          </a:p>
          <a:p>
            <a:pPr indent="0" lvl="0" marL="0" rtl="0" algn="just">
              <a:spcBef>
                <a:spcPts val="1200"/>
              </a:spcBef>
              <a:spcAft>
                <a:spcPts val="1200"/>
              </a:spcAft>
              <a:buNone/>
            </a:pPr>
            <a:r>
              <a:rPr b="1" lang="es">
                <a:solidFill>
                  <a:schemeClr val="accent1"/>
                </a:solidFill>
                <a:latin typeface="Bubbler One"/>
                <a:ea typeface="Bubbler One"/>
                <a:cs typeface="Bubbler One"/>
                <a:sym typeface="Bubbler One"/>
              </a:rPr>
              <a:t>La "disciplina" no puede identificarse ni con una institución ni con un aparato. Es un tipo de poder, una modalidad para ejercerlo, implicando todo un conjunto de instrumentos, de técnicas, de procedimientos, de niveles de aplicación, de metas; es una "física" o una "anatomía" del poder, una tecnología. </a:t>
            </a:r>
            <a:endParaRPr b="1">
              <a:solidFill>
                <a:schemeClr val="accent1"/>
              </a:solidFill>
              <a:latin typeface="Bubbler One"/>
              <a:ea typeface="Bubbler One"/>
              <a:cs typeface="Bubbler One"/>
              <a:sym typeface="Bubbler One"/>
            </a:endParaRPr>
          </a:p>
        </p:txBody>
      </p:sp>
      <p:pic>
        <p:nvPicPr>
          <p:cNvPr id="146" name="Google Shape;146;p24"/>
          <p:cNvPicPr preferRelativeResize="0"/>
          <p:nvPr/>
        </p:nvPicPr>
        <p:blipFill>
          <a:blip r:embed="rId3">
            <a:alphaModFix/>
          </a:blip>
          <a:stretch>
            <a:fillRect/>
          </a:stretch>
        </p:blipFill>
        <p:spPr>
          <a:xfrm>
            <a:off x="5754400" y="1624950"/>
            <a:ext cx="3161550" cy="210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5000"/>
              <a:t>referencias</a:t>
            </a:r>
            <a:endParaRPr sz="5000"/>
          </a:p>
        </p:txBody>
      </p:sp>
      <p:sp>
        <p:nvSpPr>
          <p:cNvPr id="152" name="Google Shape;152;p25"/>
          <p:cNvSpPr txBox="1"/>
          <p:nvPr>
            <p:ph idx="1" type="body"/>
          </p:nvPr>
        </p:nvSpPr>
        <p:spPr>
          <a:xfrm>
            <a:off x="311700" y="1228675"/>
            <a:ext cx="8520600" cy="1870800"/>
          </a:xfrm>
          <a:prstGeom prst="rect">
            <a:avLst/>
          </a:prstGeom>
        </p:spPr>
        <p:txBody>
          <a:bodyPr anchorCtr="0" anchor="t" bIns="91425" lIns="91425" spcFirstLastPara="1" rIns="91425" wrap="square" tIns="91425">
            <a:normAutofit/>
          </a:bodyPr>
          <a:lstStyle/>
          <a:p>
            <a:pPr indent="-342900" lvl="0" marL="457200" rtl="0" algn="just">
              <a:spcBef>
                <a:spcPts val="0"/>
              </a:spcBef>
              <a:spcAft>
                <a:spcPts val="0"/>
              </a:spcAft>
              <a:buClr>
                <a:schemeClr val="accent1"/>
              </a:buClr>
              <a:buSzPts val="1800"/>
              <a:buFont typeface="Bubbler One"/>
              <a:buChar char="➔"/>
            </a:pPr>
            <a:r>
              <a:rPr b="1" lang="es">
                <a:solidFill>
                  <a:schemeClr val="accent1"/>
                </a:solidFill>
                <a:latin typeface="Bubbler One"/>
                <a:ea typeface="Bubbler One"/>
                <a:cs typeface="Bubbler One"/>
                <a:sym typeface="Bubbler One"/>
              </a:rPr>
              <a:t>Foucault, M. (2000). </a:t>
            </a:r>
            <a:r>
              <a:rPr b="1" i="1" lang="es">
                <a:solidFill>
                  <a:schemeClr val="accent1"/>
                </a:solidFill>
                <a:latin typeface="Bubbler One"/>
                <a:ea typeface="Bubbler One"/>
                <a:cs typeface="Bubbler One"/>
                <a:sym typeface="Bubbler One"/>
              </a:rPr>
              <a:t>Vigilar y castigar: nacimiento de la prisión.</a:t>
            </a:r>
            <a:r>
              <a:rPr b="1" lang="es">
                <a:solidFill>
                  <a:schemeClr val="accent1"/>
                </a:solidFill>
                <a:latin typeface="Bubbler One"/>
                <a:ea typeface="Bubbler One"/>
                <a:cs typeface="Bubbler One"/>
                <a:sym typeface="Bubbler One"/>
              </a:rPr>
              <a:t> Siglo xxi.</a:t>
            </a:r>
            <a:endParaRPr b="1">
              <a:solidFill>
                <a:schemeClr val="accent1"/>
              </a:solidFill>
              <a:latin typeface="Bubbler One"/>
              <a:ea typeface="Bubbler One"/>
              <a:cs typeface="Bubbler One"/>
              <a:sym typeface="Bubbler One"/>
            </a:endParaRPr>
          </a:p>
          <a:p>
            <a:pPr indent="-342900" lvl="0" marL="457200" rtl="0" algn="just">
              <a:spcBef>
                <a:spcPts val="0"/>
              </a:spcBef>
              <a:spcAft>
                <a:spcPts val="0"/>
              </a:spcAft>
              <a:buClr>
                <a:schemeClr val="accent1"/>
              </a:buClr>
              <a:buSzPts val="1800"/>
              <a:buFont typeface="Bubbler One"/>
              <a:buChar char="➔"/>
            </a:pPr>
            <a:r>
              <a:rPr b="1" lang="es">
                <a:solidFill>
                  <a:schemeClr val="accent1"/>
                </a:solidFill>
                <a:latin typeface="Bubbler One"/>
                <a:ea typeface="Bubbler One"/>
                <a:cs typeface="Bubbler One"/>
                <a:sym typeface="Bubbler One"/>
              </a:rPr>
              <a:t>Guerrero, O. F. (2017). Poder Y panoptismo en el segundo Michel Foucault. </a:t>
            </a:r>
            <a:r>
              <a:rPr b="1" i="1" lang="es">
                <a:solidFill>
                  <a:schemeClr val="accent1"/>
                </a:solidFill>
                <a:latin typeface="Bubbler One"/>
                <a:ea typeface="Bubbler One"/>
                <a:cs typeface="Bubbler One"/>
                <a:sym typeface="Bubbler One"/>
              </a:rPr>
              <a:t>Philósophos-Revista de Filosofia,</a:t>
            </a:r>
            <a:r>
              <a:rPr b="1" lang="es">
                <a:solidFill>
                  <a:schemeClr val="accent1"/>
                </a:solidFill>
                <a:latin typeface="Bubbler One"/>
                <a:ea typeface="Bubbler One"/>
                <a:cs typeface="Bubbler One"/>
                <a:sym typeface="Bubbler One"/>
              </a:rPr>
              <a:t> 22(2), 187-187.</a:t>
            </a:r>
            <a:endParaRPr b="1">
              <a:solidFill>
                <a:schemeClr val="accent1"/>
              </a:solidFill>
              <a:latin typeface="Bubbler One"/>
              <a:ea typeface="Bubbler One"/>
              <a:cs typeface="Bubbler One"/>
              <a:sym typeface="Bubbler One"/>
            </a:endParaRPr>
          </a:p>
        </p:txBody>
      </p:sp>
      <p:pic>
        <p:nvPicPr>
          <p:cNvPr id="153" name="Google Shape;153;p25"/>
          <p:cNvPicPr preferRelativeResize="0"/>
          <p:nvPr/>
        </p:nvPicPr>
        <p:blipFill rotWithShape="1">
          <a:blip r:embed="rId3">
            <a:alphaModFix/>
          </a:blip>
          <a:srcRect b="14229" l="0" r="0" t="0"/>
          <a:stretch/>
        </p:blipFill>
        <p:spPr>
          <a:xfrm>
            <a:off x="2255913" y="2947075"/>
            <a:ext cx="4409975" cy="1980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idx="1" type="body"/>
          </p:nvPr>
        </p:nvSpPr>
        <p:spPr>
          <a:xfrm>
            <a:off x="2910550" y="630150"/>
            <a:ext cx="5776800" cy="3883200"/>
          </a:xfrm>
          <a:prstGeom prst="rect">
            <a:avLst/>
          </a:prstGeom>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s" sz="2100">
                <a:solidFill>
                  <a:srgbClr val="000000"/>
                </a:solidFill>
                <a:latin typeface="Bubbler One"/>
                <a:ea typeface="Bubbler One"/>
                <a:cs typeface="Bubbler One"/>
                <a:sym typeface="Bubbler One"/>
              </a:rPr>
              <a:t>En el siglo XVIII era la medida que había que adoptar cuando se declaraba la peste en una ciudad. </a:t>
            </a:r>
            <a:endParaRPr b="1" sz="2100">
              <a:solidFill>
                <a:srgbClr val="000000"/>
              </a:solidFill>
              <a:latin typeface="Bubbler One"/>
              <a:ea typeface="Bubbler One"/>
              <a:cs typeface="Bubbler One"/>
              <a:sym typeface="Bubbler One"/>
            </a:endParaRPr>
          </a:p>
          <a:p>
            <a:pPr indent="-361950" lvl="0" marL="457200" rtl="0" algn="l">
              <a:spcBef>
                <a:spcPts val="1200"/>
              </a:spcBef>
              <a:spcAft>
                <a:spcPts val="0"/>
              </a:spcAft>
              <a:buClr>
                <a:srgbClr val="000000"/>
              </a:buClr>
              <a:buSzPts val="2100"/>
              <a:buFont typeface="Bubbler One"/>
              <a:buChar char="●"/>
            </a:pPr>
            <a:r>
              <a:rPr b="1" lang="es" sz="2100">
                <a:solidFill>
                  <a:srgbClr val="000000"/>
                </a:solidFill>
                <a:latin typeface="Bubbler One"/>
                <a:ea typeface="Bubbler One"/>
                <a:cs typeface="Bubbler One"/>
                <a:sym typeface="Bubbler One"/>
              </a:rPr>
              <a:t>Estricta </a:t>
            </a:r>
            <a:r>
              <a:rPr b="1" lang="es" sz="2100">
                <a:solidFill>
                  <a:srgbClr val="000000"/>
                </a:solidFill>
                <a:latin typeface="Bubbler One"/>
                <a:ea typeface="Bubbler One"/>
                <a:cs typeface="Bubbler One"/>
                <a:sym typeface="Bubbler One"/>
              </a:rPr>
              <a:t>división</a:t>
            </a:r>
            <a:r>
              <a:rPr b="1" lang="es" sz="2100">
                <a:solidFill>
                  <a:srgbClr val="000000"/>
                </a:solidFill>
                <a:latin typeface="Bubbler One"/>
                <a:ea typeface="Bubbler One"/>
                <a:cs typeface="Bubbler One"/>
                <a:sym typeface="Bubbler One"/>
              </a:rPr>
              <a:t> espacial</a:t>
            </a:r>
            <a:endParaRPr b="1" sz="2100">
              <a:solidFill>
                <a:srgbClr val="000000"/>
              </a:solidFill>
              <a:latin typeface="Bubbler One"/>
              <a:ea typeface="Bubbler One"/>
              <a:cs typeface="Bubbler One"/>
              <a:sym typeface="Bubbler One"/>
            </a:endParaRPr>
          </a:p>
          <a:p>
            <a:pPr indent="-361950" lvl="0" marL="457200" rtl="0" algn="l">
              <a:spcBef>
                <a:spcPts val="0"/>
              </a:spcBef>
              <a:spcAft>
                <a:spcPts val="0"/>
              </a:spcAft>
              <a:buClr>
                <a:srgbClr val="000000"/>
              </a:buClr>
              <a:buSzPts val="2100"/>
              <a:buFont typeface="Bubbler One"/>
              <a:buChar char="●"/>
            </a:pPr>
            <a:r>
              <a:rPr b="1" lang="es" sz="2100">
                <a:solidFill>
                  <a:srgbClr val="000000"/>
                </a:solidFill>
                <a:latin typeface="Bubbler One"/>
                <a:ea typeface="Bubbler One"/>
                <a:cs typeface="Bubbler One"/>
                <a:sym typeface="Bubbler One"/>
              </a:rPr>
              <a:t>Prohibición de salir de la zona bajo pena de la vida</a:t>
            </a:r>
            <a:endParaRPr b="1" sz="2100">
              <a:solidFill>
                <a:srgbClr val="000000"/>
              </a:solidFill>
              <a:latin typeface="Bubbler One"/>
              <a:ea typeface="Bubbler One"/>
              <a:cs typeface="Bubbler One"/>
              <a:sym typeface="Bubbler One"/>
            </a:endParaRPr>
          </a:p>
          <a:p>
            <a:pPr indent="-361950" lvl="0" marL="457200" rtl="0" algn="l">
              <a:spcBef>
                <a:spcPts val="0"/>
              </a:spcBef>
              <a:spcAft>
                <a:spcPts val="0"/>
              </a:spcAft>
              <a:buClr>
                <a:srgbClr val="000000"/>
              </a:buClr>
              <a:buSzPts val="2100"/>
              <a:buFont typeface="Bubbler One"/>
              <a:buChar char="●"/>
            </a:pPr>
            <a:r>
              <a:rPr b="1" lang="es" sz="2100">
                <a:solidFill>
                  <a:srgbClr val="000000"/>
                </a:solidFill>
                <a:latin typeface="Bubbler One"/>
                <a:ea typeface="Bubbler One"/>
                <a:cs typeface="Bubbler One"/>
                <a:sym typeface="Bubbler One"/>
              </a:rPr>
              <a:t>Sólo circulan por las calles los intendentes, los síndicos y los soldados de la guardia</a:t>
            </a:r>
            <a:endParaRPr b="1" sz="2100">
              <a:solidFill>
                <a:srgbClr val="000000"/>
              </a:solidFill>
              <a:latin typeface="Bubbler One"/>
              <a:ea typeface="Bubbler One"/>
              <a:cs typeface="Bubbler One"/>
              <a:sym typeface="Bubbler One"/>
            </a:endParaRPr>
          </a:p>
          <a:p>
            <a:pPr indent="-361950" lvl="0" marL="457200" rtl="0" algn="l">
              <a:spcBef>
                <a:spcPts val="0"/>
              </a:spcBef>
              <a:spcAft>
                <a:spcPts val="0"/>
              </a:spcAft>
              <a:buClr>
                <a:srgbClr val="000000"/>
              </a:buClr>
              <a:buSzPts val="2100"/>
              <a:buFont typeface="Bubbler One"/>
              <a:buChar char="●"/>
            </a:pPr>
            <a:r>
              <a:rPr b="1" lang="es" sz="2100">
                <a:solidFill>
                  <a:srgbClr val="000000"/>
                </a:solidFill>
                <a:latin typeface="Bubbler One"/>
                <a:ea typeface="Bubbler One"/>
                <a:cs typeface="Bubbler One"/>
                <a:sym typeface="Bubbler One"/>
              </a:rPr>
              <a:t>Todos desempeñan su puesto y si se mueve, le va en ello la vida, contagio o castigo.</a:t>
            </a:r>
            <a:endParaRPr b="1" sz="2100">
              <a:solidFill>
                <a:srgbClr val="000000"/>
              </a:solidFill>
              <a:latin typeface="Bubbler One"/>
              <a:ea typeface="Bubbler One"/>
              <a:cs typeface="Bubbler One"/>
              <a:sym typeface="Bubbler One"/>
            </a:endParaRPr>
          </a:p>
          <a:p>
            <a:pPr indent="-361950" lvl="0" marL="457200" rtl="0" algn="l">
              <a:spcBef>
                <a:spcPts val="0"/>
              </a:spcBef>
              <a:spcAft>
                <a:spcPts val="0"/>
              </a:spcAft>
              <a:buClr>
                <a:srgbClr val="000000"/>
              </a:buClr>
              <a:buSzPts val="2100"/>
              <a:buFont typeface="Bubbler One"/>
              <a:buChar char="●"/>
            </a:pPr>
            <a:r>
              <a:rPr b="1" lang="es" sz="2100">
                <a:solidFill>
                  <a:srgbClr val="000000"/>
                </a:solidFill>
                <a:latin typeface="Bubbler One"/>
                <a:ea typeface="Bubbler One"/>
                <a:cs typeface="Bubbler One"/>
                <a:sym typeface="Bubbler One"/>
              </a:rPr>
              <a:t>Esta vigilancia se apoya en un sistema de registro permanente.</a:t>
            </a:r>
            <a:endParaRPr b="1" sz="2100">
              <a:solidFill>
                <a:srgbClr val="000000"/>
              </a:solidFill>
              <a:latin typeface="Bubbler One"/>
              <a:ea typeface="Bubbler One"/>
              <a:cs typeface="Bubbler One"/>
              <a:sym typeface="Bubbler One"/>
            </a:endParaRPr>
          </a:p>
        </p:txBody>
      </p:sp>
      <p:pic>
        <p:nvPicPr>
          <p:cNvPr id="64" name="Google Shape;64;p14"/>
          <p:cNvPicPr preferRelativeResize="0"/>
          <p:nvPr/>
        </p:nvPicPr>
        <p:blipFill rotWithShape="1">
          <a:blip r:embed="rId3">
            <a:alphaModFix/>
          </a:blip>
          <a:srcRect b="5085" l="0" r="0" t="7980"/>
          <a:stretch/>
        </p:blipFill>
        <p:spPr>
          <a:xfrm>
            <a:off x="241250" y="1233100"/>
            <a:ext cx="2528000" cy="299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311700" y="355500"/>
            <a:ext cx="6009300" cy="1833000"/>
          </a:xfrm>
          <a:prstGeom prst="rect">
            <a:avLst/>
          </a:prstGeom>
          <a:ln cap="flat" cmpd="sng" w="28575">
            <a:solidFill>
              <a:srgbClr val="000000"/>
            </a:solidFill>
            <a:prstDash val="dash"/>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s" sz="2100">
                <a:solidFill>
                  <a:srgbClr val="000000"/>
                </a:solidFill>
                <a:latin typeface="Bubbler One"/>
                <a:ea typeface="Bubbler One"/>
                <a:cs typeface="Bubbler One"/>
                <a:sym typeface="Bubbler One"/>
              </a:rPr>
              <a:t>La peste como forma a la vez real e imaginaria del desorden tiene por correlato médico y político </a:t>
            </a:r>
            <a:r>
              <a:rPr b="1" i="1" lang="es" sz="2100">
                <a:solidFill>
                  <a:srgbClr val="000000"/>
                </a:solidFill>
                <a:latin typeface="Bubbler One"/>
                <a:ea typeface="Bubbler One"/>
                <a:cs typeface="Bubbler One"/>
                <a:sym typeface="Bubbler One"/>
              </a:rPr>
              <a:t>la disciplina.</a:t>
            </a:r>
            <a:endParaRPr b="1" i="1" sz="2100">
              <a:solidFill>
                <a:srgbClr val="000000"/>
              </a:solidFill>
              <a:latin typeface="Bubbler One"/>
              <a:ea typeface="Bubbler One"/>
              <a:cs typeface="Bubbler One"/>
              <a:sym typeface="Bubbler One"/>
            </a:endParaRPr>
          </a:p>
          <a:p>
            <a:pPr indent="0" lvl="0" marL="0" rtl="0" algn="l">
              <a:spcBef>
                <a:spcPts val="1200"/>
              </a:spcBef>
              <a:spcAft>
                <a:spcPts val="1200"/>
              </a:spcAft>
              <a:buNone/>
            </a:pPr>
            <a:r>
              <a:rPr b="1" lang="es" sz="2100">
                <a:solidFill>
                  <a:srgbClr val="000000"/>
                </a:solidFill>
                <a:latin typeface="Bubbler One"/>
                <a:ea typeface="Bubbler One"/>
                <a:cs typeface="Bubbler One"/>
                <a:sym typeface="Bubbler One"/>
              </a:rPr>
              <a:t>Lo que ha sido llevado a cabo regularmente por el </a:t>
            </a:r>
            <a:r>
              <a:rPr b="1" i="1" lang="es" sz="2100">
                <a:solidFill>
                  <a:srgbClr val="000000"/>
                </a:solidFill>
                <a:latin typeface="Bubbler One"/>
                <a:ea typeface="Bubbler One"/>
                <a:cs typeface="Bubbler One"/>
                <a:sym typeface="Bubbler One"/>
              </a:rPr>
              <a:t>poder disciplinario</a:t>
            </a:r>
            <a:r>
              <a:rPr b="1" lang="es" sz="2100">
                <a:solidFill>
                  <a:srgbClr val="000000"/>
                </a:solidFill>
                <a:latin typeface="Bubbler One"/>
                <a:ea typeface="Bubbler One"/>
                <a:cs typeface="Bubbler One"/>
                <a:sym typeface="Bubbler One"/>
              </a:rPr>
              <a:t> desde los comienzos del siglo XIX: </a:t>
            </a:r>
            <a:endParaRPr b="1" sz="2100">
              <a:solidFill>
                <a:srgbClr val="000000"/>
              </a:solidFill>
              <a:latin typeface="Bubbler One"/>
              <a:ea typeface="Bubbler One"/>
              <a:cs typeface="Bubbler One"/>
              <a:sym typeface="Bubbler One"/>
            </a:endParaRPr>
          </a:p>
        </p:txBody>
      </p:sp>
      <p:sp>
        <p:nvSpPr>
          <p:cNvPr id="70" name="Google Shape;70;p15"/>
          <p:cNvSpPr txBox="1"/>
          <p:nvPr>
            <p:ph idx="1" type="body"/>
          </p:nvPr>
        </p:nvSpPr>
        <p:spPr>
          <a:xfrm>
            <a:off x="733200" y="2388425"/>
            <a:ext cx="3577200" cy="2594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s" sz="2100">
                <a:solidFill>
                  <a:srgbClr val="000000"/>
                </a:solidFill>
                <a:latin typeface="Bubbler One"/>
                <a:ea typeface="Bubbler One"/>
                <a:cs typeface="Bubbler One"/>
                <a:sym typeface="Bubbler One"/>
              </a:rPr>
              <a:t>- </a:t>
            </a:r>
            <a:r>
              <a:rPr b="1" lang="es" sz="2100">
                <a:solidFill>
                  <a:srgbClr val="000000"/>
                </a:solidFill>
                <a:latin typeface="Bubbler One"/>
                <a:ea typeface="Bubbler One"/>
                <a:cs typeface="Bubbler One"/>
                <a:sym typeface="Bubbler One"/>
              </a:rPr>
              <a:t>El asilo psiquiátrico</a:t>
            </a:r>
            <a:br>
              <a:rPr b="1" lang="es" sz="2100">
                <a:solidFill>
                  <a:srgbClr val="000000"/>
                </a:solidFill>
                <a:latin typeface="Bubbler One"/>
                <a:ea typeface="Bubbler One"/>
                <a:cs typeface="Bubbler One"/>
                <a:sym typeface="Bubbler One"/>
              </a:rPr>
            </a:br>
            <a:r>
              <a:rPr b="1" lang="es" sz="2100">
                <a:solidFill>
                  <a:srgbClr val="000000"/>
                </a:solidFill>
                <a:latin typeface="Bubbler One"/>
                <a:ea typeface="Bubbler One"/>
                <a:cs typeface="Bubbler One"/>
                <a:sym typeface="Bubbler One"/>
              </a:rPr>
              <a:t>- La penitenciaría</a:t>
            </a:r>
            <a:br>
              <a:rPr b="1" lang="es" sz="2100">
                <a:solidFill>
                  <a:srgbClr val="000000"/>
                </a:solidFill>
                <a:latin typeface="Bubbler One"/>
                <a:ea typeface="Bubbler One"/>
                <a:cs typeface="Bubbler One"/>
                <a:sym typeface="Bubbler One"/>
              </a:rPr>
            </a:br>
            <a:r>
              <a:rPr b="1" lang="es" sz="2100">
                <a:solidFill>
                  <a:srgbClr val="000000"/>
                </a:solidFill>
                <a:latin typeface="Bubbler One"/>
                <a:ea typeface="Bubbler One"/>
                <a:cs typeface="Bubbler One"/>
                <a:sym typeface="Bubbler One"/>
              </a:rPr>
              <a:t>- El correccional </a:t>
            </a:r>
            <a:br>
              <a:rPr b="1" lang="es" sz="2100">
                <a:solidFill>
                  <a:srgbClr val="000000"/>
                </a:solidFill>
                <a:latin typeface="Bubbler One"/>
                <a:ea typeface="Bubbler One"/>
                <a:cs typeface="Bubbler One"/>
                <a:sym typeface="Bubbler One"/>
              </a:rPr>
            </a:br>
            <a:r>
              <a:rPr b="1" lang="es" sz="2100">
                <a:solidFill>
                  <a:srgbClr val="000000"/>
                </a:solidFill>
                <a:latin typeface="Bubbler One"/>
                <a:ea typeface="Bubbler One"/>
                <a:cs typeface="Bubbler One"/>
                <a:sym typeface="Bubbler One"/>
              </a:rPr>
              <a:t>- El establecimiento de educación vigilada</a:t>
            </a:r>
            <a:br>
              <a:rPr b="1" lang="es" sz="2100">
                <a:solidFill>
                  <a:srgbClr val="000000"/>
                </a:solidFill>
                <a:latin typeface="Bubbler One"/>
                <a:ea typeface="Bubbler One"/>
                <a:cs typeface="Bubbler One"/>
                <a:sym typeface="Bubbler One"/>
              </a:rPr>
            </a:br>
            <a:r>
              <a:rPr b="1" lang="es" sz="2100">
                <a:solidFill>
                  <a:srgbClr val="000000"/>
                </a:solidFill>
                <a:latin typeface="Bubbler One"/>
                <a:ea typeface="Bubbler One"/>
                <a:cs typeface="Bubbler One"/>
                <a:sym typeface="Bubbler One"/>
              </a:rPr>
              <a:t>-Una parte los hospitales</a:t>
            </a:r>
            <a:endParaRPr b="1" sz="2100">
              <a:solidFill>
                <a:srgbClr val="000000"/>
              </a:solidFill>
              <a:latin typeface="Bubbler One"/>
              <a:ea typeface="Bubbler One"/>
              <a:cs typeface="Bubbler One"/>
              <a:sym typeface="Bubbler One"/>
            </a:endParaRPr>
          </a:p>
        </p:txBody>
      </p:sp>
      <p:sp>
        <p:nvSpPr>
          <p:cNvPr id="71" name="Google Shape;71;p15"/>
          <p:cNvSpPr/>
          <p:nvPr/>
        </p:nvSpPr>
        <p:spPr>
          <a:xfrm>
            <a:off x="311700" y="2496725"/>
            <a:ext cx="399900" cy="2377500"/>
          </a:xfrm>
          <a:prstGeom prst="leftBrace">
            <a:avLst>
              <a:gd fmla="val 50000" name="adj1"/>
              <a:gd fmla="val 50000" name="adj2"/>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a:off x="4572000" y="2496725"/>
            <a:ext cx="399900" cy="2377500"/>
          </a:xfrm>
          <a:prstGeom prst="leftBrace">
            <a:avLst>
              <a:gd fmla="val 50000" name="adj1"/>
              <a:gd fmla="val 50000" name="adj2"/>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txBox="1"/>
          <p:nvPr>
            <p:ph idx="1" type="body"/>
          </p:nvPr>
        </p:nvSpPr>
        <p:spPr>
          <a:xfrm>
            <a:off x="5031625" y="2388425"/>
            <a:ext cx="3779100" cy="2594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b="1" lang="es" sz="2100">
                <a:solidFill>
                  <a:srgbClr val="000000"/>
                </a:solidFill>
                <a:latin typeface="Bubbler One"/>
                <a:ea typeface="Bubbler One"/>
                <a:cs typeface="Bubbler One"/>
                <a:sym typeface="Bubbler One"/>
              </a:rPr>
              <a:t>Función de doble modo:</a:t>
            </a:r>
            <a:br>
              <a:rPr b="1" lang="es" sz="2100">
                <a:solidFill>
                  <a:srgbClr val="000000"/>
                </a:solidFill>
                <a:latin typeface="Bubbler One"/>
                <a:ea typeface="Bubbler One"/>
                <a:cs typeface="Bubbler One"/>
                <a:sym typeface="Bubbler One"/>
              </a:rPr>
            </a:br>
            <a:r>
              <a:rPr b="1" i="1" lang="es" sz="2100">
                <a:solidFill>
                  <a:srgbClr val="000000"/>
                </a:solidFill>
                <a:latin typeface="Bubbler One"/>
                <a:ea typeface="Bubbler One"/>
                <a:cs typeface="Bubbler One"/>
                <a:sym typeface="Bubbler One"/>
              </a:rPr>
              <a:t>-División binaria y marcación </a:t>
            </a:r>
            <a:br>
              <a:rPr b="1" lang="es" sz="2100">
                <a:solidFill>
                  <a:srgbClr val="000000"/>
                </a:solidFill>
                <a:latin typeface="Bubbler One"/>
                <a:ea typeface="Bubbler One"/>
                <a:cs typeface="Bubbler One"/>
                <a:sym typeface="Bubbler One"/>
              </a:rPr>
            </a:br>
            <a:r>
              <a:rPr b="1" lang="es" sz="2100">
                <a:solidFill>
                  <a:srgbClr val="000000"/>
                </a:solidFill>
                <a:latin typeface="Bubbler One"/>
                <a:ea typeface="Bubbler One"/>
                <a:cs typeface="Bubbler One"/>
                <a:sym typeface="Bubbler One"/>
              </a:rPr>
              <a:t>(loco-no loco/</a:t>
            </a:r>
            <a:r>
              <a:rPr b="1" lang="es" sz="2100">
                <a:solidFill>
                  <a:srgbClr val="000000"/>
                </a:solidFill>
                <a:latin typeface="Bubbler One"/>
                <a:ea typeface="Bubbler One"/>
                <a:cs typeface="Bubbler One"/>
                <a:sym typeface="Bubbler One"/>
              </a:rPr>
              <a:t>peligroso</a:t>
            </a:r>
            <a:r>
              <a:rPr b="1" lang="es" sz="2100">
                <a:solidFill>
                  <a:srgbClr val="000000"/>
                </a:solidFill>
                <a:latin typeface="Bubbler One"/>
                <a:ea typeface="Bubbler One"/>
                <a:cs typeface="Bubbler One"/>
                <a:sym typeface="Bubbler One"/>
              </a:rPr>
              <a:t> inofensivo)</a:t>
            </a:r>
            <a:br>
              <a:rPr b="1" lang="es" sz="2100">
                <a:solidFill>
                  <a:srgbClr val="000000"/>
                </a:solidFill>
                <a:latin typeface="Bubbler One"/>
                <a:ea typeface="Bubbler One"/>
                <a:cs typeface="Bubbler One"/>
                <a:sym typeface="Bubbler One"/>
              </a:rPr>
            </a:br>
            <a:r>
              <a:rPr b="1" i="1" lang="es" sz="2100">
                <a:solidFill>
                  <a:srgbClr val="000000"/>
                </a:solidFill>
                <a:latin typeface="Bubbler One"/>
                <a:ea typeface="Bubbler One"/>
                <a:cs typeface="Bubbler One"/>
                <a:sym typeface="Bubbler One"/>
              </a:rPr>
              <a:t>-Asignación coercitiva </a:t>
            </a:r>
            <a:r>
              <a:rPr b="1" lang="es" sz="2100">
                <a:solidFill>
                  <a:srgbClr val="000000"/>
                </a:solidFill>
                <a:latin typeface="Bubbler One"/>
                <a:ea typeface="Bubbler One"/>
                <a:cs typeface="Bubbler One"/>
                <a:sym typeface="Bubbler One"/>
              </a:rPr>
              <a:t>(Quién es, dónde debe de estar, por qué caracterizarlo, cómo reconocerlo, cómo ejercer sobre él)</a:t>
            </a:r>
            <a:endParaRPr b="1" sz="2100">
              <a:solidFill>
                <a:srgbClr val="000000"/>
              </a:solidFill>
              <a:latin typeface="Bubbler One"/>
              <a:ea typeface="Bubbler One"/>
              <a:cs typeface="Bubbler One"/>
              <a:sym typeface="Bubbler One"/>
            </a:endParaRPr>
          </a:p>
        </p:txBody>
      </p:sp>
      <p:pic>
        <p:nvPicPr>
          <p:cNvPr id="74" name="Google Shape;74;p15"/>
          <p:cNvPicPr preferRelativeResize="0"/>
          <p:nvPr/>
        </p:nvPicPr>
        <p:blipFill rotWithShape="1">
          <a:blip r:embed="rId3">
            <a:alphaModFix/>
          </a:blip>
          <a:srcRect b="45666" l="0" r="0" t="0"/>
          <a:stretch/>
        </p:blipFill>
        <p:spPr>
          <a:xfrm>
            <a:off x="6561575" y="355500"/>
            <a:ext cx="2249150" cy="1832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idx="1" type="body"/>
          </p:nvPr>
        </p:nvSpPr>
        <p:spPr>
          <a:xfrm>
            <a:off x="3441275" y="293775"/>
            <a:ext cx="5154000" cy="1402800"/>
          </a:xfrm>
          <a:prstGeom prst="rect">
            <a:avLst/>
          </a:prstGeom>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2000">
                <a:solidFill>
                  <a:srgbClr val="000000"/>
                </a:solidFill>
                <a:latin typeface="Bubbler One"/>
                <a:ea typeface="Bubbler One"/>
                <a:cs typeface="Bubbler One"/>
                <a:sym typeface="Bubbler One"/>
              </a:rPr>
              <a:t>División constante de lo normal y de lo anormal </a:t>
            </a:r>
            <a:endParaRPr b="1" sz="2000">
              <a:solidFill>
                <a:srgbClr val="000000"/>
              </a:solidFill>
              <a:latin typeface="Bubbler One"/>
              <a:ea typeface="Bubbler One"/>
              <a:cs typeface="Bubbler One"/>
              <a:sym typeface="Bubbler One"/>
            </a:endParaRPr>
          </a:p>
          <a:p>
            <a:pPr indent="0" lvl="0" marL="0" rtl="0" algn="ctr">
              <a:spcBef>
                <a:spcPts val="1200"/>
              </a:spcBef>
              <a:spcAft>
                <a:spcPts val="0"/>
              </a:spcAft>
              <a:buNone/>
            </a:pPr>
            <a:r>
              <a:t/>
            </a:r>
            <a:endParaRPr b="1" sz="900">
              <a:solidFill>
                <a:srgbClr val="000000"/>
              </a:solidFill>
              <a:latin typeface="Bubbler One"/>
              <a:ea typeface="Bubbler One"/>
              <a:cs typeface="Bubbler One"/>
              <a:sym typeface="Bubbler One"/>
            </a:endParaRPr>
          </a:p>
          <a:p>
            <a:pPr indent="0" lvl="0" marL="0" rtl="0" algn="ctr">
              <a:spcBef>
                <a:spcPts val="1200"/>
              </a:spcBef>
              <a:spcAft>
                <a:spcPts val="0"/>
              </a:spcAft>
              <a:buNone/>
            </a:pPr>
            <a:r>
              <a:rPr b="1" lang="es" sz="2000">
                <a:solidFill>
                  <a:srgbClr val="000000"/>
                </a:solidFill>
                <a:latin typeface="Bubbler One"/>
                <a:ea typeface="Bubbler One"/>
                <a:cs typeface="Bubbler One"/>
                <a:sym typeface="Bubbler One"/>
              </a:rPr>
              <a:t>Marcación binaria y exilio </a:t>
            </a:r>
            <a:endParaRPr b="1" sz="2000">
              <a:solidFill>
                <a:srgbClr val="000000"/>
              </a:solidFill>
              <a:latin typeface="Bubbler One"/>
              <a:ea typeface="Bubbler One"/>
              <a:cs typeface="Bubbler One"/>
              <a:sym typeface="Bubbler One"/>
            </a:endParaRPr>
          </a:p>
          <a:p>
            <a:pPr indent="0" lvl="0" marL="0" rtl="0" algn="l">
              <a:spcBef>
                <a:spcPts val="1200"/>
              </a:spcBef>
              <a:spcAft>
                <a:spcPts val="0"/>
              </a:spcAft>
              <a:buNone/>
            </a:pPr>
            <a:r>
              <a:t/>
            </a:r>
            <a:endParaRPr b="1" sz="2000">
              <a:solidFill>
                <a:srgbClr val="000000"/>
              </a:solidFill>
              <a:latin typeface="Bubbler One"/>
              <a:ea typeface="Bubbler One"/>
              <a:cs typeface="Bubbler One"/>
              <a:sym typeface="Bubbler One"/>
            </a:endParaRPr>
          </a:p>
          <a:p>
            <a:pPr indent="0" lvl="0" marL="0" rtl="0" algn="l">
              <a:spcBef>
                <a:spcPts val="1200"/>
              </a:spcBef>
              <a:spcAft>
                <a:spcPts val="1200"/>
              </a:spcAft>
              <a:buNone/>
            </a:pPr>
            <a:r>
              <a:t/>
            </a:r>
            <a:endParaRPr b="1" sz="2000">
              <a:solidFill>
                <a:srgbClr val="000000"/>
              </a:solidFill>
              <a:latin typeface="Bubbler One"/>
              <a:ea typeface="Bubbler One"/>
              <a:cs typeface="Bubbler One"/>
              <a:sym typeface="Bubbler One"/>
            </a:endParaRPr>
          </a:p>
        </p:txBody>
      </p:sp>
      <p:sp>
        <p:nvSpPr>
          <p:cNvPr id="80" name="Google Shape;80;p16"/>
          <p:cNvSpPr txBox="1"/>
          <p:nvPr>
            <p:ph idx="1" type="body"/>
          </p:nvPr>
        </p:nvSpPr>
        <p:spPr>
          <a:xfrm>
            <a:off x="250350" y="2105850"/>
            <a:ext cx="8643300" cy="1780800"/>
          </a:xfrm>
          <a:prstGeom prst="rect">
            <a:avLst/>
          </a:prstGeom>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2000">
                <a:solidFill>
                  <a:srgbClr val="000000"/>
                </a:solidFill>
                <a:latin typeface="Bubbler One"/>
                <a:ea typeface="Bubbler One"/>
                <a:cs typeface="Bubbler One"/>
                <a:sym typeface="Bubbler One"/>
              </a:rPr>
              <a:t>La existencia de un conjunto de técnicas y de instituciones que miden, controlan y corrigen a los anormales [Mecanismos del poder]</a:t>
            </a:r>
            <a:br>
              <a:rPr b="1" lang="es" sz="2000">
                <a:solidFill>
                  <a:srgbClr val="000000"/>
                </a:solidFill>
                <a:latin typeface="Bubbler One"/>
                <a:ea typeface="Bubbler One"/>
                <a:cs typeface="Bubbler One"/>
                <a:sym typeface="Bubbler One"/>
              </a:rPr>
            </a:br>
            <a:endParaRPr b="1" sz="2000">
              <a:solidFill>
                <a:srgbClr val="000000"/>
              </a:solidFill>
              <a:latin typeface="Bubbler One"/>
              <a:ea typeface="Bubbler One"/>
              <a:cs typeface="Bubbler One"/>
              <a:sym typeface="Bubbler One"/>
            </a:endParaRPr>
          </a:p>
          <a:p>
            <a:pPr indent="0" lvl="0" marL="0" rtl="0" algn="ctr">
              <a:spcBef>
                <a:spcPts val="1200"/>
              </a:spcBef>
              <a:spcAft>
                <a:spcPts val="1200"/>
              </a:spcAft>
              <a:buNone/>
            </a:pPr>
            <a:r>
              <a:rPr b="1" lang="es" sz="2000">
                <a:solidFill>
                  <a:srgbClr val="000000"/>
                </a:solidFill>
                <a:latin typeface="Bubbler One"/>
                <a:ea typeface="Bubbler One"/>
                <a:cs typeface="Bubbler One"/>
                <a:sym typeface="Bubbler One"/>
              </a:rPr>
              <a:t>Hace funcionar los dispositivos disciplinarios a los que apela el miedo. </a:t>
            </a:r>
            <a:endParaRPr b="1" sz="2000">
              <a:solidFill>
                <a:srgbClr val="000000"/>
              </a:solidFill>
              <a:latin typeface="Bubbler One"/>
              <a:ea typeface="Bubbler One"/>
              <a:cs typeface="Bubbler One"/>
              <a:sym typeface="Bubbler One"/>
            </a:endParaRPr>
          </a:p>
        </p:txBody>
      </p:sp>
      <p:sp>
        <p:nvSpPr>
          <p:cNvPr id="81" name="Google Shape;81;p16"/>
          <p:cNvSpPr/>
          <p:nvPr/>
        </p:nvSpPr>
        <p:spPr>
          <a:xfrm rot="5400000">
            <a:off x="4410900" y="2685125"/>
            <a:ext cx="322200" cy="7776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 name="Google Shape;82;p16"/>
          <p:cNvPicPr preferRelativeResize="0"/>
          <p:nvPr/>
        </p:nvPicPr>
        <p:blipFill>
          <a:blip r:embed="rId3">
            <a:alphaModFix/>
          </a:blip>
          <a:stretch>
            <a:fillRect/>
          </a:stretch>
        </p:blipFill>
        <p:spPr>
          <a:xfrm>
            <a:off x="539200" y="293775"/>
            <a:ext cx="2493600" cy="1402650"/>
          </a:xfrm>
          <a:prstGeom prst="rect">
            <a:avLst/>
          </a:prstGeom>
          <a:noFill/>
          <a:ln>
            <a:noFill/>
          </a:ln>
        </p:spPr>
      </p:pic>
      <p:sp>
        <p:nvSpPr>
          <p:cNvPr id="83" name="Google Shape;83;p16"/>
          <p:cNvSpPr/>
          <p:nvPr/>
        </p:nvSpPr>
        <p:spPr>
          <a:xfrm rot="5400000">
            <a:off x="5857175" y="541275"/>
            <a:ext cx="322200" cy="7776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ph idx="1" type="body"/>
          </p:nvPr>
        </p:nvSpPr>
        <p:spPr>
          <a:xfrm>
            <a:off x="543900" y="4277800"/>
            <a:ext cx="8056200" cy="531000"/>
          </a:xfrm>
          <a:prstGeom prst="rect">
            <a:avLst/>
          </a:prstGeom>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1200"/>
              </a:spcAft>
              <a:buNone/>
            </a:pPr>
            <a:r>
              <a:rPr b="1" lang="es" sz="2100">
                <a:solidFill>
                  <a:srgbClr val="000000"/>
                </a:solidFill>
                <a:latin typeface="Bubbler One"/>
                <a:ea typeface="Bubbler One"/>
                <a:cs typeface="Bubbler One"/>
                <a:sym typeface="Bubbler One"/>
              </a:rPr>
              <a:t>EL PANÓPTICO DE BENTHAM ES LA FIGURA ARQUITECTÓNICA DE ESTA COMPOSICIÓN</a:t>
            </a:r>
            <a:endParaRPr b="1" sz="2100">
              <a:solidFill>
                <a:srgbClr val="000000"/>
              </a:solidFill>
              <a:latin typeface="Bubbler One"/>
              <a:ea typeface="Bubbler One"/>
              <a:cs typeface="Bubbler One"/>
              <a:sym typeface="Bubbler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194450"/>
            <a:ext cx="85704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 sz="5080"/>
              <a:t>P</a:t>
            </a:r>
            <a:r>
              <a:rPr lang="es" sz="5080"/>
              <a:t>ANÓPTICO:ESTRUCTURA</a:t>
            </a:r>
            <a:endParaRPr sz="5080"/>
          </a:p>
        </p:txBody>
      </p:sp>
      <p:sp>
        <p:nvSpPr>
          <p:cNvPr id="90" name="Google Shape;90;p17"/>
          <p:cNvSpPr txBox="1"/>
          <p:nvPr>
            <p:ph idx="1" type="body"/>
          </p:nvPr>
        </p:nvSpPr>
        <p:spPr>
          <a:xfrm>
            <a:off x="159600" y="4134125"/>
            <a:ext cx="5731200" cy="801000"/>
          </a:xfrm>
          <a:prstGeom prst="rect">
            <a:avLst/>
          </a:prstGeom>
        </p:spPr>
        <p:txBody>
          <a:bodyPr anchorCtr="0" anchor="t" bIns="91425" lIns="91425" spcFirstLastPara="1" rIns="91425" wrap="square" tIns="91425">
            <a:noAutofit/>
          </a:bodyPr>
          <a:lstStyle/>
          <a:p>
            <a:pPr indent="0" lvl="0" marL="0" rtl="0" algn="just">
              <a:lnSpc>
                <a:spcPct val="105000"/>
              </a:lnSpc>
              <a:spcBef>
                <a:spcPts val="0"/>
              </a:spcBef>
              <a:spcAft>
                <a:spcPts val="1200"/>
              </a:spcAft>
              <a:buSzPts val="935"/>
              <a:buNone/>
            </a:pPr>
            <a:r>
              <a:rPr b="1" lang="es" sz="2000">
                <a:solidFill>
                  <a:srgbClr val="000000"/>
                </a:solidFill>
                <a:latin typeface="Bubbler One"/>
                <a:ea typeface="Bubbler One"/>
                <a:cs typeface="Bubbler One"/>
                <a:sym typeface="Bubbler One"/>
              </a:rPr>
              <a:t>Basta situar </a:t>
            </a:r>
            <a:r>
              <a:rPr b="1" lang="es" sz="2000">
                <a:solidFill>
                  <a:srgbClr val="000000"/>
                </a:solidFill>
                <a:latin typeface="Bubbler One"/>
                <a:ea typeface="Bubbler One"/>
                <a:cs typeface="Bubbler One"/>
                <a:sym typeface="Bubbler One"/>
              </a:rPr>
              <a:t>un vigilante y encerrar en cada celda a un loco, un enfermo, un condenado, un obrero o un escolar.</a:t>
            </a:r>
            <a:endParaRPr b="1" sz="2000">
              <a:solidFill>
                <a:srgbClr val="000000"/>
              </a:solidFill>
              <a:latin typeface="Bubbler One"/>
              <a:ea typeface="Bubbler One"/>
              <a:cs typeface="Bubbler One"/>
              <a:sym typeface="Bubbler One"/>
            </a:endParaRPr>
          </a:p>
        </p:txBody>
      </p:sp>
      <p:sp>
        <p:nvSpPr>
          <p:cNvPr id="91" name="Google Shape;91;p17"/>
          <p:cNvSpPr txBox="1"/>
          <p:nvPr>
            <p:ph idx="1" type="body"/>
          </p:nvPr>
        </p:nvSpPr>
        <p:spPr>
          <a:xfrm>
            <a:off x="159300" y="1095125"/>
            <a:ext cx="5731200" cy="9222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1200"/>
              </a:spcAft>
              <a:buSzPts val="935"/>
              <a:buNone/>
            </a:pPr>
            <a:r>
              <a:rPr b="1" i="1" lang="es" sz="2000">
                <a:solidFill>
                  <a:srgbClr val="000000"/>
                </a:solidFill>
                <a:latin typeface="Bubbler One"/>
                <a:ea typeface="Bubbler One"/>
                <a:cs typeface="Bubbler One"/>
                <a:sym typeface="Bubbler One"/>
              </a:rPr>
              <a:t>En la periferia:</a:t>
            </a:r>
            <a:r>
              <a:rPr b="1" lang="es" sz="2000">
                <a:solidFill>
                  <a:srgbClr val="000000"/>
                </a:solidFill>
                <a:latin typeface="Bubbler One"/>
                <a:ea typeface="Bubbler One"/>
                <a:cs typeface="Bubbler One"/>
                <a:sym typeface="Bubbler One"/>
              </a:rPr>
              <a:t> una construcción en el centro con forma de anillo; una torre. Con anchas ventanas que se abren en la cara interior del anillo. </a:t>
            </a:r>
            <a:endParaRPr b="1" sz="2000">
              <a:solidFill>
                <a:srgbClr val="000000"/>
              </a:solidFill>
              <a:latin typeface="Bubbler One"/>
              <a:ea typeface="Bubbler One"/>
              <a:cs typeface="Bubbler One"/>
              <a:sym typeface="Bubbler One"/>
            </a:endParaRPr>
          </a:p>
        </p:txBody>
      </p:sp>
      <p:sp>
        <p:nvSpPr>
          <p:cNvPr id="92" name="Google Shape;92;p17"/>
          <p:cNvSpPr txBox="1"/>
          <p:nvPr>
            <p:ph idx="1" type="body"/>
          </p:nvPr>
        </p:nvSpPr>
        <p:spPr>
          <a:xfrm>
            <a:off x="159600" y="2173600"/>
            <a:ext cx="5731200" cy="19605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1200"/>
              </a:spcAft>
              <a:buSzPts val="935"/>
              <a:buNone/>
            </a:pPr>
            <a:r>
              <a:rPr b="1" lang="es" sz="2000">
                <a:solidFill>
                  <a:srgbClr val="000000"/>
                </a:solidFill>
                <a:latin typeface="Bubbler One"/>
                <a:ea typeface="Bubbler One"/>
                <a:cs typeface="Bubbler One"/>
                <a:sym typeface="Bubbler One"/>
              </a:rPr>
              <a:t>En la </a:t>
            </a:r>
            <a:r>
              <a:rPr b="1" i="1" lang="es" sz="2000">
                <a:solidFill>
                  <a:srgbClr val="000000"/>
                </a:solidFill>
                <a:latin typeface="Bubbler One"/>
                <a:ea typeface="Bubbler One"/>
                <a:cs typeface="Bubbler One"/>
                <a:sym typeface="Bubbler One"/>
              </a:rPr>
              <a:t>periférica </a:t>
            </a:r>
            <a:r>
              <a:rPr b="1" lang="es" sz="2000">
                <a:solidFill>
                  <a:srgbClr val="000000"/>
                </a:solidFill>
                <a:latin typeface="Bubbler One"/>
                <a:ea typeface="Bubbler One"/>
                <a:cs typeface="Bubbler One"/>
                <a:sym typeface="Bubbler One"/>
              </a:rPr>
              <a:t>está dividida en celdas, cada una de las cuales atraviesa toda la anchura de la construcción. Cuenta con dos ventanas, una que da al interior, correspondiente a las ventanas de la torre, y la otra, que da al exterior, permite que la luz atraviese la celda de una parte a otra. </a:t>
            </a:r>
            <a:endParaRPr b="1" sz="2000">
              <a:solidFill>
                <a:srgbClr val="000000"/>
              </a:solidFill>
              <a:latin typeface="Bubbler One"/>
              <a:ea typeface="Bubbler One"/>
              <a:cs typeface="Bubbler One"/>
              <a:sym typeface="Bubbler One"/>
            </a:endParaRPr>
          </a:p>
        </p:txBody>
      </p:sp>
      <p:pic>
        <p:nvPicPr>
          <p:cNvPr id="93" name="Google Shape;93;p17"/>
          <p:cNvPicPr preferRelativeResize="0"/>
          <p:nvPr/>
        </p:nvPicPr>
        <p:blipFill>
          <a:blip r:embed="rId3">
            <a:alphaModFix/>
          </a:blip>
          <a:stretch>
            <a:fillRect/>
          </a:stretch>
        </p:blipFill>
        <p:spPr>
          <a:xfrm>
            <a:off x="6162275" y="1521263"/>
            <a:ext cx="2796001" cy="27675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997500" y="292850"/>
            <a:ext cx="44985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5000"/>
              <a:t>Efectos del panóptico</a:t>
            </a:r>
            <a:endParaRPr sz="5000"/>
          </a:p>
        </p:txBody>
      </p:sp>
      <p:sp>
        <p:nvSpPr>
          <p:cNvPr id="99" name="Google Shape;99;p18"/>
          <p:cNvSpPr txBox="1"/>
          <p:nvPr>
            <p:ph idx="1" type="body"/>
          </p:nvPr>
        </p:nvSpPr>
        <p:spPr>
          <a:xfrm>
            <a:off x="311700" y="1228675"/>
            <a:ext cx="5853900" cy="3659400"/>
          </a:xfrm>
          <a:prstGeom prst="rect">
            <a:avLst/>
          </a:prstGeom>
        </p:spPr>
        <p:txBody>
          <a:bodyPr anchorCtr="0" anchor="t" bIns="91425" lIns="91425" spcFirstLastPara="1" rIns="91425" wrap="square" tIns="91425">
            <a:normAutofit lnSpcReduction="10000"/>
          </a:bodyPr>
          <a:lstStyle/>
          <a:p>
            <a:pPr indent="0" lvl="0" marL="0" rtl="0" algn="just">
              <a:lnSpc>
                <a:spcPct val="95000"/>
              </a:lnSpc>
              <a:spcBef>
                <a:spcPts val="0"/>
              </a:spcBef>
              <a:spcAft>
                <a:spcPts val="0"/>
              </a:spcAft>
              <a:buNone/>
            </a:pPr>
            <a:r>
              <a:rPr b="1" lang="es" sz="2000">
                <a:solidFill>
                  <a:srgbClr val="000000"/>
                </a:solidFill>
                <a:latin typeface="Bubbler One"/>
                <a:ea typeface="Bubbler One"/>
                <a:cs typeface="Bubbler One"/>
                <a:sym typeface="Bubbler One"/>
              </a:rPr>
              <a:t>Induce en el detenido un estado consciente y permanente de visibilidad que garantiza el funcionamiento </a:t>
            </a:r>
            <a:r>
              <a:rPr b="1" lang="es" sz="2000">
                <a:solidFill>
                  <a:srgbClr val="000000"/>
                </a:solidFill>
                <a:latin typeface="Bubbler One"/>
                <a:ea typeface="Bubbler One"/>
                <a:cs typeface="Bubbler One"/>
                <a:sym typeface="Bubbler One"/>
              </a:rPr>
              <a:t>automático</a:t>
            </a:r>
            <a:r>
              <a:rPr b="1" lang="es" sz="2000">
                <a:solidFill>
                  <a:srgbClr val="000000"/>
                </a:solidFill>
                <a:latin typeface="Bubbler One"/>
                <a:ea typeface="Bubbler One"/>
                <a:cs typeface="Bubbler One"/>
                <a:sym typeface="Bubbler One"/>
              </a:rPr>
              <a:t> del poder.</a:t>
            </a:r>
            <a:endParaRPr b="1" sz="2000">
              <a:solidFill>
                <a:srgbClr val="000000"/>
              </a:solidFill>
              <a:latin typeface="Bubbler One"/>
              <a:ea typeface="Bubbler One"/>
              <a:cs typeface="Bubbler One"/>
              <a:sym typeface="Bubbler One"/>
            </a:endParaRPr>
          </a:p>
          <a:p>
            <a:pPr indent="0" lvl="0" marL="0" rtl="0" algn="just">
              <a:lnSpc>
                <a:spcPct val="95000"/>
              </a:lnSpc>
              <a:spcBef>
                <a:spcPts val="1200"/>
              </a:spcBef>
              <a:spcAft>
                <a:spcPts val="0"/>
              </a:spcAft>
              <a:buNone/>
            </a:pPr>
            <a:r>
              <a:rPr b="1" lang="es" sz="2000">
                <a:solidFill>
                  <a:srgbClr val="000000"/>
                </a:solidFill>
                <a:latin typeface="Bubbler One"/>
                <a:ea typeface="Bubbler One"/>
                <a:cs typeface="Bubbler One"/>
                <a:sym typeface="Bubbler One"/>
              </a:rPr>
              <a:t>Bentham → El poder debe de ser visible e inverificable </a:t>
            </a:r>
            <a:endParaRPr b="1" sz="2000">
              <a:solidFill>
                <a:srgbClr val="000000"/>
              </a:solidFill>
              <a:latin typeface="Bubbler One"/>
              <a:ea typeface="Bubbler One"/>
              <a:cs typeface="Bubbler One"/>
              <a:sym typeface="Bubbler One"/>
            </a:endParaRPr>
          </a:p>
          <a:p>
            <a:pPr indent="0" lvl="0" marL="0" rtl="0" algn="just">
              <a:lnSpc>
                <a:spcPct val="95000"/>
              </a:lnSpc>
              <a:spcBef>
                <a:spcPts val="1200"/>
              </a:spcBef>
              <a:spcAft>
                <a:spcPts val="0"/>
              </a:spcAft>
              <a:buNone/>
            </a:pPr>
            <a:r>
              <a:rPr b="1" lang="es" sz="2000">
                <a:solidFill>
                  <a:srgbClr val="000000"/>
                </a:solidFill>
                <a:latin typeface="Bubbler One"/>
                <a:ea typeface="Bubbler One"/>
                <a:cs typeface="Bubbler One"/>
                <a:sym typeface="Bubbler One"/>
              </a:rPr>
              <a:t>Entonces, el Panóptico es una máquina de disociar la pareja ver/ser visto: en el anillo periférico, se es totalmente visto, sin ver jamás; en la torre central, se ve todo, sin ser jamás visto.</a:t>
            </a:r>
            <a:endParaRPr b="1" sz="2000">
              <a:solidFill>
                <a:srgbClr val="000000"/>
              </a:solidFill>
              <a:latin typeface="Bubbler One"/>
              <a:ea typeface="Bubbler One"/>
              <a:cs typeface="Bubbler One"/>
              <a:sym typeface="Bubbler One"/>
            </a:endParaRPr>
          </a:p>
          <a:p>
            <a:pPr indent="0" lvl="0" marL="0" rtl="0" algn="just">
              <a:lnSpc>
                <a:spcPct val="95000"/>
              </a:lnSpc>
              <a:spcBef>
                <a:spcPts val="1200"/>
              </a:spcBef>
              <a:spcAft>
                <a:spcPts val="1200"/>
              </a:spcAft>
              <a:buClr>
                <a:srgbClr val="000000"/>
              </a:buClr>
              <a:buSzPts val="935"/>
              <a:buFont typeface="Arial"/>
              <a:buNone/>
            </a:pPr>
            <a:r>
              <a:rPr b="1" lang="es" sz="2000">
                <a:solidFill>
                  <a:srgbClr val="000000"/>
                </a:solidFill>
                <a:latin typeface="Bubbler One"/>
                <a:ea typeface="Bubbler One"/>
                <a:cs typeface="Bubbler One"/>
                <a:sym typeface="Bubbler One"/>
              </a:rPr>
              <a:t>Dispositivo que automatiza y desindividualiza el poder → Poco importa quien ejerce el poder, aún así este dispositivo fabrica efectos </a:t>
            </a:r>
            <a:r>
              <a:rPr b="1" lang="es" sz="2000">
                <a:solidFill>
                  <a:srgbClr val="000000"/>
                </a:solidFill>
                <a:latin typeface="Bubbler One"/>
                <a:ea typeface="Bubbler One"/>
                <a:cs typeface="Bubbler One"/>
                <a:sym typeface="Bubbler One"/>
              </a:rPr>
              <a:t>homogéneos</a:t>
            </a:r>
            <a:r>
              <a:rPr b="1" lang="es" sz="2000">
                <a:solidFill>
                  <a:srgbClr val="000000"/>
                </a:solidFill>
                <a:latin typeface="Bubbler One"/>
                <a:ea typeface="Bubbler One"/>
                <a:cs typeface="Bubbler One"/>
                <a:sym typeface="Bubbler One"/>
              </a:rPr>
              <a:t> de poder.   </a:t>
            </a:r>
            <a:r>
              <a:rPr b="1" lang="es" sz="2000">
                <a:solidFill>
                  <a:srgbClr val="000000"/>
                </a:solidFill>
                <a:latin typeface="Bubbler One"/>
                <a:ea typeface="Bubbler One"/>
                <a:cs typeface="Bubbler One"/>
                <a:sym typeface="Bubbler One"/>
              </a:rPr>
              <a:t> </a:t>
            </a:r>
            <a:endParaRPr/>
          </a:p>
        </p:txBody>
      </p:sp>
      <p:pic>
        <p:nvPicPr>
          <p:cNvPr id="100" name="Google Shape;100;p18"/>
          <p:cNvPicPr preferRelativeResize="0"/>
          <p:nvPr/>
        </p:nvPicPr>
        <p:blipFill>
          <a:blip r:embed="rId3">
            <a:alphaModFix/>
          </a:blip>
          <a:stretch>
            <a:fillRect/>
          </a:stretch>
        </p:blipFill>
        <p:spPr>
          <a:xfrm>
            <a:off x="6306875" y="1700150"/>
            <a:ext cx="2673600" cy="1743187"/>
          </a:xfrm>
          <a:prstGeom prst="rect">
            <a:avLst/>
          </a:prstGeom>
          <a:noFill/>
          <a:ln>
            <a:noFill/>
          </a:ln>
        </p:spPr>
      </p:pic>
      <p:cxnSp>
        <p:nvCxnSpPr>
          <p:cNvPr id="101" name="Google Shape;101;p18"/>
          <p:cNvCxnSpPr/>
          <p:nvPr/>
        </p:nvCxnSpPr>
        <p:spPr>
          <a:xfrm rot="10800000">
            <a:off x="7643675" y="292850"/>
            <a:ext cx="0" cy="1210800"/>
          </a:xfrm>
          <a:prstGeom prst="straightConnector1">
            <a:avLst/>
          </a:prstGeom>
          <a:noFill/>
          <a:ln cap="flat" cmpd="sng" w="38100">
            <a:solidFill>
              <a:schemeClr val="accent1"/>
            </a:solidFill>
            <a:prstDash val="solid"/>
            <a:round/>
            <a:headEnd len="med" w="med" type="none"/>
            <a:tailEnd len="med" w="med" type="none"/>
          </a:ln>
        </p:spPr>
      </p:cxnSp>
      <p:cxnSp>
        <p:nvCxnSpPr>
          <p:cNvPr id="102" name="Google Shape;102;p18"/>
          <p:cNvCxnSpPr/>
          <p:nvPr/>
        </p:nvCxnSpPr>
        <p:spPr>
          <a:xfrm rot="10800000">
            <a:off x="7643675" y="3645650"/>
            <a:ext cx="0" cy="1210800"/>
          </a:xfrm>
          <a:prstGeom prst="straightConnector1">
            <a:avLst/>
          </a:prstGeom>
          <a:noFill/>
          <a:ln cap="flat" cmpd="sng" w="38100">
            <a:solidFill>
              <a:schemeClr val="accent1"/>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4502700" y="292850"/>
            <a:ext cx="42603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5000"/>
              <a:t>La eficacia del poder</a:t>
            </a:r>
            <a:endParaRPr sz="5000"/>
          </a:p>
        </p:txBody>
      </p:sp>
      <p:sp>
        <p:nvSpPr>
          <p:cNvPr id="108" name="Google Shape;108;p19"/>
          <p:cNvSpPr txBox="1"/>
          <p:nvPr>
            <p:ph idx="1" type="body"/>
          </p:nvPr>
        </p:nvSpPr>
        <p:spPr>
          <a:xfrm>
            <a:off x="2721725" y="1228675"/>
            <a:ext cx="6110400" cy="3637200"/>
          </a:xfrm>
          <a:prstGeom prst="rect">
            <a:avLst/>
          </a:prstGeom>
        </p:spPr>
        <p:txBody>
          <a:bodyPr anchorCtr="0" anchor="t" bIns="91425" lIns="91425" spcFirstLastPara="1" rIns="91425" wrap="square" tIns="91425">
            <a:normAutofit lnSpcReduction="10000"/>
          </a:bodyPr>
          <a:lstStyle/>
          <a:p>
            <a:pPr indent="0" lvl="0" marL="0" rtl="0" algn="just">
              <a:lnSpc>
                <a:spcPct val="95000"/>
              </a:lnSpc>
              <a:spcBef>
                <a:spcPts val="0"/>
              </a:spcBef>
              <a:spcAft>
                <a:spcPts val="0"/>
              </a:spcAft>
              <a:buNone/>
            </a:pPr>
            <a:r>
              <a:rPr b="1" lang="es" sz="2000">
                <a:solidFill>
                  <a:srgbClr val="000000"/>
                </a:solidFill>
                <a:latin typeface="Bubbler One"/>
                <a:ea typeface="Bubbler One"/>
                <a:cs typeface="Bubbler One"/>
                <a:sym typeface="Bubbler One"/>
              </a:rPr>
              <a:t>El que </a:t>
            </a:r>
            <a:r>
              <a:rPr b="1" lang="es" sz="2000">
                <a:solidFill>
                  <a:srgbClr val="000000"/>
                </a:solidFill>
                <a:latin typeface="Bubbler One"/>
                <a:ea typeface="Bubbler One"/>
                <a:cs typeface="Bubbler One"/>
                <a:sym typeface="Bubbler One"/>
              </a:rPr>
              <a:t>está</a:t>
            </a:r>
            <a:r>
              <a:rPr b="1" lang="es" sz="2000">
                <a:solidFill>
                  <a:srgbClr val="000000"/>
                </a:solidFill>
                <a:latin typeface="Bubbler One"/>
                <a:ea typeface="Bubbler One"/>
                <a:cs typeface="Bubbler One"/>
                <a:sym typeface="Bubbler One"/>
              </a:rPr>
              <a:t> </a:t>
            </a:r>
            <a:r>
              <a:rPr b="1" lang="es" sz="2000">
                <a:solidFill>
                  <a:srgbClr val="000000"/>
                </a:solidFill>
                <a:latin typeface="Bubbler One"/>
                <a:ea typeface="Bubbler One"/>
                <a:cs typeface="Bubbler One"/>
                <a:sym typeface="Bubbler One"/>
              </a:rPr>
              <a:t>sometido</a:t>
            </a:r>
            <a:r>
              <a:rPr b="1" lang="es" sz="2000">
                <a:solidFill>
                  <a:srgbClr val="000000"/>
                </a:solidFill>
                <a:latin typeface="Bubbler One"/>
                <a:ea typeface="Bubbler One"/>
                <a:cs typeface="Bubbler One"/>
                <a:sym typeface="Bubbler One"/>
              </a:rPr>
              <a:t> a un campo de visibilidad, y que lo sabe, reproduce por su cuenta las coacciones del poder, las hace jugar sobre sí mismo → se convierte en el principio de su propio sometimiento. </a:t>
            </a:r>
            <a:endParaRPr b="1" sz="2000">
              <a:solidFill>
                <a:srgbClr val="000000"/>
              </a:solidFill>
              <a:latin typeface="Bubbler One"/>
              <a:ea typeface="Bubbler One"/>
              <a:cs typeface="Bubbler One"/>
              <a:sym typeface="Bubbler One"/>
            </a:endParaRPr>
          </a:p>
          <a:p>
            <a:pPr indent="0" lvl="0" marL="0" rtl="0" algn="just">
              <a:lnSpc>
                <a:spcPct val="95000"/>
              </a:lnSpc>
              <a:spcBef>
                <a:spcPts val="1200"/>
              </a:spcBef>
              <a:spcAft>
                <a:spcPts val="0"/>
              </a:spcAft>
              <a:buNone/>
            </a:pPr>
            <a:r>
              <a:rPr b="1" lang="es" sz="2000">
                <a:solidFill>
                  <a:srgbClr val="000000"/>
                </a:solidFill>
                <a:latin typeface="Bubbler One"/>
                <a:ea typeface="Bubbler One"/>
                <a:cs typeface="Bubbler One"/>
                <a:sym typeface="Bubbler One"/>
              </a:rPr>
              <a:t>El </a:t>
            </a:r>
            <a:r>
              <a:rPr b="1" lang="es" sz="2000">
                <a:solidFill>
                  <a:srgbClr val="000000"/>
                </a:solidFill>
                <a:latin typeface="Bubbler One"/>
                <a:ea typeface="Bubbler One"/>
                <a:cs typeface="Bubbler One"/>
                <a:sym typeface="Bubbler One"/>
              </a:rPr>
              <a:t>panóptico</a:t>
            </a:r>
            <a:r>
              <a:rPr b="1" lang="es" sz="2000">
                <a:solidFill>
                  <a:srgbClr val="000000"/>
                </a:solidFill>
                <a:latin typeface="Bubbler One"/>
                <a:ea typeface="Bubbler One"/>
                <a:cs typeface="Bubbler One"/>
                <a:sym typeface="Bubbler One"/>
              </a:rPr>
              <a:t> permite establecer diferencias y puede ser utilizado como una </a:t>
            </a:r>
            <a:r>
              <a:rPr b="1" lang="es" sz="2000">
                <a:solidFill>
                  <a:srgbClr val="000000"/>
                </a:solidFill>
                <a:latin typeface="Bubbler One"/>
                <a:ea typeface="Bubbler One"/>
                <a:cs typeface="Bubbler One"/>
                <a:sym typeface="Bubbler One"/>
              </a:rPr>
              <a:t>máquina</a:t>
            </a:r>
            <a:r>
              <a:rPr b="1" lang="es" sz="2000">
                <a:solidFill>
                  <a:srgbClr val="000000"/>
                </a:solidFill>
                <a:latin typeface="Bubbler One"/>
                <a:ea typeface="Bubbler One"/>
                <a:cs typeface="Bubbler One"/>
                <a:sym typeface="Bubbler One"/>
              </a:rPr>
              <a:t> de hacer experiencias, de modificar el comportamiento, de encauzar o </a:t>
            </a:r>
            <a:r>
              <a:rPr b="1" lang="es" sz="2000">
                <a:solidFill>
                  <a:srgbClr val="000000"/>
                </a:solidFill>
                <a:latin typeface="Bubbler One"/>
                <a:ea typeface="Bubbler One"/>
                <a:cs typeface="Bubbler One"/>
                <a:sym typeface="Bubbler One"/>
              </a:rPr>
              <a:t>reeducar</a:t>
            </a:r>
            <a:r>
              <a:rPr b="1" lang="es" sz="2000">
                <a:solidFill>
                  <a:srgbClr val="000000"/>
                </a:solidFill>
                <a:latin typeface="Bubbler One"/>
                <a:ea typeface="Bubbler One"/>
                <a:cs typeface="Bubbler One"/>
                <a:sym typeface="Bubbler One"/>
              </a:rPr>
              <a:t> la conducta de los individuos, etc. </a:t>
            </a:r>
            <a:endParaRPr b="1" sz="2000">
              <a:solidFill>
                <a:srgbClr val="000000"/>
              </a:solidFill>
              <a:latin typeface="Bubbler One"/>
              <a:ea typeface="Bubbler One"/>
              <a:cs typeface="Bubbler One"/>
              <a:sym typeface="Bubbler One"/>
            </a:endParaRPr>
          </a:p>
          <a:p>
            <a:pPr indent="0" lvl="0" marL="0" rtl="0" algn="just">
              <a:lnSpc>
                <a:spcPct val="95000"/>
              </a:lnSpc>
              <a:spcBef>
                <a:spcPts val="1200"/>
              </a:spcBef>
              <a:spcAft>
                <a:spcPts val="1200"/>
              </a:spcAft>
              <a:buNone/>
            </a:pPr>
            <a:r>
              <a:rPr b="1" lang="es" sz="2000">
                <a:solidFill>
                  <a:srgbClr val="000000"/>
                </a:solidFill>
                <a:latin typeface="Bubbler One"/>
                <a:ea typeface="Bubbler One"/>
                <a:cs typeface="Bubbler One"/>
                <a:sym typeface="Bubbler One"/>
              </a:rPr>
              <a:t>Es un lugar privilegiado para hacer posible la experimentación sobre los hombres, y para analizar con toda certidumbre las </a:t>
            </a:r>
            <a:r>
              <a:rPr b="1" lang="es" sz="2000">
                <a:solidFill>
                  <a:srgbClr val="000000"/>
                </a:solidFill>
                <a:latin typeface="Bubbler One"/>
                <a:ea typeface="Bubbler One"/>
                <a:cs typeface="Bubbler One"/>
                <a:sym typeface="Bubbler One"/>
              </a:rPr>
              <a:t>transformaciones</a:t>
            </a:r>
            <a:r>
              <a:rPr b="1" lang="es" sz="2000">
                <a:solidFill>
                  <a:srgbClr val="000000"/>
                </a:solidFill>
                <a:latin typeface="Bubbler One"/>
                <a:ea typeface="Bubbler One"/>
                <a:cs typeface="Bubbler One"/>
                <a:sym typeface="Bubbler One"/>
              </a:rPr>
              <a:t> que se pueden obtener en ellos. </a:t>
            </a:r>
            <a:endParaRPr b="1" sz="2000">
              <a:solidFill>
                <a:srgbClr val="000000"/>
              </a:solidFill>
              <a:latin typeface="Bubbler One"/>
              <a:ea typeface="Bubbler One"/>
              <a:cs typeface="Bubbler One"/>
              <a:sym typeface="Bubbler One"/>
            </a:endParaRPr>
          </a:p>
        </p:txBody>
      </p:sp>
      <p:pic>
        <p:nvPicPr>
          <p:cNvPr id="109" name="Google Shape;109;p19"/>
          <p:cNvPicPr preferRelativeResize="0"/>
          <p:nvPr/>
        </p:nvPicPr>
        <p:blipFill>
          <a:blip r:embed="rId3">
            <a:alphaModFix/>
          </a:blip>
          <a:stretch>
            <a:fillRect/>
          </a:stretch>
        </p:blipFill>
        <p:spPr>
          <a:xfrm>
            <a:off x="320575" y="1425525"/>
            <a:ext cx="2123425" cy="293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Función de </a:t>
            </a:r>
            <a:r>
              <a:rPr lang="es"/>
              <a:t>laboratorio del poder </a:t>
            </a:r>
            <a:endParaRPr/>
          </a:p>
        </p:txBody>
      </p:sp>
      <p:sp>
        <p:nvSpPr>
          <p:cNvPr id="115" name="Google Shape;115;p20"/>
          <p:cNvSpPr txBox="1"/>
          <p:nvPr>
            <p:ph idx="1" type="body"/>
          </p:nvPr>
        </p:nvSpPr>
        <p:spPr>
          <a:xfrm>
            <a:off x="311700" y="1093850"/>
            <a:ext cx="4831800" cy="3771900"/>
          </a:xfrm>
          <a:prstGeom prst="rect">
            <a:avLst/>
          </a:prstGeom>
        </p:spPr>
        <p:txBody>
          <a:bodyPr anchorCtr="0" anchor="t" bIns="91425" lIns="91425" spcFirstLastPara="1" rIns="91425" wrap="square" tIns="91425">
            <a:normAutofit lnSpcReduction="10000"/>
          </a:bodyPr>
          <a:lstStyle/>
          <a:p>
            <a:pPr indent="0" lvl="0" marL="0" rtl="0" algn="just">
              <a:lnSpc>
                <a:spcPct val="95000"/>
              </a:lnSpc>
              <a:spcBef>
                <a:spcPts val="0"/>
              </a:spcBef>
              <a:spcAft>
                <a:spcPts val="0"/>
              </a:spcAft>
              <a:buNone/>
            </a:pPr>
            <a:r>
              <a:rPr b="1" lang="es" sz="2000">
                <a:solidFill>
                  <a:srgbClr val="000000"/>
                </a:solidFill>
                <a:latin typeface="Bubbler One"/>
                <a:ea typeface="Bubbler One"/>
                <a:cs typeface="Bubbler One"/>
                <a:sym typeface="Bubbler One"/>
              </a:rPr>
              <a:t>Gracias a sus mecanismos de observación: </a:t>
            </a:r>
            <a:br>
              <a:rPr b="1" lang="es" sz="2000">
                <a:solidFill>
                  <a:srgbClr val="000000"/>
                </a:solidFill>
                <a:latin typeface="Bubbler One"/>
                <a:ea typeface="Bubbler One"/>
                <a:cs typeface="Bubbler One"/>
                <a:sym typeface="Bubbler One"/>
              </a:rPr>
            </a:br>
            <a:endParaRPr b="1" sz="2000">
              <a:solidFill>
                <a:srgbClr val="000000"/>
              </a:solidFill>
              <a:latin typeface="Bubbler One"/>
              <a:ea typeface="Bubbler One"/>
              <a:cs typeface="Bubbler One"/>
              <a:sym typeface="Bubbler One"/>
            </a:endParaRPr>
          </a:p>
          <a:p>
            <a:pPr indent="-355600" lvl="0" marL="457200" rtl="0" algn="just">
              <a:lnSpc>
                <a:spcPct val="95000"/>
              </a:lnSpc>
              <a:spcBef>
                <a:spcPts val="1200"/>
              </a:spcBef>
              <a:spcAft>
                <a:spcPts val="0"/>
              </a:spcAft>
              <a:buClr>
                <a:srgbClr val="000000"/>
              </a:buClr>
              <a:buSzPts val="2000"/>
              <a:buFont typeface="Bubbler One"/>
              <a:buChar char="●"/>
            </a:pPr>
            <a:r>
              <a:rPr b="1" lang="es" sz="2000">
                <a:solidFill>
                  <a:srgbClr val="000000"/>
                </a:solidFill>
                <a:latin typeface="Bubbler One"/>
                <a:ea typeface="Bubbler One"/>
                <a:cs typeface="Bubbler One"/>
                <a:sym typeface="Bubbler One"/>
              </a:rPr>
              <a:t>Gana en eficacia y en capacidad de penetración en el comportamiento de los hombres</a:t>
            </a:r>
            <a:br>
              <a:rPr b="1" lang="es" sz="2000">
                <a:solidFill>
                  <a:srgbClr val="000000"/>
                </a:solidFill>
                <a:latin typeface="Bubbler One"/>
                <a:ea typeface="Bubbler One"/>
                <a:cs typeface="Bubbler One"/>
                <a:sym typeface="Bubbler One"/>
              </a:rPr>
            </a:br>
            <a:endParaRPr b="1" sz="2000">
              <a:solidFill>
                <a:srgbClr val="000000"/>
              </a:solidFill>
              <a:latin typeface="Bubbler One"/>
              <a:ea typeface="Bubbler One"/>
              <a:cs typeface="Bubbler One"/>
              <a:sym typeface="Bubbler One"/>
            </a:endParaRPr>
          </a:p>
          <a:p>
            <a:pPr indent="-355600" lvl="0" marL="457200" rtl="0" algn="just">
              <a:lnSpc>
                <a:spcPct val="95000"/>
              </a:lnSpc>
              <a:spcBef>
                <a:spcPts val="0"/>
              </a:spcBef>
              <a:spcAft>
                <a:spcPts val="0"/>
              </a:spcAft>
              <a:buClr>
                <a:srgbClr val="000000"/>
              </a:buClr>
              <a:buSzPts val="2000"/>
              <a:buFont typeface="Bubbler One"/>
              <a:buChar char="●"/>
            </a:pPr>
            <a:r>
              <a:rPr b="1" lang="es" sz="2000">
                <a:solidFill>
                  <a:srgbClr val="000000"/>
                </a:solidFill>
                <a:latin typeface="Bubbler One"/>
                <a:ea typeface="Bubbler One"/>
                <a:cs typeface="Bubbler One"/>
                <a:sym typeface="Bubbler One"/>
              </a:rPr>
              <a:t>Un aumento de saber viene a establecerse sobre todas las avanzadas del poder.</a:t>
            </a:r>
            <a:br>
              <a:rPr b="1" lang="es" sz="2000">
                <a:solidFill>
                  <a:srgbClr val="000000"/>
                </a:solidFill>
                <a:latin typeface="Bubbler One"/>
                <a:ea typeface="Bubbler One"/>
                <a:cs typeface="Bubbler One"/>
                <a:sym typeface="Bubbler One"/>
              </a:rPr>
            </a:br>
            <a:endParaRPr b="1" sz="2000">
              <a:solidFill>
                <a:srgbClr val="000000"/>
              </a:solidFill>
              <a:latin typeface="Bubbler One"/>
              <a:ea typeface="Bubbler One"/>
              <a:cs typeface="Bubbler One"/>
              <a:sym typeface="Bubbler One"/>
            </a:endParaRPr>
          </a:p>
          <a:p>
            <a:pPr indent="-355600" lvl="0" marL="457200" rtl="0" algn="just">
              <a:lnSpc>
                <a:spcPct val="95000"/>
              </a:lnSpc>
              <a:spcBef>
                <a:spcPts val="0"/>
              </a:spcBef>
              <a:spcAft>
                <a:spcPts val="0"/>
              </a:spcAft>
              <a:buClr>
                <a:srgbClr val="000000"/>
              </a:buClr>
              <a:buSzPts val="2000"/>
              <a:buFont typeface="Bubbler One"/>
              <a:buChar char="●"/>
            </a:pPr>
            <a:r>
              <a:rPr b="1" lang="es" sz="2000">
                <a:solidFill>
                  <a:srgbClr val="000000"/>
                </a:solidFill>
                <a:latin typeface="Bubbler One"/>
                <a:ea typeface="Bubbler One"/>
                <a:cs typeface="Bubbler One"/>
                <a:sym typeface="Bubbler One"/>
              </a:rPr>
              <a:t>Descubre objetos que conocer sobre todas las superficies en las que éste viene a ejercerse. </a:t>
            </a:r>
            <a:endParaRPr/>
          </a:p>
        </p:txBody>
      </p:sp>
      <p:pic>
        <p:nvPicPr>
          <p:cNvPr id="116" name="Google Shape;116;p20"/>
          <p:cNvPicPr preferRelativeResize="0"/>
          <p:nvPr/>
        </p:nvPicPr>
        <p:blipFill>
          <a:blip r:embed="rId3">
            <a:alphaModFix/>
          </a:blip>
          <a:stretch>
            <a:fillRect/>
          </a:stretch>
        </p:blipFill>
        <p:spPr>
          <a:xfrm>
            <a:off x="5664050" y="1257300"/>
            <a:ext cx="2983250" cy="2983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idx="1" type="body"/>
          </p:nvPr>
        </p:nvSpPr>
        <p:spPr>
          <a:xfrm>
            <a:off x="235500" y="344375"/>
            <a:ext cx="4765200" cy="4543500"/>
          </a:xfrm>
          <a:prstGeom prst="rect">
            <a:avLst/>
          </a:prstGeom>
        </p:spPr>
        <p:txBody>
          <a:bodyPr anchorCtr="0" anchor="t" bIns="91425" lIns="91425" spcFirstLastPara="1" rIns="91425" wrap="square" tIns="91425">
            <a:normAutofit/>
          </a:bodyPr>
          <a:lstStyle/>
          <a:p>
            <a:pPr indent="0" lvl="0" marL="0" rtl="0" algn="just">
              <a:lnSpc>
                <a:spcPct val="95000"/>
              </a:lnSpc>
              <a:spcBef>
                <a:spcPts val="0"/>
              </a:spcBef>
              <a:spcAft>
                <a:spcPts val="0"/>
              </a:spcAft>
              <a:buNone/>
            </a:pPr>
            <a:r>
              <a:rPr b="1" lang="es" sz="2000">
                <a:solidFill>
                  <a:srgbClr val="000000"/>
                </a:solidFill>
                <a:latin typeface="Bubbler One"/>
                <a:ea typeface="Bubbler One"/>
                <a:cs typeface="Bubbler One"/>
                <a:sym typeface="Bubbler One"/>
              </a:rPr>
              <a:t>Siempre que se trate de una multiplicidad de individuos a los que haya que imponer una tarea o una conducta, podrá ser utilizado el esquema panóptico. </a:t>
            </a:r>
            <a:br>
              <a:rPr b="1" lang="es" sz="2000">
                <a:solidFill>
                  <a:srgbClr val="000000"/>
                </a:solidFill>
                <a:latin typeface="Bubbler One"/>
                <a:ea typeface="Bubbler One"/>
                <a:cs typeface="Bubbler One"/>
                <a:sym typeface="Bubbler One"/>
              </a:rPr>
            </a:br>
            <a:endParaRPr b="1" sz="2000">
              <a:solidFill>
                <a:srgbClr val="000000"/>
              </a:solidFill>
              <a:latin typeface="Bubbler One"/>
              <a:ea typeface="Bubbler One"/>
              <a:cs typeface="Bubbler One"/>
              <a:sym typeface="Bubbler One"/>
            </a:endParaRPr>
          </a:p>
          <a:p>
            <a:pPr indent="0" lvl="0" marL="0" rtl="0" algn="just">
              <a:lnSpc>
                <a:spcPct val="95000"/>
              </a:lnSpc>
              <a:spcBef>
                <a:spcPts val="1200"/>
              </a:spcBef>
              <a:spcAft>
                <a:spcPts val="0"/>
              </a:spcAft>
              <a:buNone/>
            </a:pPr>
            <a:r>
              <a:rPr b="1" lang="es" sz="2000">
                <a:solidFill>
                  <a:srgbClr val="000000"/>
                </a:solidFill>
                <a:latin typeface="Bubbler One"/>
                <a:ea typeface="Bubbler One"/>
                <a:cs typeface="Bubbler One"/>
                <a:sym typeface="Bubbler One"/>
              </a:rPr>
              <a:t>        ||     Hospitales     ||     Talleres     ||     </a:t>
            </a:r>
            <a:endParaRPr b="1" sz="2000">
              <a:solidFill>
                <a:srgbClr val="000000"/>
              </a:solidFill>
              <a:latin typeface="Bubbler One"/>
              <a:ea typeface="Bubbler One"/>
              <a:cs typeface="Bubbler One"/>
              <a:sym typeface="Bubbler One"/>
            </a:endParaRPr>
          </a:p>
          <a:p>
            <a:pPr indent="0" lvl="0" marL="0" rtl="0" algn="just">
              <a:lnSpc>
                <a:spcPct val="95000"/>
              </a:lnSpc>
              <a:spcBef>
                <a:spcPts val="1200"/>
              </a:spcBef>
              <a:spcAft>
                <a:spcPts val="0"/>
              </a:spcAft>
              <a:buNone/>
            </a:pPr>
            <a:r>
              <a:rPr b="1" lang="es" sz="2000">
                <a:solidFill>
                  <a:srgbClr val="000000"/>
                </a:solidFill>
                <a:latin typeface="Bubbler One"/>
                <a:ea typeface="Bubbler One"/>
                <a:cs typeface="Bubbler One"/>
                <a:sym typeface="Bubbler One"/>
              </a:rPr>
              <a:t>        ||     Escuelas     ||     Prisiones     || </a:t>
            </a:r>
            <a:br>
              <a:rPr b="1" lang="es" sz="2000">
                <a:solidFill>
                  <a:srgbClr val="000000"/>
                </a:solidFill>
                <a:latin typeface="Bubbler One"/>
                <a:ea typeface="Bubbler One"/>
                <a:cs typeface="Bubbler One"/>
                <a:sym typeface="Bubbler One"/>
              </a:rPr>
            </a:br>
            <a:endParaRPr b="1" sz="2000">
              <a:solidFill>
                <a:srgbClr val="000000"/>
              </a:solidFill>
              <a:latin typeface="Bubbler One"/>
              <a:ea typeface="Bubbler One"/>
              <a:cs typeface="Bubbler One"/>
              <a:sym typeface="Bubbler One"/>
            </a:endParaRPr>
          </a:p>
          <a:p>
            <a:pPr indent="0" lvl="0" marL="0" rtl="0" algn="just">
              <a:lnSpc>
                <a:spcPct val="95000"/>
              </a:lnSpc>
              <a:spcBef>
                <a:spcPts val="1200"/>
              </a:spcBef>
              <a:spcAft>
                <a:spcPts val="1200"/>
              </a:spcAft>
              <a:buNone/>
            </a:pPr>
            <a:r>
              <a:rPr b="1" lang="es" sz="2000">
                <a:solidFill>
                  <a:srgbClr val="000000"/>
                </a:solidFill>
                <a:latin typeface="Bubbler One"/>
                <a:ea typeface="Bubbler One"/>
                <a:cs typeface="Bubbler One"/>
                <a:sym typeface="Bubbler One"/>
              </a:rPr>
              <a:t>En cada una de sus aplicaciones, permite perfeccionar el ejercicio del poder.  Porque permite intervenir a cada instante y la presión constante actúa aun antes de que las faltas, los errores, los delitos se cometan.</a:t>
            </a:r>
            <a:endParaRPr b="1" sz="2000">
              <a:solidFill>
                <a:srgbClr val="000000"/>
              </a:solidFill>
              <a:latin typeface="Bubbler One"/>
              <a:ea typeface="Bubbler One"/>
              <a:cs typeface="Bubbler One"/>
              <a:sym typeface="Bubbler One"/>
            </a:endParaRPr>
          </a:p>
        </p:txBody>
      </p:sp>
      <p:pic>
        <p:nvPicPr>
          <p:cNvPr id="122" name="Google Shape;122;p21"/>
          <p:cNvPicPr preferRelativeResize="0"/>
          <p:nvPr/>
        </p:nvPicPr>
        <p:blipFill>
          <a:blip r:embed="rId3">
            <a:alphaModFix/>
          </a:blip>
          <a:stretch>
            <a:fillRect/>
          </a:stretch>
        </p:blipFill>
        <p:spPr>
          <a:xfrm>
            <a:off x="6394225" y="-52875"/>
            <a:ext cx="2601863" cy="2038126"/>
          </a:xfrm>
          <a:prstGeom prst="rect">
            <a:avLst/>
          </a:prstGeom>
          <a:noFill/>
          <a:ln>
            <a:noFill/>
          </a:ln>
        </p:spPr>
      </p:pic>
      <p:pic>
        <p:nvPicPr>
          <p:cNvPr id="123" name="Google Shape;123;p21"/>
          <p:cNvPicPr preferRelativeResize="0"/>
          <p:nvPr/>
        </p:nvPicPr>
        <p:blipFill>
          <a:blip r:embed="rId4">
            <a:alphaModFix/>
          </a:blip>
          <a:stretch>
            <a:fillRect/>
          </a:stretch>
        </p:blipFill>
        <p:spPr>
          <a:xfrm>
            <a:off x="5069075" y="1449943"/>
            <a:ext cx="2601874" cy="2038132"/>
          </a:xfrm>
          <a:prstGeom prst="rect">
            <a:avLst/>
          </a:prstGeom>
          <a:noFill/>
          <a:ln>
            <a:noFill/>
          </a:ln>
        </p:spPr>
      </p:pic>
      <p:pic>
        <p:nvPicPr>
          <p:cNvPr id="124" name="Google Shape;124;p21"/>
          <p:cNvPicPr preferRelativeResize="0"/>
          <p:nvPr/>
        </p:nvPicPr>
        <p:blipFill>
          <a:blip r:embed="rId5">
            <a:alphaModFix/>
          </a:blip>
          <a:stretch>
            <a:fillRect/>
          </a:stretch>
        </p:blipFill>
        <p:spPr>
          <a:xfrm>
            <a:off x="6189475" y="3053325"/>
            <a:ext cx="2858974" cy="2239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