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embeddedFontLst>
    <p:embeddedFont>
      <p:font typeface="Roboto"/>
      <p:regular r:id="rId23"/>
      <p:bold r:id="rId24"/>
      <p:italic r:id="rId25"/>
      <p:boldItalic r:id="rId26"/>
    </p:embeddedFont>
    <p:embeddedFont>
      <p:font typeface="Average"/>
      <p:regular r:id="rId27"/>
    </p:embeddedFont>
    <p:embeddedFont>
      <p:font typeface="Oswald"/>
      <p:regular r:id="rId28"/>
      <p:bold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28" Type="http://schemas.openxmlformats.org/officeDocument/2006/relationships/font" Target="fonts/Oswald-regular.fntdata"/><Relationship Id="rId27" Type="http://schemas.openxmlformats.org/officeDocument/2006/relationships/font" Target="fonts/Average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font" Target="fonts/Oswald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729a09011db6da6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729a09011db6da6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729a09011db6da63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729a09011db6da6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523dffbe5526a7ef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523dffbe5526a7ef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729a09011db6da63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729a09011db6da63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523dffbe5526a7ef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523dffbe5526a7ef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523dffbe5526a7ef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523dffbe5526a7ef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523dffbe5526a7ef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523dffbe5526a7ef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3e1e8bb095d74cc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3e1e8bb095d74cc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1238e4031589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61238e4031589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1238e4031589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1238e4031589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1238e4031589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61238e4031589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61238e4031589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61238e4031589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61238e4031589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61238e4031589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61238e4031589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61238e4031589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61238e4031589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61238e4031589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61" name="Google Shape;61;p14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4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4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4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4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14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5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5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5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5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5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oogle Shape;79;p16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80" name="Google Shape;80;p16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6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6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6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6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" name="Google Shape;8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1" name="Google Shape;91;p17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2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02" name="Google Shape;102;p20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20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20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0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2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7" name="Google Shape;107;p2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8" name="Google Shape;108;p2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1" name="Google Shape;111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2" name="Google Shape;112;p21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3" name="Google Shape;113;p21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4" name="Google Shape;114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5" name="Google Shape;115;p2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2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21" name="Google Shape;121;p2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2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2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2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2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23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8" name="Google Shape;128;p2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jpg"/><Relationship Id="rId4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427100"/>
            <a:ext cx="4286250" cy="285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5"/>
          <p:cNvSpPr txBox="1"/>
          <p:nvPr>
            <p:ph type="ctrTitle"/>
          </p:nvPr>
        </p:nvSpPr>
        <p:spPr>
          <a:xfrm>
            <a:off x="3" y="1706700"/>
            <a:ext cx="47676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Extracciones múltiples y alveoloplastía.</a:t>
            </a:r>
            <a:endParaRPr/>
          </a:p>
        </p:txBody>
      </p:sp>
      <p:sp>
        <p:nvSpPr>
          <p:cNvPr id="137" name="Google Shape;137;p25"/>
          <p:cNvSpPr txBox="1"/>
          <p:nvPr>
            <p:ph idx="1" type="subTitle"/>
          </p:nvPr>
        </p:nvSpPr>
        <p:spPr>
          <a:xfrm>
            <a:off x="671250" y="3810972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Aguila</a:t>
            </a:r>
            <a:r>
              <a:rPr lang="es"/>
              <a:t>r Aguilar Luis Antonio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Pastrana Ortiz Laura Elizabeth.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4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Alveoloplastía.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Modificación de la estructura </a:t>
            </a:r>
            <a:r>
              <a:rPr lang="es"/>
              <a:t>alveolar.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4500" y="0"/>
            <a:ext cx="6557150" cy="361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Alveolectomía.</a:t>
            </a:r>
            <a:endParaRPr b="1"/>
          </a:p>
        </p:txBody>
      </p:sp>
      <p:sp>
        <p:nvSpPr>
          <p:cNvPr id="203" name="Google Shape;203;p35"/>
          <p:cNvSpPr txBox="1"/>
          <p:nvPr>
            <p:ph idx="1" type="body"/>
          </p:nvPr>
        </p:nvSpPr>
        <p:spPr>
          <a:xfrm>
            <a:off x="311700" y="1229875"/>
            <a:ext cx="2786700" cy="332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Reducción de las cortiales alveolares.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Eliminación de porciones específicas del hueso alveolar.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Px con hueso denso.</a:t>
            </a:r>
            <a:endParaRPr b="1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/>
          </a:p>
        </p:txBody>
      </p:sp>
      <p:sp>
        <p:nvSpPr>
          <p:cNvPr id="204" name="Google Shape;204;p35"/>
          <p:cNvSpPr txBox="1"/>
          <p:nvPr/>
        </p:nvSpPr>
        <p:spPr>
          <a:xfrm>
            <a:off x="3613859" y="42856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968350" cy="234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238" y="2495549"/>
            <a:ext cx="7781524" cy="2302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Alveolotomía intraseptal.</a:t>
            </a:r>
            <a:endParaRPr b="1"/>
          </a:p>
        </p:txBody>
      </p:sp>
      <p:sp>
        <p:nvSpPr>
          <p:cNvPr id="216" name="Google Shape;216;p3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Reducir el alveolo.</a:t>
            </a:r>
            <a:endParaRPr b="1"/>
          </a:p>
        </p:txBody>
      </p:sp>
      <p:pic>
        <p:nvPicPr>
          <p:cNvPr id="217" name="Google Shape;21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3975" y="1685075"/>
            <a:ext cx="7938326" cy="3339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37"/>
          <p:cNvSpPr txBox="1"/>
          <p:nvPr/>
        </p:nvSpPr>
        <p:spPr>
          <a:xfrm>
            <a:off x="5832309" y="4303965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Google Shape;223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535600" cy="4513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38"/>
          <p:cNvSpPr txBox="1"/>
          <p:nvPr/>
        </p:nvSpPr>
        <p:spPr>
          <a:xfrm>
            <a:off x="697089" y="41736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31" name="Google Shape;231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10000"/>
            <a:ext cx="8520601" cy="468633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9"/>
          <p:cNvSpPr txBox="1"/>
          <p:nvPr/>
        </p:nvSpPr>
        <p:spPr>
          <a:xfrm>
            <a:off x="880534" y="174361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4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39" name="Google Shape;239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40"/>
          <p:cNvSpPr txBox="1"/>
          <p:nvPr/>
        </p:nvSpPr>
        <p:spPr>
          <a:xfrm>
            <a:off x="5411616" y="4100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type="title"/>
          </p:nvPr>
        </p:nvSpPr>
        <p:spPr>
          <a:xfrm>
            <a:off x="490250" y="526350"/>
            <a:ext cx="4849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SzPts val="4200"/>
              <a:buChar char="●"/>
            </a:pPr>
            <a:r>
              <a:rPr lang="es" sz="4200"/>
              <a:t>Procedimiento </a:t>
            </a:r>
            <a:r>
              <a:rPr lang="es" sz="4200"/>
              <a:t>quirúrgico.</a:t>
            </a:r>
            <a:endParaRPr sz="4200"/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SzPts val="4200"/>
              <a:buChar char="●"/>
            </a:pPr>
            <a:r>
              <a:rPr lang="es" sz="4200"/>
              <a:t>Es </a:t>
            </a:r>
            <a:r>
              <a:rPr lang="es" sz="4200"/>
              <a:t>una exodoncia complicada.</a:t>
            </a:r>
            <a:endParaRPr sz="4200"/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SzPts val="4200"/>
              <a:buChar char="●"/>
            </a:pPr>
            <a:r>
              <a:rPr lang="es" sz="4200"/>
              <a:t>Tratamiento de varios Od.</a:t>
            </a:r>
            <a:endParaRPr sz="4200"/>
          </a:p>
        </p:txBody>
      </p:sp>
      <p:pic>
        <p:nvPicPr>
          <p:cNvPr id="143" name="Google Shape;14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9270" y="299704"/>
            <a:ext cx="3499450" cy="333235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6"/>
          <p:cNvSpPr txBox="1"/>
          <p:nvPr/>
        </p:nvSpPr>
        <p:spPr>
          <a:xfrm>
            <a:off x="5109276" y="3977700"/>
            <a:ext cx="3705900" cy="11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Prótesis inmediatas.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idx="1" type="body"/>
          </p:nvPr>
        </p:nvSpPr>
        <p:spPr>
          <a:xfrm>
            <a:off x="311700" y="1229875"/>
            <a:ext cx="42603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100"/>
              <a:t>Es una prótesis dental construida previamente para su inmediata colocación después de la extracción de los dientes naturales</a:t>
            </a:r>
            <a:r>
              <a:rPr b="1" lang="es"/>
              <a:t>.</a:t>
            </a:r>
            <a:endParaRPr b="1"/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s"/>
              <a:t>Se colocan de 2 a 3 semanas.</a:t>
            </a:r>
            <a:endParaRPr b="1"/>
          </a:p>
        </p:txBody>
      </p:sp>
      <p:pic>
        <p:nvPicPr>
          <p:cNvPr id="155" name="Google Shape;15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04047" y="704850"/>
            <a:ext cx="4716225" cy="373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8"/>
          <p:cNvSpPr txBox="1"/>
          <p:nvPr/>
        </p:nvSpPr>
        <p:spPr>
          <a:xfrm>
            <a:off x="3613859" y="42856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Condición y valoración clínica para la elaboración.</a:t>
            </a:r>
            <a:endParaRPr b="1"/>
          </a:p>
        </p:txBody>
      </p:sp>
      <p:sp>
        <p:nvSpPr>
          <p:cNvPr id="162" name="Google Shape;162;p29"/>
          <p:cNvSpPr txBox="1"/>
          <p:nvPr>
            <p:ph idx="1" type="body"/>
          </p:nvPr>
        </p:nvSpPr>
        <p:spPr>
          <a:xfrm>
            <a:off x="593286" y="1847569"/>
            <a:ext cx="4619700" cy="285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Estado de salud general del paciente.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Condiciones periodontales.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Condiciones de los dientes remanentes.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Alteraciones en la cavidad oral.</a:t>
            </a:r>
            <a:endParaRPr b="1"/>
          </a:p>
        </p:txBody>
      </p:sp>
      <p:sp>
        <p:nvSpPr>
          <p:cNvPr id="163" name="Google Shape;163;p29"/>
          <p:cNvSpPr txBox="1"/>
          <p:nvPr/>
        </p:nvSpPr>
        <p:spPr>
          <a:xfrm>
            <a:off x="3613859" y="42856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Indicaciones.</a:t>
            </a:r>
            <a:endParaRPr b="1"/>
          </a:p>
        </p:txBody>
      </p:sp>
      <p:sp>
        <p:nvSpPr>
          <p:cNvPr id="169" name="Google Shape;169;p30"/>
          <p:cNvSpPr txBox="1"/>
          <p:nvPr>
            <p:ph idx="1" type="body"/>
          </p:nvPr>
        </p:nvSpPr>
        <p:spPr>
          <a:xfrm>
            <a:off x="797357" y="1548754"/>
            <a:ext cx="67713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En pacientes con algunos dientes que deben ser extraídos.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En pacientes con compromiso periodontal avanzado con movilidad grado III.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En pacientes con escasos dientes remanentes, poca integridad coronal y que se consideran malos pilares prótesicos.</a:t>
            </a:r>
            <a:endParaRPr b="1"/>
          </a:p>
        </p:txBody>
      </p:sp>
      <p:sp>
        <p:nvSpPr>
          <p:cNvPr id="170" name="Google Shape;170;p30"/>
          <p:cNvSpPr txBox="1"/>
          <p:nvPr/>
        </p:nvSpPr>
        <p:spPr>
          <a:xfrm>
            <a:off x="3613859" y="4285612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Contraindicaciones.</a:t>
            </a:r>
            <a:endParaRPr b="1"/>
          </a:p>
        </p:txBody>
      </p:sp>
      <p:sp>
        <p:nvSpPr>
          <p:cNvPr id="176" name="Google Shape;176;p31"/>
          <p:cNvSpPr txBox="1"/>
          <p:nvPr>
            <p:ph idx="1" type="body"/>
          </p:nvPr>
        </p:nvSpPr>
        <p:spPr>
          <a:xfrm>
            <a:off x="1265363" y="1239300"/>
            <a:ext cx="57171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Pacientes sometidos a radioterapia de cabeza y cuello.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En algún padecimiento sistémico que altere  la coagulación o la regeneración tisular.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En pacientes con dientes muy móviles y con abscesos o quistes grandes que requieran drenaje después de la cirugía.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Pacientes con transtornos psicológicos o con disminución de las capacidades mentales.</a:t>
            </a:r>
            <a:endParaRPr b="1"/>
          </a:p>
        </p:txBody>
      </p:sp>
      <p:sp>
        <p:nvSpPr>
          <p:cNvPr id="177" name="Google Shape;177;p31"/>
          <p:cNvSpPr txBox="1"/>
          <p:nvPr/>
        </p:nvSpPr>
        <p:spPr>
          <a:xfrm>
            <a:off x="311709" y="4322320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Ventajas.</a:t>
            </a:r>
            <a:endParaRPr b="1"/>
          </a:p>
        </p:txBody>
      </p:sp>
      <p:sp>
        <p:nvSpPr>
          <p:cNvPr id="183" name="Google Shape;183;p32"/>
          <p:cNvSpPr txBox="1"/>
          <p:nvPr>
            <p:ph idx="1" type="body"/>
          </p:nvPr>
        </p:nvSpPr>
        <p:spPr>
          <a:xfrm>
            <a:off x="311700" y="1229875"/>
            <a:ext cx="77121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Hemostasia más correcta</a:t>
            </a:r>
            <a:r>
              <a:rPr b="1" lang="es"/>
              <a:t>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Curación m</a:t>
            </a:r>
            <a:r>
              <a:rPr b="1" lang="es"/>
              <a:t>ás rápida.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Reabsorción ósea menor.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Mantiene el tono muscular adecuado.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Restaura la masticación.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Mejora fonación y deglución.</a:t>
            </a:r>
            <a:endParaRPr b="1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Estabilidad psicológica en el paciente.</a:t>
            </a:r>
            <a:endParaRPr b="1"/>
          </a:p>
        </p:txBody>
      </p:sp>
      <p:sp>
        <p:nvSpPr>
          <p:cNvPr id="184" name="Google Shape;184;p32"/>
          <p:cNvSpPr txBox="1"/>
          <p:nvPr/>
        </p:nvSpPr>
        <p:spPr>
          <a:xfrm>
            <a:off x="880543" y="4362570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Desventajas.</a:t>
            </a:r>
            <a:endParaRPr b="1"/>
          </a:p>
        </p:txBody>
      </p:sp>
      <p:sp>
        <p:nvSpPr>
          <p:cNvPr id="190" name="Google Shape;190;p33"/>
          <p:cNvSpPr txBox="1"/>
          <p:nvPr>
            <p:ph idx="1" type="body"/>
          </p:nvPr>
        </p:nvSpPr>
        <p:spPr>
          <a:xfrm>
            <a:off x="311700" y="1229875"/>
            <a:ext cx="70203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Mayor complejidad de los procedimientos clínicos.</a:t>
            </a:r>
            <a:endParaRPr b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Limita la  evaluación de las dentaduras prueba.</a:t>
            </a:r>
            <a:endParaRPr b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Aumentan las molestias del paciente.</a:t>
            </a:r>
            <a:endParaRPr b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Mayor necesidad del mantenimiento de las dentaduras.</a:t>
            </a:r>
            <a:endParaRPr b="1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Aumentan las visitas del paciente y el costo.</a:t>
            </a:r>
            <a:endParaRPr b="1"/>
          </a:p>
        </p:txBody>
      </p:sp>
      <p:sp>
        <p:nvSpPr>
          <p:cNvPr id="191" name="Google Shape;191;p33"/>
          <p:cNvSpPr txBox="1"/>
          <p:nvPr/>
        </p:nvSpPr>
        <p:spPr>
          <a:xfrm>
            <a:off x="3285049" y="4568880"/>
            <a:ext cx="332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latin typeface="Calibri"/>
                <a:ea typeface="Calibri"/>
                <a:cs typeface="Calibri"/>
                <a:sym typeface="Calibri"/>
              </a:rPr>
              <a:t>Tratado de cirugía bucal, tomo I. Cosme Gay Escoda.2004. España.</a:t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