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65" r:id="rId3"/>
    <p:sldId id="260" r:id="rId4"/>
    <p:sldId id="266" r:id="rId5"/>
    <p:sldId id="261" r:id="rId6"/>
    <p:sldId id="262" r:id="rId7"/>
    <p:sldId id="263" r:id="rId8"/>
    <p:sldId id="264" r:id="rId9"/>
    <p:sldId id="259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0" d="100"/>
          <a:sy n="70" d="100"/>
        </p:scale>
        <p:origin x="78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8/11/2021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‹Nº›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MX" dirty="0"/>
              <a:t>Técnicas de muestreo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70410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14F73E3-7567-49ED-B277-6A2BEFBA28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B4B0186-E1B6-4450-8CA9-25CA627F3A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De acuerdo con </a:t>
            </a:r>
            <a:r>
              <a:rPr lang="it-IT" dirty="0"/>
              <a:t>Sampieri, Collado y Lucio (2014)</a:t>
            </a:r>
            <a:r>
              <a:rPr lang="es-MX" dirty="0"/>
              <a:t> para el proceso cuantitativo, la muestra es un subgrupo de la población de interés sobre el cual se recolectarán datos, y que tiene que definirse y delimitarse de antemano con precisión, además de que debe ser representativo de la población.</a:t>
            </a:r>
          </a:p>
          <a:p>
            <a:r>
              <a:rPr lang="es-MX" dirty="0"/>
              <a:t>Para seleccionar una muestra, lo primero que hay que hacer es definir la unidad de muestreo/análisis (si se trata de individuos, organizaciones, periodos, comunidades, situaciones, piezas producidas, eventos, etc.). </a:t>
            </a:r>
          </a:p>
          <a:p>
            <a:r>
              <a:rPr lang="es-MX" dirty="0"/>
              <a:t>Una vez definida la unidad de muestreo/análisis se delimita la población.</a:t>
            </a:r>
          </a:p>
          <a:p>
            <a:endParaRPr lang="es-MX" dirty="0"/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845849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2223452" y="650240"/>
            <a:ext cx="8915400" cy="3777622"/>
          </a:xfrm>
        </p:spPr>
        <p:txBody>
          <a:bodyPr/>
          <a:lstStyle/>
          <a:p>
            <a:r>
              <a:rPr lang="es-MX" dirty="0"/>
              <a:t>Solo cuando queremos realizar un censo debemos incluir en el estudio a todos los sujetos o casos del universo o la población. </a:t>
            </a:r>
          </a:p>
          <a:p>
            <a:r>
              <a:rPr lang="es-MX" dirty="0"/>
              <a:t>Aquí el interés se centra en que o quienes, es decir, en los sujetos, objetos, sucesos o comunidades de estudio, lo cual depende del planteamiento de la investigación</a:t>
            </a:r>
          </a:p>
          <a:p>
            <a:endParaRPr lang="es-MX" dirty="0"/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0410" y="2700691"/>
            <a:ext cx="10661483" cy="30009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07975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>
            <a:extLst>
              <a:ext uri="{FF2B5EF4-FFF2-40B4-BE49-F238E27FC236}">
                <a16:creationId xmlns:a16="http://schemas.microsoft.com/office/drawing/2014/main" id="{259C671B-1B22-4141-A9C0-2E7941FDA7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" y="228600"/>
            <a:ext cx="2851523" cy="6638625"/>
            <a:chOff x="2487613" y="285750"/>
            <a:chExt cx="2428875" cy="5654676"/>
          </a:xfrm>
        </p:grpSpPr>
        <p:sp>
          <p:nvSpPr>
            <p:cNvPr id="24" name="Freeform 11">
              <a:extLst>
                <a:ext uri="{FF2B5EF4-FFF2-40B4-BE49-F238E27FC236}">
                  <a16:creationId xmlns:a16="http://schemas.microsoft.com/office/drawing/2014/main" id="{7B2F5A4B-FA0F-4625-82F7-1D3F11281BB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>
              <a:extLst>
                <a:ext uri="{FF2B5EF4-FFF2-40B4-BE49-F238E27FC236}">
                  <a16:creationId xmlns:a16="http://schemas.microsoft.com/office/drawing/2014/main" id="{9ACB0BAE-722F-4C91-8C2A-44EF768E836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>
              <a:extLst>
                <a:ext uri="{FF2B5EF4-FFF2-40B4-BE49-F238E27FC236}">
                  <a16:creationId xmlns:a16="http://schemas.microsoft.com/office/drawing/2014/main" id="{C3AC4D9F-59AC-421A-9FF3-C936CEC4397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>
              <a:extLst>
                <a:ext uri="{FF2B5EF4-FFF2-40B4-BE49-F238E27FC236}">
                  <a16:creationId xmlns:a16="http://schemas.microsoft.com/office/drawing/2014/main" id="{797BCE03-677D-4D65-A4D1-1FD721DD5D6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>
              <a:extLst>
                <a:ext uri="{FF2B5EF4-FFF2-40B4-BE49-F238E27FC236}">
                  <a16:creationId xmlns:a16="http://schemas.microsoft.com/office/drawing/2014/main" id="{D007E5D0-0B4E-4094-988C-9917146C2D1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>
              <a:extLst>
                <a:ext uri="{FF2B5EF4-FFF2-40B4-BE49-F238E27FC236}">
                  <a16:creationId xmlns:a16="http://schemas.microsoft.com/office/drawing/2014/main" id="{024DB804-C06B-4A0A-AC43-6BCCB7D7600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>
              <a:extLst>
                <a:ext uri="{FF2B5EF4-FFF2-40B4-BE49-F238E27FC236}">
                  <a16:creationId xmlns:a16="http://schemas.microsoft.com/office/drawing/2014/main" id="{B51DC17A-305E-486E-A527-5E8068E9EFB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>
              <a:extLst>
                <a:ext uri="{FF2B5EF4-FFF2-40B4-BE49-F238E27FC236}">
                  <a16:creationId xmlns:a16="http://schemas.microsoft.com/office/drawing/2014/main" id="{B6CCA716-6D46-4523-BF96-FF1B0C54644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>
              <a:extLst>
                <a:ext uri="{FF2B5EF4-FFF2-40B4-BE49-F238E27FC236}">
                  <a16:creationId xmlns:a16="http://schemas.microsoft.com/office/drawing/2014/main" id="{E632B09A-D30C-4268-B28B-ACD61276308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>
              <a:extLst>
                <a:ext uri="{FF2B5EF4-FFF2-40B4-BE49-F238E27FC236}">
                  <a16:creationId xmlns:a16="http://schemas.microsoft.com/office/drawing/2014/main" id="{5FC839A4-228B-4EC0-8AF4-D8E38ECE67E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>
              <a:extLst>
                <a:ext uri="{FF2B5EF4-FFF2-40B4-BE49-F238E27FC236}">
                  <a16:creationId xmlns:a16="http://schemas.microsoft.com/office/drawing/2014/main" id="{A8FFB1A1-5BB5-4551-87CD-F3365E6FE9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>
              <a:extLst>
                <a:ext uri="{FF2B5EF4-FFF2-40B4-BE49-F238E27FC236}">
                  <a16:creationId xmlns:a16="http://schemas.microsoft.com/office/drawing/2014/main" id="{D05AF173-8E70-41FA-9254-DF9AC3DDA23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37" name="Group 36">
            <a:extLst>
              <a:ext uri="{FF2B5EF4-FFF2-40B4-BE49-F238E27FC236}">
                <a16:creationId xmlns:a16="http://schemas.microsoft.com/office/drawing/2014/main" id="{1D56A4CE-A3F4-4CFF-9A65-C029AC17B7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27224" y="-786"/>
            <a:ext cx="2356675" cy="6854040"/>
            <a:chOff x="6627813" y="194833"/>
            <a:chExt cx="1952625" cy="5678918"/>
          </a:xfrm>
        </p:grpSpPr>
        <p:sp>
          <p:nvSpPr>
            <p:cNvPr id="38" name="Freeform 27">
              <a:extLst>
                <a:ext uri="{FF2B5EF4-FFF2-40B4-BE49-F238E27FC236}">
                  <a16:creationId xmlns:a16="http://schemas.microsoft.com/office/drawing/2014/main" id="{DF669161-0B30-4C76-96BF-962027487D8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39" name="Freeform 28">
              <a:extLst>
                <a:ext uri="{FF2B5EF4-FFF2-40B4-BE49-F238E27FC236}">
                  <a16:creationId xmlns:a16="http://schemas.microsoft.com/office/drawing/2014/main" id="{A5232353-CF7C-44DD-8BEE-1C8FF54CDDC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0" name="Freeform 29">
              <a:extLst>
                <a:ext uri="{FF2B5EF4-FFF2-40B4-BE49-F238E27FC236}">
                  <a16:creationId xmlns:a16="http://schemas.microsoft.com/office/drawing/2014/main" id="{AEA6CAE2-8741-4E88-A632-69C2B2EC581D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1" name="Freeform 30">
              <a:extLst>
                <a:ext uri="{FF2B5EF4-FFF2-40B4-BE49-F238E27FC236}">
                  <a16:creationId xmlns:a16="http://schemas.microsoft.com/office/drawing/2014/main" id="{014AC37D-4388-4AE6-9D4D-CCD99A608C0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2" name="Freeform 31">
              <a:extLst>
                <a:ext uri="{FF2B5EF4-FFF2-40B4-BE49-F238E27FC236}">
                  <a16:creationId xmlns:a16="http://schemas.microsoft.com/office/drawing/2014/main" id="{7FE084B0-333E-4F7C-83F1-F7D132527D75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3" name="Freeform 32">
              <a:extLst>
                <a:ext uri="{FF2B5EF4-FFF2-40B4-BE49-F238E27FC236}">
                  <a16:creationId xmlns:a16="http://schemas.microsoft.com/office/drawing/2014/main" id="{FDCFCB98-2E3A-4227-823C-80489BB284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4" name="Freeform 33">
              <a:extLst>
                <a:ext uri="{FF2B5EF4-FFF2-40B4-BE49-F238E27FC236}">
                  <a16:creationId xmlns:a16="http://schemas.microsoft.com/office/drawing/2014/main" id="{252F94DE-A6A3-4463-BE05-34281F1C878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5" name="Freeform 34">
              <a:extLst>
                <a:ext uri="{FF2B5EF4-FFF2-40B4-BE49-F238E27FC236}">
                  <a16:creationId xmlns:a16="http://schemas.microsoft.com/office/drawing/2014/main" id="{16EA21FA-886F-43CF-9D44-C1342F3055B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6" name="Freeform 35">
              <a:extLst>
                <a:ext uri="{FF2B5EF4-FFF2-40B4-BE49-F238E27FC236}">
                  <a16:creationId xmlns:a16="http://schemas.microsoft.com/office/drawing/2014/main" id="{88C821A5-BCF7-47FE-894F-0ADC5FDB288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7" name="Freeform 36">
              <a:extLst>
                <a:ext uri="{FF2B5EF4-FFF2-40B4-BE49-F238E27FC236}">
                  <a16:creationId xmlns:a16="http://schemas.microsoft.com/office/drawing/2014/main" id="{F8337ECE-206A-472E-AFC4-0F230C91E8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8" name="Freeform 37">
              <a:extLst>
                <a:ext uri="{FF2B5EF4-FFF2-40B4-BE49-F238E27FC236}">
                  <a16:creationId xmlns:a16="http://schemas.microsoft.com/office/drawing/2014/main" id="{90BB2EC4-D043-4B43-87E7-723A787EE8B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49" name="Freeform 38">
              <a:extLst>
                <a:ext uri="{FF2B5EF4-FFF2-40B4-BE49-F238E27FC236}">
                  <a16:creationId xmlns:a16="http://schemas.microsoft.com/office/drawing/2014/main" id="{04013015-AF71-47BC-BE4D-ED9EFA24FF2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51" name="Rectangle 50">
            <a:extLst>
              <a:ext uri="{FF2B5EF4-FFF2-40B4-BE49-F238E27FC236}">
                <a16:creationId xmlns:a16="http://schemas.microsoft.com/office/drawing/2014/main" id="{71B30B18-D920-4E3E-B931-1F310244C1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53" name="Freeform 11">
            <a:extLst>
              <a:ext uri="{FF2B5EF4-FFF2-40B4-BE49-F238E27FC236}">
                <a16:creationId xmlns:a16="http://schemas.microsoft.com/office/drawing/2014/main" id="{C70EF50A-66E6-460A-8AF9-47A10D0D99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 useBgFill="1">
        <p:nvSpPr>
          <p:cNvPr id="55" name="Rectangle 54">
            <a:extLst>
              <a:ext uri="{FF2B5EF4-FFF2-40B4-BE49-F238E27FC236}">
                <a16:creationId xmlns:a16="http://schemas.microsoft.com/office/drawing/2014/main" id="{519DD9F9-F5C4-4212-9AF4-FA9113A5CDB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-786"/>
            <a:ext cx="12192000" cy="685403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4D426F6C-F417-4549-8850-F25566CDD1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43467" y="643467"/>
            <a:ext cx="10905066" cy="5260195"/>
          </a:xfrm>
          <a:prstGeom prst="rect">
            <a:avLst/>
          </a:prstGeom>
          <a:solidFill>
            <a:srgbClr val="FFFFFF"/>
          </a:solidFill>
          <a:ln w="12700" cap="sq">
            <a:solidFill>
              <a:schemeClr val="tx2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Marcador de contenido 6" descr="Diagrama&#10;&#10;Descripción generada automáticamente">
            <a:extLst>
              <a:ext uri="{FF2B5EF4-FFF2-40B4-BE49-F238E27FC236}">
                <a16:creationId xmlns:a16="http://schemas.microsoft.com/office/drawing/2014/main" id="{DA9FF3FA-5D78-4A1A-A382-B85E735A03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5200" y="1174352"/>
            <a:ext cx="10261600" cy="4232908"/>
          </a:xfrm>
          <a:prstGeom prst="rect">
            <a:avLst/>
          </a:prstGeom>
        </p:spPr>
      </p:pic>
      <p:sp>
        <p:nvSpPr>
          <p:cNvPr id="59" name="Freeform 11">
            <a:extLst>
              <a:ext uri="{FF2B5EF4-FFF2-40B4-BE49-F238E27FC236}">
                <a16:creationId xmlns:a16="http://schemas.microsoft.com/office/drawing/2014/main" id="{A62F81ED-B4A6-4AE5-80BE-E6269859D3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6061223"/>
            <a:ext cx="1038036" cy="506277"/>
          </a:xfrm>
          <a:custGeom>
            <a:avLst/>
            <a:gdLst>
              <a:gd name="connsiteX0" fmla="*/ 0 w 1038036"/>
              <a:gd name="connsiteY0" fmla="*/ 0 h 506277"/>
              <a:gd name="connsiteX1" fmla="*/ 182880 w 1038036"/>
              <a:gd name="connsiteY1" fmla="*/ 0 h 506277"/>
              <a:gd name="connsiteX2" fmla="*/ 291705 w 1038036"/>
              <a:gd name="connsiteY2" fmla="*/ 0 h 506277"/>
              <a:gd name="connsiteX3" fmla="*/ 291705 w 1038036"/>
              <a:gd name="connsiteY3" fmla="*/ 151 h 506277"/>
              <a:gd name="connsiteX4" fmla="*/ 692049 w 1038036"/>
              <a:gd name="connsiteY4" fmla="*/ 705 h 506277"/>
              <a:gd name="connsiteX5" fmla="*/ 782744 w 1038036"/>
              <a:gd name="connsiteY5" fmla="*/ 705 h 506277"/>
              <a:gd name="connsiteX6" fmla="*/ 797001 w 1038036"/>
              <a:gd name="connsiteY6" fmla="*/ 5473 h 506277"/>
              <a:gd name="connsiteX7" fmla="*/ 801982 w 1038036"/>
              <a:gd name="connsiteY7" fmla="*/ 10242 h 506277"/>
              <a:gd name="connsiteX8" fmla="*/ 1030951 w 1038036"/>
              <a:gd name="connsiteY8" fmla="*/ 239185 h 506277"/>
              <a:gd name="connsiteX9" fmla="*/ 1030951 w 1038036"/>
              <a:gd name="connsiteY9" fmla="*/ 267797 h 506277"/>
              <a:gd name="connsiteX10" fmla="*/ 801982 w 1038036"/>
              <a:gd name="connsiteY10" fmla="*/ 496740 h 506277"/>
              <a:gd name="connsiteX11" fmla="*/ 797001 w 1038036"/>
              <a:gd name="connsiteY11" fmla="*/ 501508 h 506277"/>
              <a:gd name="connsiteX12" fmla="*/ 782744 w 1038036"/>
              <a:gd name="connsiteY12" fmla="*/ 506277 h 506277"/>
              <a:gd name="connsiteX13" fmla="*/ 692049 w 1038036"/>
              <a:gd name="connsiteY13" fmla="*/ 506277 h 506277"/>
              <a:gd name="connsiteX14" fmla="*/ 291705 w 1038036"/>
              <a:gd name="connsiteY14" fmla="*/ 505140 h 506277"/>
              <a:gd name="connsiteX15" fmla="*/ 291705 w 1038036"/>
              <a:gd name="connsiteY15" fmla="*/ 506277 h 506277"/>
              <a:gd name="connsiteX16" fmla="*/ 0 w 1038036"/>
              <a:gd name="connsiteY16" fmla="*/ 506277 h 50627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1038036" h="506277">
                <a:moveTo>
                  <a:pt x="0" y="0"/>
                </a:moveTo>
                <a:lnTo>
                  <a:pt x="182880" y="0"/>
                </a:lnTo>
                <a:lnTo>
                  <a:pt x="291705" y="0"/>
                </a:lnTo>
                <a:lnTo>
                  <a:pt x="291705" y="151"/>
                </a:lnTo>
                <a:lnTo>
                  <a:pt x="692049" y="705"/>
                </a:lnTo>
                <a:lnTo>
                  <a:pt x="782744" y="705"/>
                </a:lnTo>
                <a:cubicBezTo>
                  <a:pt x="787553" y="705"/>
                  <a:pt x="792363" y="5473"/>
                  <a:pt x="797001" y="5473"/>
                </a:cubicBezTo>
                <a:cubicBezTo>
                  <a:pt x="797001" y="10242"/>
                  <a:pt x="801982" y="10242"/>
                  <a:pt x="801982" y="10242"/>
                </a:cubicBezTo>
                <a:lnTo>
                  <a:pt x="1030951" y="239185"/>
                </a:lnTo>
                <a:cubicBezTo>
                  <a:pt x="1040398" y="248722"/>
                  <a:pt x="1040398" y="258259"/>
                  <a:pt x="1030951" y="267797"/>
                </a:cubicBezTo>
                <a:lnTo>
                  <a:pt x="801982" y="496740"/>
                </a:lnTo>
                <a:cubicBezTo>
                  <a:pt x="800436" y="498363"/>
                  <a:pt x="798547" y="499885"/>
                  <a:pt x="797001" y="501508"/>
                </a:cubicBezTo>
                <a:cubicBezTo>
                  <a:pt x="792363" y="506277"/>
                  <a:pt x="787553" y="506277"/>
                  <a:pt x="782744" y="506277"/>
                </a:cubicBezTo>
                <a:lnTo>
                  <a:pt x="692049" y="506277"/>
                </a:lnTo>
                <a:lnTo>
                  <a:pt x="291705" y="505140"/>
                </a:lnTo>
                <a:lnTo>
                  <a:pt x="291705" y="506277"/>
                </a:lnTo>
                <a:lnTo>
                  <a:pt x="0" y="506277"/>
                </a:lnTo>
                <a:close/>
              </a:path>
            </a:pathLst>
          </a:cu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158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¿Cómo se delimita una población?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s-MX" sz="2000" dirty="0"/>
              <a:t>Una vez que se ha definido cual será la unidad de análisis, se procede a delimitar la población que va a ser estudiada y sobre la cual se pretende generalizar los resultados. Así, una población es el conjunto de todos los casos que concuerdan con una serie de especificaciones.</a:t>
            </a:r>
          </a:p>
          <a:p>
            <a:r>
              <a:rPr lang="es-MX" sz="2000" dirty="0"/>
              <a:t>Es necesario establecer con claridad las características de la población, con la finalidad de delimitar cuales serán los parámetros </a:t>
            </a:r>
            <a:r>
              <a:rPr lang="es-MX" sz="2000" dirty="0" err="1"/>
              <a:t>muestrales</a:t>
            </a:r>
            <a:endParaRPr lang="es-MX" sz="2000" dirty="0"/>
          </a:p>
          <a:p>
            <a:r>
              <a:rPr lang="es-MX" sz="2000" dirty="0"/>
              <a:t>Las poblaciones deben situarse claramente en torno a sus características de contenido, de lugar y en el tiempo</a:t>
            </a:r>
          </a:p>
        </p:txBody>
      </p:sp>
    </p:spTree>
    <p:extLst>
      <p:ext uri="{BB962C8B-B14F-4D97-AF65-F5344CB8AC3E}">
        <p14:creationId xmlns:p14="http://schemas.microsoft.com/office/powerpoint/2010/main" val="2009925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Selección de muestra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La muestra es un subgrupo de la población. Digamos que es un subconjunto de elementos que pertenecen a ese conjunto definido en sus características al que llamamos población. Todas las muestras (bajo el enfoque cuantitativo) deben ser representativas; por lo tanto, el uso de este termino resulta por demás inútil.</a:t>
            </a:r>
          </a:p>
        </p:txBody>
      </p:sp>
    </p:spTree>
    <p:extLst>
      <p:ext uri="{BB962C8B-B14F-4D97-AF65-F5344CB8AC3E}">
        <p14:creationId xmlns:p14="http://schemas.microsoft.com/office/powerpoint/2010/main" val="20926646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Tipos de muestra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Muestra probabilística: subgrupo de la población en el que todos los elementos de esta tienen la misma posibilidad de ser elegidos</a:t>
            </a:r>
          </a:p>
          <a:p>
            <a:r>
              <a:rPr lang="es-MX" dirty="0"/>
              <a:t>Muestra no probabilística o dirigida: subgrupo de la población en la que la elección de los elementos no depende de la probabilidad sino de las características de la investigación</a:t>
            </a:r>
          </a:p>
          <a:p>
            <a:r>
              <a:rPr lang="es-MX" dirty="0"/>
              <a:t>La muestra probabilística y la no probabilística se determina con base en el planteamiento del problema, las hipótesis, el diseño de investigación y el alcance de sus contribuciones. </a:t>
            </a:r>
          </a:p>
        </p:txBody>
      </p:sp>
    </p:spTree>
    <p:extLst>
      <p:ext uri="{BB962C8B-B14F-4D97-AF65-F5344CB8AC3E}">
        <p14:creationId xmlns:p14="http://schemas.microsoft.com/office/powerpoint/2010/main" val="33836323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Selección de la muestra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MX" dirty="0"/>
              <a:t>Tómbola: Consiste en enumerar todos los elementos </a:t>
            </a:r>
            <a:r>
              <a:rPr lang="es-MX" dirty="0" err="1"/>
              <a:t>muestrales</a:t>
            </a:r>
            <a:r>
              <a:rPr lang="es-MX" dirty="0"/>
              <a:t> del uno al número </a:t>
            </a:r>
            <a:r>
              <a:rPr lang="es-MX" i="1" dirty="0"/>
              <a:t>n</a:t>
            </a:r>
            <a:r>
              <a:rPr lang="es-MX" dirty="0"/>
              <a:t>. hacer fichas o papeles, uno por cada elemento, revolverlos en una caja, e ir sacando </a:t>
            </a:r>
            <a:r>
              <a:rPr lang="es-MX" i="1" dirty="0"/>
              <a:t>n</a:t>
            </a:r>
            <a:r>
              <a:rPr lang="es-MX" dirty="0"/>
              <a:t> numero de fichas, según el tamaño de la muestra. Los números elegidos al azar conformarán la muestra</a:t>
            </a:r>
          </a:p>
          <a:p>
            <a:r>
              <a:rPr lang="es-MX" dirty="0"/>
              <a:t>Números </a:t>
            </a:r>
            <a:r>
              <a:rPr lang="es-MX" dirty="0" err="1"/>
              <a:t>random</a:t>
            </a:r>
            <a:r>
              <a:rPr lang="es-MX" dirty="0"/>
              <a:t> o números aleatorios: el uso de números </a:t>
            </a:r>
            <a:r>
              <a:rPr lang="es-MX" dirty="0" err="1"/>
              <a:t>random</a:t>
            </a:r>
            <a:r>
              <a:rPr lang="es-MX" dirty="0"/>
              <a:t> no significa la selección azarosa o fortuita, sino la utilización de una tabla de números que implica un mecanismo de probabilidad muy bien diseñados.</a:t>
            </a:r>
          </a:p>
          <a:p>
            <a:r>
              <a:rPr lang="es-MX" dirty="0" err="1"/>
              <a:t>Sistematica</a:t>
            </a:r>
            <a:r>
              <a:rPr lang="es-MX" dirty="0"/>
              <a:t> de elementos </a:t>
            </a:r>
            <a:r>
              <a:rPr lang="es-MX" dirty="0" err="1"/>
              <a:t>muestrales</a:t>
            </a:r>
            <a:r>
              <a:rPr lang="es-MX" dirty="0"/>
              <a:t>: es un procedimiento de selección que implica elegir dentro de una población </a:t>
            </a:r>
            <a:r>
              <a:rPr lang="es-MX" i="1" dirty="0"/>
              <a:t>N</a:t>
            </a:r>
            <a:r>
              <a:rPr lang="es-MX" dirty="0"/>
              <a:t> un numero </a:t>
            </a:r>
            <a:r>
              <a:rPr lang="es-MX" i="1" dirty="0"/>
              <a:t>n</a:t>
            </a:r>
            <a:r>
              <a:rPr lang="es-MX" dirty="0"/>
              <a:t> de elementos a partir de un intervalo </a:t>
            </a:r>
            <a:r>
              <a:rPr lang="es-MX" i="1" dirty="0"/>
              <a:t>K</a:t>
            </a:r>
            <a:r>
              <a:rPr lang="es-MX" dirty="0"/>
              <a:t>.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39138" y="5129159"/>
            <a:ext cx="1051643" cy="782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395522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/>
              <a:t>Bibliografía</a:t>
            </a: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err="1"/>
              <a:t>Sampieri</a:t>
            </a:r>
            <a:r>
              <a:rPr lang="es-ES" dirty="0"/>
              <a:t>, R., </a:t>
            </a:r>
            <a:r>
              <a:rPr lang="es-ES" dirty="0" err="1"/>
              <a:t>Fernandez</a:t>
            </a:r>
            <a:r>
              <a:rPr lang="es-ES" dirty="0"/>
              <a:t>, C., &amp; Baptista, P.. (2006). Selección de la muestra. En Metodología de la investigación(235-270). </a:t>
            </a:r>
            <a:r>
              <a:rPr lang="es-ES" dirty="0" err="1"/>
              <a:t>Mexico</a:t>
            </a:r>
            <a:r>
              <a:rPr lang="es-ES" dirty="0"/>
              <a:t>: McGraw Hill.</a:t>
            </a:r>
          </a:p>
          <a:p>
            <a:r>
              <a:rPr lang="es-MX" dirty="0"/>
              <a:t>Sampieri, R., Collado, C. &amp; Lucio, P. (2014). </a:t>
            </a:r>
            <a:r>
              <a:rPr lang="es-MX" dirty="0" err="1"/>
              <a:t>Metodología</a:t>
            </a:r>
            <a:r>
              <a:rPr lang="es-MX" dirty="0"/>
              <a:t> de la </a:t>
            </a:r>
            <a:r>
              <a:rPr lang="es-MX" dirty="0" err="1"/>
              <a:t>investigación</a:t>
            </a:r>
            <a:r>
              <a:rPr lang="es-MX" dirty="0"/>
              <a:t>. </a:t>
            </a:r>
            <a:r>
              <a:rPr lang="es-MX" dirty="0" err="1"/>
              <a:t>México</a:t>
            </a:r>
            <a:r>
              <a:rPr lang="es-MX" dirty="0"/>
              <a:t>, D.F: McGraw-Hill </a:t>
            </a:r>
            <a:r>
              <a:rPr lang="es-MX" dirty="0" err="1"/>
              <a:t>Education</a:t>
            </a:r>
            <a:r>
              <a:rPr lang="es-ES" dirty="0"/>
              <a:t>.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792705419"/>
      </p:ext>
    </p:extLst>
  </p:cSld>
  <p:clrMapOvr>
    <a:masterClrMapping/>
  </p:clrMapOvr>
</p:sld>
</file>

<file path=ppt/theme/theme1.xml><?xml version="1.0" encoding="utf-8"?>
<a:theme xmlns:a="http://schemas.openxmlformats.org/drawingml/2006/main" name="Espiral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20444</TotalTime>
  <Words>604</Words>
  <Application>Microsoft Office PowerPoint</Application>
  <PresentationFormat>Panorámica</PresentationFormat>
  <Paragraphs>23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3" baseType="lpstr">
      <vt:lpstr>Arial</vt:lpstr>
      <vt:lpstr>Century Gothic</vt:lpstr>
      <vt:lpstr>Wingdings 3</vt:lpstr>
      <vt:lpstr>Espiral</vt:lpstr>
      <vt:lpstr>Técnicas de muestreo</vt:lpstr>
      <vt:lpstr>Presentación de PowerPoint</vt:lpstr>
      <vt:lpstr>Presentación de PowerPoint</vt:lpstr>
      <vt:lpstr>Presentación de PowerPoint</vt:lpstr>
      <vt:lpstr>¿Cómo se delimita una población?</vt:lpstr>
      <vt:lpstr>Selección de muestra</vt:lpstr>
      <vt:lpstr>Tipos de muestra</vt:lpstr>
      <vt:lpstr>Selección de la muestra</vt:lpstr>
      <vt:lpstr>Bibliografía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Investigación cuantitativa en psicología</dc:title>
  <dc:creator>edgar gomez garcia</dc:creator>
  <cp:lastModifiedBy>Brayam Antony Cornejo Cruz</cp:lastModifiedBy>
  <cp:revision>27</cp:revision>
  <dcterms:created xsi:type="dcterms:W3CDTF">2021-03-24T22:26:39Z</dcterms:created>
  <dcterms:modified xsi:type="dcterms:W3CDTF">2021-08-12T00:22:38Z</dcterms:modified>
</cp:coreProperties>
</file>