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tamaran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Barlow" panose="020B060402020202020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PgWbPYB9O5C4J2eFNWh9Api9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50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ed6eabe8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2ed6eabe8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108d4e171910dc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7108d4e171910dc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108d4e171910dc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7108d4e171910dc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108d4e171910dc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7108d4e171910dc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108d4e171910dc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7108d4e171910dc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23000"/>
          </a:blip>
          <a:srcRect l="111" r="11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0529" y="-27554"/>
            <a:ext cx="10277471" cy="1034210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06193" y="4083987"/>
            <a:ext cx="8837700" cy="42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17" b="1" i="0" u="none" strike="noStrike" cap="none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L</a:t>
            </a:r>
            <a:r>
              <a:rPr lang="en-US" sz="10117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a tendencia actual en México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433900" y="8970925"/>
            <a:ext cx="658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 sz="30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 amt="23000"/>
          </a:blip>
          <a:srcRect t="7812" b="781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9144000" cy="1023257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/>
          <p:nvPr/>
        </p:nvSpPr>
        <p:spPr>
          <a:xfrm>
            <a:off x="0" y="8776327"/>
            <a:ext cx="18288000" cy="1456244"/>
          </a:xfrm>
          <a:custGeom>
            <a:avLst/>
            <a:gdLst/>
            <a:ahLst/>
            <a:cxnLst/>
            <a:rect l="l" t="t" r="r" b="b"/>
            <a:pathLst>
              <a:path w="1913890" h="152400" extrusionOk="0">
                <a:moveTo>
                  <a:pt x="0" y="0"/>
                </a:moveTo>
                <a:lnTo>
                  <a:pt x="1913890" y="0"/>
                </a:lnTo>
                <a:lnTo>
                  <a:pt x="191389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6C9286"/>
          </a:solidFill>
          <a:ln>
            <a:noFill/>
          </a:ln>
        </p:spPr>
      </p:sp>
      <p:sp>
        <p:nvSpPr>
          <p:cNvPr id="212" name="Google Shape;212;p11"/>
          <p:cNvSpPr txBox="1"/>
          <p:nvPr/>
        </p:nvSpPr>
        <p:spPr>
          <a:xfrm>
            <a:off x="433900" y="913800"/>
            <a:ext cx="11116500" cy="26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16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Referencias</a:t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743261" y="3727226"/>
            <a:ext cx="8723071" cy="3050269"/>
          </a:xfrm>
          <a:custGeom>
            <a:avLst/>
            <a:gdLst/>
            <a:ahLst/>
            <a:cxnLst/>
            <a:rect l="l" t="t" r="r" b="b"/>
            <a:pathLst>
              <a:path w="6909363" h="1924460" extrusionOk="0">
                <a:moveTo>
                  <a:pt x="5939718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5939718" y="1924460"/>
                </a:lnTo>
                <a:cubicBezTo>
                  <a:pt x="6474388" y="1924460"/>
                  <a:pt x="6909363" y="1489485"/>
                  <a:pt x="6909363" y="962230"/>
                </a:cubicBezTo>
                <a:cubicBezTo>
                  <a:pt x="6909363" y="434975"/>
                  <a:pt x="6474388" y="0"/>
                  <a:pt x="5939718" y="0"/>
                </a:cubicBezTo>
                <a:close/>
                <a:moveTo>
                  <a:pt x="5939718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5939718" y="25400"/>
                </a:lnTo>
                <a:cubicBezTo>
                  <a:pt x="6460418" y="25400"/>
                  <a:pt x="6883963" y="448945"/>
                  <a:pt x="6883963" y="962230"/>
                </a:cubicBezTo>
                <a:cubicBezTo>
                  <a:pt x="6883963" y="1475515"/>
                  <a:pt x="6460418" y="1899060"/>
                  <a:pt x="5939718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1513643" y="4191900"/>
            <a:ext cx="7182300" cy="21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24878" algn="just">
              <a:lnSpc>
                <a:spcPct val="150016"/>
              </a:lnSpc>
              <a:buClr>
                <a:srgbClr val="365B6D"/>
              </a:buClr>
              <a:buSzPts val="3091"/>
              <a:buFont typeface="Barlow"/>
              <a:buChar char="●"/>
            </a:pPr>
            <a:r>
              <a:rPr lang="es-ES" sz="3091" b="1" dirty="0" err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Landy</a:t>
            </a:r>
            <a:r>
              <a:rPr lang="es-ES" sz="3091" b="1" dirty="0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, F. (2005). Psicología industrial. México Mc Graw Hill, 525 </a:t>
            </a:r>
            <a:r>
              <a:rPr lang="es-ES" sz="3091" b="1" dirty="0" err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págs</a:t>
            </a:r>
            <a:r>
              <a:rPr lang="es-ES" sz="3091" b="1" dirty="0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, ISBN: 970-10-48296</a:t>
            </a:r>
            <a:endParaRPr lang="es-E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41404" y="525240"/>
            <a:ext cx="1910442" cy="19104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0"/>
          <p:cNvSpPr txBox="1"/>
          <p:nvPr/>
        </p:nvSpPr>
        <p:spPr>
          <a:xfrm>
            <a:off x="1581575" y="2593975"/>
            <a:ext cx="14775600" cy="727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Recientes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investigaciones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mencionan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el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quehacer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del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</a:t>
            </a:r>
            <a:r>
              <a:rPr lang="en-US" sz="7000" dirty="0" err="1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sicólogo</a:t>
            </a:r>
            <a:r>
              <a:rPr lang="en-US" sz="7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las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organizaciones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como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el de mayor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ocupación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y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demanda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junto con la </a:t>
            </a:r>
            <a:r>
              <a:rPr lang="en-US" sz="70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Selección</a:t>
            </a:r>
            <a:r>
              <a:rPr lang="en-US" sz="7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70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Persona</a:t>
            </a:r>
            <a:r>
              <a:rPr lang="en-US" sz="6100" dirty="0" smtClean="0">
                <a:solidFill>
                  <a:schemeClr val="dk1"/>
                </a:solidFill>
              </a:rPr>
              <a:t>l (</a:t>
            </a:r>
            <a:r>
              <a:rPr lang="en-US" sz="6100" dirty="0" err="1">
                <a:solidFill>
                  <a:schemeClr val="dk1"/>
                </a:solidFill>
              </a:rPr>
              <a:t>Landy</a:t>
            </a:r>
            <a:r>
              <a:rPr lang="en-US" sz="6100" dirty="0">
                <a:solidFill>
                  <a:schemeClr val="dk1"/>
                </a:solidFill>
              </a:rPr>
              <a:t>, 2005).</a:t>
            </a:r>
            <a:endParaRPr sz="6100" dirty="0"/>
          </a:p>
        </p:txBody>
      </p:sp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6076579" y="7956440"/>
            <a:ext cx="1910442" cy="191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83211" y="6224311"/>
            <a:ext cx="4304607" cy="115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2561035" y="4479831"/>
            <a:ext cx="61590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Selección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ubicación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101" name="Google Shape;101;p2"/>
          <p:cNvSpPr txBox="1"/>
          <p:nvPr/>
        </p:nvSpPr>
        <p:spPr>
          <a:xfrm>
            <a:off x="2561035" y="6168039"/>
            <a:ext cx="61590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Capacitación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desarrollo</a:t>
            </a:r>
            <a:endParaRPr dirty="0"/>
          </a:p>
        </p:txBody>
      </p:sp>
      <p:sp>
        <p:nvSpPr>
          <p:cNvPr id="102" name="Google Shape;102;p2"/>
          <p:cNvSpPr txBox="1"/>
          <p:nvPr/>
        </p:nvSpPr>
        <p:spPr>
          <a:xfrm>
            <a:off x="1539806" y="6483201"/>
            <a:ext cx="45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611731" y="7647801"/>
            <a:ext cx="65196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Desarrollo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organizacional</a:t>
            </a:r>
            <a:endParaRPr dirty="0"/>
          </a:p>
        </p:txBody>
      </p:sp>
      <p:sp>
        <p:nvSpPr>
          <p:cNvPr id="104" name="Google Shape;104;p2"/>
          <p:cNvSpPr txBox="1"/>
          <p:nvPr/>
        </p:nvSpPr>
        <p:spPr>
          <a:xfrm>
            <a:off x="1539806" y="4851174"/>
            <a:ext cx="45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539806" y="8109353"/>
            <a:ext cx="45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584825" y="462975"/>
            <a:ext cx="16805700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5000"/>
              </a:lnSpc>
              <a:buSzPts val="1100"/>
            </a:pPr>
            <a:r>
              <a:rPr lang="es-ES" sz="4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Algo muy interesante como tendencia a futuro, para el profesional en Psicología Organizacional, es que la capacitación y desarrollo de personal mantendrá su importancia en las organizaciones, pero se manifiesta una tendencia a especializar el interés en temas y subtemas concretos:</a:t>
            </a: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7846389" y="6224311"/>
            <a:ext cx="4304607" cy="115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0790651" y="4445070"/>
            <a:ext cx="61590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Evaluación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desempeño</a:t>
            </a:r>
            <a:endParaRPr dirty="0"/>
          </a:p>
        </p:txBody>
      </p:sp>
      <p:sp>
        <p:nvSpPr>
          <p:cNvPr id="109" name="Google Shape;109;p2"/>
          <p:cNvSpPr txBox="1"/>
          <p:nvPr/>
        </p:nvSpPr>
        <p:spPr>
          <a:xfrm>
            <a:off x="10770100" y="6168039"/>
            <a:ext cx="68826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Calidad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vida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trabajo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sp>
        <p:nvSpPr>
          <p:cNvPr id="110" name="Google Shape;110;p2"/>
          <p:cNvSpPr txBox="1"/>
          <p:nvPr/>
        </p:nvSpPr>
        <p:spPr>
          <a:xfrm>
            <a:off x="9769406" y="6483201"/>
            <a:ext cx="45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0920591" y="7647876"/>
            <a:ext cx="65196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Ingeniería</a:t>
            </a:r>
            <a:r>
              <a:rPr lang="en-US" sz="3825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825" dirty="0" err="1">
                <a:latin typeface="Open Sans"/>
                <a:ea typeface="Open Sans"/>
                <a:cs typeface="Open Sans"/>
                <a:sym typeface="Open Sans"/>
              </a:rPr>
              <a:t>psicológica</a:t>
            </a:r>
            <a:endParaRPr dirty="0"/>
          </a:p>
        </p:txBody>
      </p:sp>
      <p:sp>
        <p:nvSpPr>
          <p:cNvPr id="112" name="Google Shape;112;p2"/>
          <p:cNvSpPr txBox="1"/>
          <p:nvPr/>
        </p:nvSpPr>
        <p:spPr>
          <a:xfrm>
            <a:off x="9769406" y="4851174"/>
            <a:ext cx="45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9769406" y="8109353"/>
            <a:ext cx="45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800100" y="3032128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604" y="7033687"/>
            <a:ext cx="711679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62352" y="8229600"/>
            <a:ext cx="711679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1373947" y="3476049"/>
            <a:ext cx="597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Desarrollo de pruebas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00100" y="5154906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1373947" y="5598827"/>
            <a:ext cx="597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Análisis de puestos</a:t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0152187" y="3032128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10726034" y="3476049"/>
            <a:ext cx="597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Validación de pruebas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10152187" y="5078706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10726034" y="5217827"/>
            <a:ext cx="59760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Identificación de potencial gerencial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1792803" y="867380"/>
            <a:ext cx="147024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17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Selección y ubicación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3143778" y="7433950"/>
            <a:ext cx="7116792" cy="411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5"/>
          <p:cNvCxnSpPr/>
          <p:nvPr/>
        </p:nvCxnSpPr>
        <p:spPr>
          <a:xfrm>
            <a:off x="16539602" y="981075"/>
            <a:ext cx="736419" cy="0"/>
          </a:xfrm>
          <a:prstGeom prst="straightConnector1">
            <a:avLst/>
          </a:prstGeom>
          <a:noFill/>
          <a:ln w="47625" cap="flat" cmpd="sng">
            <a:solidFill>
              <a:srgbClr val="365B6D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31" name="Google Shape;131;p5"/>
          <p:cNvPicPr preferRelativeResize="0"/>
          <p:nvPr/>
        </p:nvPicPr>
        <p:blipFill rotWithShape="1">
          <a:blip r:embed="rId6">
            <a:alphaModFix/>
          </a:blip>
          <a:srcRect t="7184" b="5623"/>
          <a:stretch/>
        </p:blipFill>
        <p:spPr>
          <a:xfrm>
            <a:off x="5655750" y="7033675"/>
            <a:ext cx="6538200" cy="2850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ed6eabe80_0_11"/>
          <p:cNvSpPr txBox="1"/>
          <p:nvPr/>
        </p:nvSpPr>
        <p:spPr>
          <a:xfrm>
            <a:off x="1792803" y="867380"/>
            <a:ext cx="147024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17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Capacitación y desarrollo</a:t>
            </a:r>
            <a:endParaRPr/>
          </a:p>
        </p:txBody>
      </p:sp>
      <p:pic>
        <p:nvPicPr>
          <p:cNvPr id="137" name="Google Shape;137;g12ed6eabe80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4232" y="7988368"/>
            <a:ext cx="7315200" cy="25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2ed6eabe80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11125">
            <a:off x="6338943" y="7988355"/>
            <a:ext cx="7315200" cy="25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2ed6eabe80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3416">
            <a:off x="13474693" y="7196218"/>
            <a:ext cx="7315201" cy="259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2ed6eabe80_0_11"/>
          <p:cNvSpPr/>
          <p:nvPr/>
        </p:nvSpPr>
        <p:spPr>
          <a:xfrm>
            <a:off x="1262963" y="3429006"/>
            <a:ext cx="4111500" cy="12375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Determinación de Necesidades de Capacitación y Desarrollo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1" name="Google Shape;141;g12ed6eabe80_0_11"/>
          <p:cNvSpPr/>
          <p:nvPr/>
        </p:nvSpPr>
        <p:spPr>
          <a:xfrm>
            <a:off x="7088247" y="3429006"/>
            <a:ext cx="4111500" cy="12375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Diseño e implantación de Programas técnicos y Administrativos de Capacitación</a:t>
            </a:r>
            <a:endParaRPr sz="1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2" name="Google Shape;142;g12ed6eabe80_0_11"/>
          <p:cNvSpPr/>
          <p:nvPr/>
        </p:nvSpPr>
        <p:spPr>
          <a:xfrm>
            <a:off x="12703171" y="3429006"/>
            <a:ext cx="4111500" cy="12375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Evaluación de Capacitación. 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3" name="Google Shape;143;g12ed6eabe80_0_11"/>
          <p:cNvSpPr/>
          <p:nvPr/>
        </p:nvSpPr>
        <p:spPr>
          <a:xfrm>
            <a:off x="3985020" y="5708690"/>
            <a:ext cx="4111500" cy="12375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Planeación de Carrera.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4" name="Google Shape;144;g12ed6eabe80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4431" y="5973843"/>
            <a:ext cx="7756824" cy="370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2ed6eabe80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850" y="6716424"/>
            <a:ext cx="3799875" cy="35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108d4e171910dc_4"/>
          <p:cNvSpPr/>
          <p:nvPr/>
        </p:nvSpPr>
        <p:spPr>
          <a:xfrm>
            <a:off x="800100" y="3032128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g27108d4e171910dc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604" y="7033687"/>
            <a:ext cx="711679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7108d4e171910dc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62352" y="8229600"/>
            <a:ext cx="711679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7108d4e171910dc_4"/>
          <p:cNvSpPr txBox="1"/>
          <p:nvPr/>
        </p:nvSpPr>
        <p:spPr>
          <a:xfrm>
            <a:off x="1373947" y="3171249"/>
            <a:ext cx="597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Análisis de la Estructura Organizacional. </a:t>
            </a:r>
            <a:endParaRPr sz="4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g27108d4e171910dc_4"/>
          <p:cNvSpPr/>
          <p:nvPr/>
        </p:nvSpPr>
        <p:spPr>
          <a:xfrm>
            <a:off x="10152187" y="3032128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7108d4e171910dc_4"/>
          <p:cNvSpPr txBox="1"/>
          <p:nvPr/>
        </p:nvSpPr>
        <p:spPr>
          <a:xfrm>
            <a:off x="10726025" y="3171252"/>
            <a:ext cx="5976000" cy="17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Maximizar la satisfacción y efectividad de los empleados. </a:t>
            </a:r>
            <a:endParaRPr sz="34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34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" name="Google Shape;156;g27108d4e171910dc_4"/>
          <p:cNvSpPr/>
          <p:nvPr/>
        </p:nvSpPr>
        <p:spPr>
          <a:xfrm>
            <a:off x="10152187" y="5078706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7108d4e171910dc_4"/>
          <p:cNvSpPr txBox="1"/>
          <p:nvPr/>
        </p:nvSpPr>
        <p:spPr>
          <a:xfrm>
            <a:off x="10726034" y="5217827"/>
            <a:ext cx="59760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Facilitación del cambio Organizacional</a:t>
            </a:r>
            <a:endParaRPr sz="35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8" name="Google Shape;158;g27108d4e171910dc_4"/>
          <p:cNvSpPr txBox="1"/>
          <p:nvPr/>
        </p:nvSpPr>
        <p:spPr>
          <a:xfrm>
            <a:off x="1792803" y="867380"/>
            <a:ext cx="14702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17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Desarrollo organizacional</a:t>
            </a:r>
            <a:endParaRPr/>
          </a:p>
        </p:txBody>
      </p:sp>
      <p:pic>
        <p:nvPicPr>
          <p:cNvPr id="159" name="Google Shape;159;g27108d4e171910dc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3143778" y="7433950"/>
            <a:ext cx="7116792" cy="411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27108d4e171910dc_4"/>
          <p:cNvCxnSpPr/>
          <p:nvPr/>
        </p:nvCxnSpPr>
        <p:spPr>
          <a:xfrm>
            <a:off x="16539602" y="981075"/>
            <a:ext cx="736500" cy="0"/>
          </a:xfrm>
          <a:prstGeom prst="straightConnector1">
            <a:avLst/>
          </a:prstGeom>
          <a:noFill/>
          <a:ln w="47625" cap="flat" cmpd="sng">
            <a:solidFill>
              <a:srgbClr val="365B6D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1" name="Google Shape;161;g27108d4e171910dc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39400" y="6881274"/>
            <a:ext cx="5714619" cy="321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7108d4e171910dc_4"/>
          <p:cNvPicPr preferRelativeResize="0"/>
          <p:nvPr/>
        </p:nvPicPr>
        <p:blipFill rotWithShape="1">
          <a:blip r:embed="rId7">
            <a:alphaModFix/>
          </a:blip>
          <a:srcRect r="45572"/>
          <a:stretch/>
        </p:blipFill>
        <p:spPr>
          <a:xfrm>
            <a:off x="3085487" y="4867225"/>
            <a:ext cx="2973036" cy="54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108d4e171910dc_21"/>
          <p:cNvSpPr txBox="1"/>
          <p:nvPr/>
        </p:nvSpPr>
        <p:spPr>
          <a:xfrm>
            <a:off x="1913119" y="5"/>
            <a:ext cx="147024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17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Evaluación del desempeño </a:t>
            </a:r>
            <a:endParaRPr/>
          </a:p>
        </p:txBody>
      </p:sp>
      <p:pic>
        <p:nvPicPr>
          <p:cNvPr id="168" name="Google Shape;168;g27108d4e171910dc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4232" y="7988368"/>
            <a:ext cx="7315200" cy="25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7108d4e171910dc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11125">
            <a:off x="6338943" y="7988355"/>
            <a:ext cx="7315200" cy="25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7108d4e171910dc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3416">
            <a:off x="13474693" y="7196218"/>
            <a:ext cx="7315201" cy="259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7108d4e171910dc_21"/>
          <p:cNvSpPr/>
          <p:nvPr/>
        </p:nvSpPr>
        <p:spPr>
          <a:xfrm>
            <a:off x="1262976" y="7547373"/>
            <a:ext cx="4511700" cy="16911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Desarrollo de medidas del desempeño. </a:t>
            </a:r>
            <a:endParaRPr sz="2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2" name="Google Shape;172;g27108d4e171910dc_21"/>
          <p:cNvSpPr/>
          <p:nvPr/>
        </p:nvSpPr>
        <p:spPr>
          <a:xfrm>
            <a:off x="7088250" y="3962396"/>
            <a:ext cx="4353600" cy="21273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Medición de los beneficios económicos del desempeño.</a:t>
            </a:r>
            <a:endParaRPr sz="2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3" name="Google Shape;173;g27108d4e171910dc_21"/>
          <p:cNvSpPr/>
          <p:nvPr/>
        </p:nvSpPr>
        <p:spPr>
          <a:xfrm>
            <a:off x="12703175" y="3962397"/>
            <a:ext cx="4353600" cy="19467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Introducción</a:t>
            </a:r>
            <a:r>
              <a:rPr lang="en-US" sz="2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27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sistemas</a:t>
            </a:r>
            <a:r>
              <a:rPr lang="en-US" sz="2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27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evaluación</a:t>
            </a:r>
            <a:r>
              <a:rPr lang="en-US" sz="27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del </a:t>
            </a:r>
            <a:r>
              <a:rPr lang="en-US" sz="27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desempeño</a:t>
            </a:r>
            <a:r>
              <a:rPr lang="en-US" sz="27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27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74" name="Google Shape;174;g27108d4e171910dc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7925" y="6485097"/>
            <a:ext cx="8093100" cy="355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5" name="Google Shape;175;g27108d4e171910dc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625" y="1843650"/>
            <a:ext cx="4111500" cy="4641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108d4e171910dc_32"/>
          <p:cNvSpPr txBox="1"/>
          <p:nvPr/>
        </p:nvSpPr>
        <p:spPr>
          <a:xfrm>
            <a:off x="1999625" y="1"/>
            <a:ext cx="147024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17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Calidad de vida en el trabajo </a:t>
            </a:r>
            <a:endParaRPr/>
          </a:p>
        </p:txBody>
      </p:sp>
      <p:sp>
        <p:nvSpPr>
          <p:cNvPr id="181" name="Google Shape;181;g27108d4e171910dc_32"/>
          <p:cNvSpPr/>
          <p:nvPr/>
        </p:nvSpPr>
        <p:spPr>
          <a:xfrm>
            <a:off x="800100" y="3565528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g27108d4e171910dc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604" y="7033687"/>
            <a:ext cx="711679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7108d4e171910dc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62352" y="8229600"/>
            <a:ext cx="711679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7108d4e171910dc_32"/>
          <p:cNvSpPr txBox="1"/>
          <p:nvPr/>
        </p:nvSpPr>
        <p:spPr>
          <a:xfrm>
            <a:off x="1373947" y="3780849"/>
            <a:ext cx="5976000" cy="102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Identificación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factores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asociados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con la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satisfacción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laboral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2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5" name="Google Shape;185;g27108d4e171910dc_32"/>
          <p:cNvSpPr/>
          <p:nvPr/>
        </p:nvSpPr>
        <p:spPr>
          <a:xfrm>
            <a:off x="10228387" y="3565528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7108d4e171910dc_32"/>
          <p:cNvSpPr txBox="1"/>
          <p:nvPr/>
        </p:nvSpPr>
        <p:spPr>
          <a:xfrm>
            <a:off x="10802225" y="3857052"/>
            <a:ext cx="5976000" cy="102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Reducción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Diestress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el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ambiente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laboral</a:t>
            </a:r>
            <a:r>
              <a:rPr lang="en-US" sz="29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2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7" name="Google Shape;187;g27108d4e171910dc_32"/>
          <p:cNvSpPr/>
          <p:nvPr/>
        </p:nvSpPr>
        <p:spPr>
          <a:xfrm>
            <a:off x="10152187" y="5840706"/>
            <a:ext cx="7131646" cy="1491457"/>
          </a:xfrm>
          <a:custGeom>
            <a:avLst/>
            <a:gdLst/>
            <a:ahLst/>
            <a:cxnLst/>
            <a:rect l="l" t="t" r="r" b="b"/>
            <a:pathLst>
              <a:path w="9202124" h="1924460" extrusionOk="0">
                <a:moveTo>
                  <a:pt x="8232479" y="0"/>
                </a:moveTo>
                <a:lnTo>
                  <a:pt x="969645" y="0"/>
                </a:lnTo>
                <a:cubicBezTo>
                  <a:pt x="434975" y="0"/>
                  <a:pt x="0" y="434975"/>
                  <a:pt x="0" y="962230"/>
                </a:cubicBezTo>
                <a:cubicBezTo>
                  <a:pt x="0" y="1489485"/>
                  <a:pt x="434975" y="1924460"/>
                  <a:pt x="969645" y="1924460"/>
                </a:cubicBezTo>
                <a:lnTo>
                  <a:pt x="8232479" y="1924460"/>
                </a:lnTo>
                <a:cubicBezTo>
                  <a:pt x="8767149" y="1924460"/>
                  <a:pt x="9202124" y="1489485"/>
                  <a:pt x="9202124" y="962230"/>
                </a:cubicBezTo>
                <a:cubicBezTo>
                  <a:pt x="9202124" y="434975"/>
                  <a:pt x="8767149" y="0"/>
                  <a:pt x="8232479" y="0"/>
                </a:cubicBezTo>
                <a:close/>
                <a:moveTo>
                  <a:pt x="8232479" y="1899060"/>
                </a:moveTo>
                <a:lnTo>
                  <a:pt x="969645" y="1899060"/>
                </a:lnTo>
                <a:cubicBezTo>
                  <a:pt x="448945" y="1899060"/>
                  <a:pt x="25400" y="1475515"/>
                  <a:pt x="25400" y="962230"/>
                </a:cubicBezTo>
                <a:cubicBezTo>
                  <a:pt x="25400" y="448945"/>
                  <a:pt x="448945" y="25400"/>
                  <a:pt x="969645" y="25400"/>
                </a:cubicBezTo>
                <a:lnTo>
                  <a:pt x="8232479" y="25400"/>
                </a:lnTo>
                <a:cubicBezTo>
                  <a:pt x="8753179" y="25400"/>
                  <a:pt x="9176724" y="448945"/>
                  <a:pt x="9176724" y="962230"/>
                </a:cubicBezTo>
                <a:cubicBezTo>
                  <a:pt x="9176724" y="1475515"/>
                  <a:pt x="8753179" y="1899060"/>
                  <a:pt x="8232479" y="1899060"/>
                </a:cubicBezTo>
                <a:close/>
              </a:path>
            </a:pathLst>
          </a:custGeom>
          <a:solidFill>
            <a:srgbClr val="365B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7108d4e171910dc_32"/>
          <p:cNvSpPr txBox="1"/>
          <p:nvPr/>
        </p:nvSpPr>
        <p:spPr>
          <a:xfrm>
            <a:off x="10726034" y="5979827"/>
            <a:ext cx="5976000" cy="102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Rediseño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puestos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para </a:t>
            </a:r>
            <a:r>
              <a:rPr lang="en-US" sz="29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hacerlos</a:t>
            </a:r>
            <a:r>
              <a:rPr lang="en-US" sz="2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mas </a:t>
            </a:r>
            <a:r>
              <a:rPr lang="en-US" sz="2900" dirty="0" err="1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significativos</a:t>
            </a:r>
            <a:r>
              <a:rPr lang="en-US" sz="29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3200"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89" name="Google Shape;189;g27108d4e171910dc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3143778" y="7433950"/>
            <a:ext cx="7116792" cy="411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g27108d4e171910dc_32"/>
          <p:cNvCxnSpPr/>
          <p:nvPr/>
        </p:nvCxnSpPr>
        <p:spPr>
          <a:xfrm>
            <a:off x="16539602" y="981075"/>
            <a:ext cx="736500" cy="0"/>
          </a:xfrm>
          <a:prstGeom prst="straightConnector1">
            <a:avLst/>
          </a:prstGeom>
          <a:noFill/>
          <a:ln w="47625" cap="flat" cmpd="sng">
            <a:solidFill>
              <a:srgbClr val="365B6D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91" name="Google Shape;191;g27108d4e171910dc_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950" y="5585397"/>
            <a:ext cx="7131600" cy="364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FA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108d4e171910dc_46"/>
          <p:cNvSpPr txBox="1"/>
          <p:nvPr/>
        </p:nvSpPr>
        <p:spPr>
          <a:xfrm>
            <a:off x="1913119" y="5"/>
            <a:ext cx="14702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17" b="1">
                <a:solidFill>
                  <a:srgbClr val="365B6D"/>
                </a:solidFill>
                <a:latin typeface="Barlow"/>
                <a:ea typeface="Barlow"/>
                <a:cs typeface="Barlow"/>
                <a:sym typeface="Barlow"/>
              </a:rPr>
              <a:t>Ingeniería psicológica </a:t>
            </a:r>
            <a:endParaRPr/>
          </a:p>
        </p:txBody>
      </p:sp>
      <p:pic>
        <p:nvPicPr>
          <p:cNvPr id="197" name="Google Shape;197;g27108d4e171910dc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04232" y="7988368"/>
            <a:ext cx="7315200" cy="25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7108d4e171910dc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11125">
            <a:off x="6338943" y="7988355"/>
            <a:ext cx="7315200" cy="25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7108d4e171910dc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3416">
            <a:off x="13474693" y="7196218"/>
            <a:ext cx="7315201" cy="259357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7108d4e171910dc_46"/>
          <p:cNvSpPr/>
          <p:nvPr/>
        </p:nvSpPr>
        <p:spPr>
          <a:xfrm>
            <a:off x="1262963" y="3429006"/>
            <a:ext cx="4111500" cy="12375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Diseño de Ambientes Laborales.</a:t>
            </a:r>
            <a:endParaRPr sz="2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1" name="Google Shape;201;g27108d4e171910dc_46"/>
          <p:cNvSpPr/>
          <p:nvPr/>
        </p:nvSpPr>
        <p:spPr>
          <a:xfrm>
            <a:off x="6410968" y="3429001"/>
            <a:ext cx="4788782" cy="20502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Optimización</a:t>
            </a:r>
            <a:r>
              <a:rPr lang="en-US" sz="2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la </a:t>
            </a:r>
            <a:r>
              <a:rPr lang="en-US" sz="2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efectividad</a:t>
            </a:r>
            <a:r>
              <a:rPr lang="en-US" sz="2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lang="en-US" sz="2800" dirty="0" smtClean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Persona </a:t>
            </a:r>
            <a:r>
              <a:rPr lang="en-US" sz="2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–</a:t>
            </a:r>
            <a:r>
              <a:rPr lang="en-US" sz="28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Maquina</a:t>
            </a:r>
            <a:r>
              <a:rPr lang="en-US" sz="28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28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2" name="Google Shape;202;g27108d4e171910dc_46"/>
          <p:cNvSpPr/>
          <p:nvPr/>
        </p:nvSpPr>
        <p:spPr>
          <a:xfrm>
            <a:off x="12703171" y="3429006"/>
            <a:ext cx="4111500" cy="1237500"/>
          </a:xfrm>
          <a:prstGeom prst="snip2DiagRect">
            <a:avLst>
              <a:gd name="adj1" fmla="val 50000"/>
              <a:gd name="adj2" fmla="val 406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Diseño de Ambientes Seguros</a:t>
            </a:r>
            <a:endParaRPr sz="2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3" name="Google Shape;203;g27108d4e171910dc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25" y="5651525"/>
            <a:ext cx="4681800" cy="3169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4" name="Google Shape;204;g27108d4e171910dc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3775" y="4897650"/>
            <a:ext cx="5907974" cy="59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Personalizado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Catamaran</vt:lpstr>
      <vt:lpstr>Calibri</vt:lpstr>
      <vt:lpstr>Open Sans</vt:lpstr>
      <vt:lpstr>Barlow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created xsi:type="dcterms:W3CDTF">2006-08-16T00:00:00Z</dcterms:created>
  <dcterms:modified xsi:type="dcterms:W3CDTF">2022-08-25T22:04:56Z</dcterms:modified>
</cp:coreProperties>
</file>