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Lst>
  <p:sldSz cx="3657600" cy="82296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Open Sauce" charset="1" panose="00000500000000000000"/>
      <p:regular r:id="rId12"/>
    </p:embeddedFont>
    <p:embeddedFont>
      <p:font typeface="Open Sauce Bold" charset="1" panose="00000800000000000000"/>
      <p:regular r:id="rId13"/>
    </p:embeddedFont>
    <p:embeddedFont>
      <p:font typeface="Open Sauce Italics" charset="1" panose="00000500000000000000"/>
      <p:regular r:id="rId14"/>
    </p:embeddedFont>
    <p:embeddedFont>
      <p:font typeface="Open Sauce Bold Italics" charset="1" panose="00000800000000000000"/>
      <p:regular r:id="rId15"/>
    </p:embeddedFont>
    <p:embeddedFont>
      <p:font typeface="Bobby Jones" charset="1" panose="00000000000000000000"/>
      <p:regular r:id="rId16"/>
    </p:embeddedFont>
    <p:embeddedFont>
      <p:font typeface="Now" charset="1" panose="00000500000000000000"/>
      <p:regular r:id="rId17"/>
    </p:embeddedFont>
    <p:embeddedFont>
      <p:font typeface="Now Bold" charset="1" panose="000006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jpe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jpeg" Type="http://schemas.openxmlformats.org/officeDocument/2006/relationships/image"/><Relationship Id="rId9" Target="../media/image8.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 Id="rId9" Target="../media/image18.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jpeg" Type="http://schemas.openxmlformats.org/officeDocument/2006/relationships/image"/><Relationship Id="rId11" Target="../media/image28.jpeg" Type="http://schemas.openxmlformats.org/officeDocument/2006/relationships/image"/><Relationship Id="rId12" Target="../media/image29.jpeg" Type="http://schemas.openxmlformats.org/officeDocument/2006/relationships/image"/><Relationship Id="rId13" Target="../media/image30.jpeg" Type="http://schemas.openxmlformats.org/officeDocument/2006/relationships/image"/><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 Id="rId8" Target="../media/image25.jpeg" Type="http://schemas.openxmlformats.org/officeDocument/2006/relationships/image"/><Relationship Id="rId9" Target="../media/image26.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 Id="rId3" Target="../media/image32.pn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 Id="rId6" Target="../media/image35.jpeg" Type="http://schemas.openxmlformats.org/officeDocument/2006/relationships/image"/><Relationship Id="rId7" Target="../media/image36.jpeg" Type="http://schemas.openxmlformats.org/officeDocument/2006/relationships/image"/><Relationship Id="rId8" Target="../media/image3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name="AutoShape 2" id="2"/>
          <p:cNvSpPr/>
          <p:nvPr/>
        </p:nvSpPr>
        <p:spPr>
          <a:xfrm rot="-1298113">
            <a:off x="901585" y="1818271"/>
            <a:ext cx="757343" cy="0"/>
          </a:xfrm>
          <a:prstGeom prst="line">
            <a:avLst/>
          </a:prstGeom>
          <a:ln cap="flat" w="19050">
            <a:solidFill>
              <a:srgbClr val="E44650"/>
            </a:solidFill>
            <a:prstDash val="solid"/>
            <a:headEnd type="none" len="sm" w="sm"/>
            <a:tailEnd type="none" len="sm" w="sm"/>
          </a:ln>
        </p:spPr>
      </p:sp>
      <p:sp>
        <p:nvSpPr>
          <p:cNvPr name="AutoShape 3" id="3"/>
          <p:cNvSpPr/>
          <p:nvPr/>
        </p:nvSpPr>
        <p:spPr>
          <a:xfrm rot="1598950">
            <a:off x="781269" y="2613803"/>
            <a:ext cx="940109" cy="0"/>
          </a:xfrm>
          <a:prstGeom prst="line">
            <a:avLst/>
          </a:prstGeom>
          <a:ln cap="flat" w="19050">
            <a:solidFill>
              <a:srgbClr val="E44650"/>
            </a:solidFill>
            <a:prstDash val="solid"/>
            <a:headEnd type="none" len="sm" w="sm"/>
            <a:tailEnd type="none" len="sm" w="sm"/>
          </a:ln>
        </p:spPr>
      </p:sp>
      <p:sp>
        <p:nvSpPr>
          <p:cNvPr name="AutoShape 4" id="4"/>
          <p:cNvSpPr/>
          <p:nvPr/>
        </p:nvSpPr>
        <p:spPr>
          <a:xfrm rot="2129282">
            <a:off x="1923734" y="3493113"/>
            <a:ext cx="942384" cy="0"/>
          </a:xfrm>
          <a:prstGeom prst="line">
            <a:avLst/>
          </a:prstGeom>
          <a:ln cap="flat" w="19050">
            <a:solidFill>
              <a:srgbClr val="E44650"/>
            </a:solidFill>
            <a:prstDash val="solid"/>
            <a:headEnd type="none" len="sm" w="sm"/>
            <a:tailEnd type="none" len="sm" w="sm"/>
          </a:ln>
        </p:spPr>
      </p:sp>
      <p:sp>
        <p:nvSpPr>
          <p:cNvPr name="AutoShape 5" id="5"/>
          <p:cNvSpPr/>
          <p:nvPr/>
        </p:nvSpPr>
        <p:spPr>
          <a:xfrm rot="-1738668">
            <a:off x="1957443" y="4343449"/>
            <a:ext cx="939429" cy="0"/>
          </a:xfrm>
          <a:prstGeom prst="line">
            <a:avLst/>
          </a:prstGeom>
          <a:ln cap="flat" w="19050">
            <a:solidFill>
              <a:srgbClr val="E44650"/>
            </a:solidFill>
            <a:prstDash val="solid"/>
            <a:headEnd type="none" len="sm" w="sm"/>
            <a:tailEnd type="none" len="sm" w="sm"/>
          </a:ln>
        </p:spPr>
      </p:sp>
      <p:sp>
        <p:nvSpPr>
          <p:cNvPr name="AutoShape 6" id="6"/>
          <p:cNvSpPr/>
          <p:nvPr/>
        </p:nvSpPr>
        <p:spPr>
          <a:xfrm rot="-1719695">
            <a:off x="911047" y="5202083"/>
            <a:ext cx="772314" cy="0"/>
          </a:xfrm>
          <a:prstGeom prst="line">
            <a:avLst/>
          </a:prstGeom>
          <a:ln cap="flat" w="19050">
            <a:solidFill>
              <a:srgbClr val="E44650"/>
            </a:solidFill>
            <a:prstDash val="solid"/>
            <a:headEnd type="none" len="sm" w="sm"/>
            <a:tailEnd type="none" len="sm" w="sm"/>
          </a:ln>
        </p:spPr>
      </p:sp>
      <p:sp>
        <p:nvSpPr>
          <p:cNvPr name="AutoShape 7" id="7"/>
          <p:cNvSpPr/>
          <p:nvPr/>
        </p:nvSpPr>
        <p:spPr>
          <a:xfrm rot="1623272">
            <a:off x="921330" y="6021103"/>
            <a:ext cx="751261" cy="0"/>
          </a:xfrm>
          <a:prstGeom prst="line">
            <a:avLst/>
          </a:prstGeom>
          <a:ln cap="flat" w="19050">
            <a:solidFill>
              <a:srgbClr val="E44650"/>
            </a:solidFill>
            <a:prstDash val="solid"/>
            <a:headEnd type="none" len="sm" w="sm"/>
            <a:tailEnd type="none" len="sm" w="sm"/>
          </a:ln>
        </p:spPr>
      </p:sp>
      <p:sp>
        <p:nvSpPr>
          <p:cNvPr name="AutoShape 8" id="8"/>
          <p:cNvSpPr/>
          <p:nvPr/>
        </p:nvSpPr>
        <p:spPr>
          <a:xfrm rot="1977939">
            <a:off x="1946620" y="6848132"/>
            <a:ext cx="803021" cy="0"/>
          </a:xfrm>
          <a:prstGeom prst="line">
            <a:avLst/>
          </a:prstGeom>
          <a:ln cap="flat" w="19050">
            <a:solidFill>
              <a:srgbClr val="E44650"/>
            </a:solidFill>
            <a:prstDash val="solid"/>
            <a:headEnd type="none" len="sm" w="sm"/>
            <a:tailEnd type="none" len="sm" w="sm"/>
          </a:ln>
        </p:spPr>
      </p:sp>
      <p:grpSp>
        <p:nvGrpSpPr>
          <p:cNvPr name="Group 9" id="9"/>
          <p:cNvGrpSpPr/>
          <p:nvPr/>
        </p:nvGrpSpPr>
        <p:grpSpPr>
          <a:xfrm rot="0">
            <a:off x="132260" y="7866278"/>
            <a:ext cx="3386484" cy="408585"/>
            <a:chOff x="0" y="0"/>
            <a:chExt cx="1968916" cy="237553"/>
          </a:xfrm>
        </p:grpSpPr>
        <p:sp>
          <p:nvSpPr>
            <p:cNvPr name="Freeform 10" id="10"/>
            <p:cNvSpPr/>
            <p:nvPr/>
          </p:nvSpPr>
          <p:spPr>
            <a:xfrm flipH="false" flipV="false" rot="0">
              <a:off x="0" y="0"/>
              <a:ext cx="1968916" cy="237553"/>
            </a:xfrm>
            <a:custGeom>
              <a:avLst/>
              <a:gdLst/>
              <a:ahLst/>
              <a:cxnLst/>
              <a:rect r="r" b="b" t="t" l="l"/>
              <a:pathLst>
                <a:path h="237553" w="1968916">
                  <a:moveTo>
                    <a:pt x="0" y="0"/>
                  </a:moveTo>
                  <a:lnTo>
                    <a:pt x="1968916" y="0"/>
                  </a:lnTo>
                  <a:lnTo>
                    <a:pt x="1968916" y="237553"/>
                  </a:lnTo>
                  <a:lnTo>
                    <a:pt x="0" y="237553"/>
                  </a:lnTo>
                  <a:close/>
                </a:path>
              </a:pathLst>
            </a:custGeom>
            <a:solidFill>
              <a:srgbClr val="333652"/>
            </a:solidFill>
          </p:spPr>
        </p:sp>
      </p:grpSp>
      <p:sp>
        <p:nvSpPr>
          <p:cNvPr name="Freeform 11" id="11"/>
          <p:cNvSpPr/>
          <p:nvPr/>
        </p:nvSpPr>
        <p:spPr>
          <a:xfrm flipH="false" flipV="false" rot="0">
            <a:off x="1426027" y="1108842"/>
            <a:ext cx="761506" cy="770465"/>
          </a:xfrm>
          <a:custGeom>
            <a:avLst/>
            <a:gdLst/>
            <a:ahLst/>
            <a:cxnLst/>
            <a:rect r="r" b="b" t="t" l="l"/>
            <a:pathLst>
              <a:path h="770465" w="761506">
                <a:moveTo>
                  <a:pt x="0" y="0"/>
                </a:moveTo>
                <a:lnTo>
                  <a:pt x="761506" y="0"/>
                </a:lnTo>
                <a:lnTo>
                  <a:pt x="761506" y="770465"/>
                </a:lnTo>
                <a:lnTo>
                  <a:pt x="0" y="770465"/>
                </a:lnTo>
                <a:lnTo>
                  <a:pt x="0" y="0"/>
                </a:lnTo>
                <a:close/>
              </a:path>
            </a:pathLst>
          </a:custGeom>
          <a:blipFill>
            <a:blip r:embed="rId2"/>
            <a:stretch>
              <a:fillRect l="0" t="0" r="0" b="0"/>
            </a:stretch>
          </a:blipFill>
        </p:spPr>
      </p:sp>
      <p:sp>
        <p:nvSpPr>
          <p:cNvPr name="Freeform 12" id="12"/>
          <p:cNvSpPr/>
          <p:nvPr/>
        </p:nvSpPr>
        <p:spPr>
          <a:xfrm flipH="false" flipV="false" rot="0">
            <a:off x="419671" y="1704843"/>
            <a:ext cx="578193" cy="975910"/>
          </a:xfrm>
          <a:custGeom>
            <a:avLst/>
            <a:gdLst/>
            <a:ahLst/>
            <a:cxnLst/>
            <a:rect r="r" b="b" t="t" l="l"/>
            <a:pathLst>
              <a:path h="975910" w="578193">
                <a:moveTo>
                  <a:pt x="0" y="0"/>
                </a:moveTo>
                <a:lnTo>
                  <a:pt x="578194" y="0"/>
                </a:lnTo>
                <a:lnTo>
                  <a:pt x="578194" y="975910"/>
                </a:lnTo>
                <a:lnTo>
                  <a:pt x="0" y="975910"/>
                </a:lnTo>
                <a:lnTo>
                  <a:pt x="0" y="0"/>
                </a:lnTo>
                <a:close/>
              </a:path>
            </a:pathLst>
          </a:custGeom>
          <a:blipFill>
            <a:blip r:embed="rId3"/>
            <a:stretch>
              <a:fillRect l="0" t="0" r="0" b="0"/>
            </a:stretch>
          </a:blipFill>
        </p:spPr>
      </p:sp>
      <p:sp>
        <p:nvSpPr>
          <p:cNvPr name="Freeform 13" id="13"/>
          <p:cNvSpPr/>
          <p:nvPr/>
        </p:nvSpPr>
        <p:spPr>
          <a:xfrm flipH="false" flipV="false" rot="0">
            <a:off x="1554121" y="2624090"/>
            <a:ext cx="664696" cy="889349"/>
          </a:xfrm>
          <a:custGeom>
            <a:avLst/>
            <a:gdLst/>
            <a:ahLst/>
            <a:cxnLst/>
            <a:rect r="r" b="b" t="t" l="l"/>
            <a:pathLst>
              <a:path h="889349" w="664696">
                <a:moveTo>
                  <a:pt x="0" y="0"/>
                </a:moveTo>
                <a:lnTo>
                  <a:pt x="664696" y="0"/>
                </a:lnTo>
                <a:lnTo>
                  <a:pt x="664696" y="889350"/>
                </a:lnTo>
                <a:lnTo>
                  <a:pt x="0" y="889350"/>
                </a:lnTo>
                <a:lnTo>
                  <a:pt x="0" y="0"/>
                </a:lnTo>
                <a:close/>
              </a:path>
            </a:pathLst>
          </a:custGeom>
          <a:blipFill>
            <a:blip r:embed="rId4"/>
            <a:stretch>
              <a:fillRect l="0" t="-9837" r="-12324" b="-9837"/>
            </a:stretch>
          </a:blipFill>
        </p:spPr>
      </p:sp>
      <p:sp>
        <p:nvSpPr>
          <p:cNvPr name="Freeform 14" id="14"/>
          <p:cNvSpPr/>
          <p:nvPr/>
        </p:nvSpPr>
        <p:spPr>
          <a:xfrm flipH="false" flipV="false" rot="0">
            <a:off x="2130446" y="3598211"/>
            <a:ext cx="593423" cy="678198"/>
          </a:xfrm>
          <a:custGeom>
            <a:avLst/>
            <a:gdLst/>
            <a:ahLst/>
            <a:cxnLst/>
            <a:rect r="r" b="b" t="t" l="l"/>
            <a:pathLst>
              <a:path h="678198" w="593423">
                <a:moveTo>
                  <a:pt x="0" y="0"/>
                </a:moveTo>
                <a:lnTo>
                  <a:pt x="593423" y="0"/>
                </a:lnTo>
                <a:lnTo>
                  <a:pt x="593423" y="678198"/>
                </a:lnTo>
                <a:lnTo>
                  <a:pt x="0" y="678198"/>
                </a:lnTo>
                <a:lnTo>
                  <a:pt x="0" y="0"/>
                </a:lnTo>
                <a:close/>
              </a:path>
            </a:pathLst>
          </a:custGeom>
          <a:blipFill>
            <a:blip r:embed="rId5"/>
            <a:stretch>
              <a:fillRect l="0" t="0" r="0" b="0"/>
            </a:stretch>
          </a:blipFill>
        </p:spPr>
      </p:sp>
      <p:sp>
        <p:nvSpPr>
          <p:cNvPr name="Freeform 15" id="15"/>
          <p:cNvSpPr/>
          <p:nvPr/>
        </p:nvSpPr>
        <p:spPr>
          <a:xfrm flipH="false" flipV="false" rot="0">
            <a:off x="2723869" y="3589391"/>
            <a:ext cx="794875" cy="724447"/>
          </a:xfrm>
          <a:custGeom>
            <a:avLst/>
            <a:gdLst/>
            <a:ahLst/>
            <a:cxnLst/>
            <a:rect r="r" b="b" t="t" l="l"/>
            <a:pathLst>
              <a:path h="724447" w="794875">
                <a:moveTo>
                  <a:pt x="0" y="0"/>
                </a:moveTo>
                <a:lnTo>
                  <a:pt x="794875" y="0"/>
                </a:lnTo>
                <a:lnTo>
                  <a:pt x="794875" y="724446"/>
                </a:lnTo>
                <a:lnTo>
                  <a:pt x="0" y="724446"/>
                </a:lnTo>
                <a:lnTo>
                  <a:pt x="0" y="0"/>
                </a:lnTo>
                <a:close/>
              </a:path>
            </a:pathLst>
          </a:custGeom>
          <a:blipFill>
            <a:blip r:embed="rId6"/>
            <a:stretch>
              <a:fillRect l="-13797" t="0" r="-13797" b="0"/>
            </a:stretch>
          </a:blipFill>
        </p:spPr>
      </p:sp>
      <p:sp>
        <p:nvSpPr>
          <p:cNvPr name="Freeform 16" id="16"/>
          <p:cNvSpPr/>
          <p:nvPr/>
        </p:nvSpPr>
        <p:spPr>
          <a:xfrm flipH="false" flipV="false" rot="0">
            <a:off x="1554121" y="4159463"/>
            <a:ext cx="431962" cy="1052907"/>
          </a:xfrm>
          <a:custGeom>
            <a:avLst/>
            <a:gdLst/>
            <a:ahLst/>
            <a:cxnLst/>
            <a:rect r="r" b="b" t="t" l="l"/>
            <a:pathLst>
              <a:path h="1052907" w="431962">
                <a:moveTo>
                  <a:pt x="0" y="0"/>
                </a:moveTo>
                <a:lnTo>
                  <a:pt x="431962" y="0"/>
                </a:lnTo>
                <a:lnTo>
                  <a:pt x="431962" y="1052907"/>
                </a:lnTo>
                <a:lnTo>
                  <a:pt x="0" y="1052907"/>
                </a:lnTo>
                <a:lnTo>
                  <a:pt x="0" y="0"/>
                </a:lnTo>
                <a:close/>
              </a:path>
            </a:pathLst>
          </a:custGeom>
          <a:blipFill>
            <a:blip r:embed="rId7"/>
            <a:stretch>
              <a:fillRect l="0" t="0" r="0" b="0"/>
            </a:stretch>
          </a:blipFill>
        </p:spPr>
      </p:sp>
      <p:sp>
        <p:nvSpPr>
          <p:cNvPr name="Freeform 17" id="17"/>
          <p:cNvSpPr/>
          <p:nvPr/>
        </p:nvSpPr>
        <p:spPr>
          <a:xfrm flipH="false" flipV="false" rot="0">
            <a:off x="512064" y="5060623"/>
            <a:ext cx="766908" cy="1044123"/>
          </a:xfrm>
          <a:custGeom>
            <a:avLst/>
            <a:gdLst/>
            <a:ahLst/>
            <a:cxnLst/>
            <a:rect r="r" b="b" t="t" l="l"/>
            <a:pathLst>
              <a:path h="1044123" w="766908">
                <a:moveTo>
                  <a:pt x="0" y="0"/>
                </a:moveTo>
                <a:lnTo>
                  <a:pt x="766908" y="0"/>
                </a:lnTo>
                <a:lnTo>
                  <a:pt x="766908" y="1044122"/>
                </a:lnTo>
                <a:lnTo>
                  <a:pt x="0" y="1044122"/>
                </a:lnTo>
                <a:lnTo>
                  <a:pt x="0" y="0"/>
                </a:lnTo>
                <a:close/>
              </a:path>
            </a:pathLst>
          </a:custGeom>
          <a:blipFill>
            <a:blip r:embed="rId8"/>
            <a:stretch>
              <a:fillRect l="0" t="-15968" r="0" b="-15968"/>
            </a:stretch>
          </a:blipFill>
        </p:spPr>
      </p:sp>
      <p:sp>
        <p:nvSpPr>
          <p:cNvPr name="Freeform 18" id="18"/>
          <p:cNvSpPr/>
          <p:nvPr/>
        </p:nvSpPr>
        <p:spPr>
          <a:xfrm flipH="false" flipV="false" rot="0">
            <a:off x="1586007" y="6104745"/>
            <a:ext cx="664696" cy="804803"/>
          </a:xfrm>
          <a:custGeom>
            <a:avLst/>
            <a:gdLst/>
            <a:ahLst/>
            <a:cxnLst/>
            <a:rect r="r" b="b" t="t" l="l"/>
            <a:pathLst>
              <a:path h="804803" w="664696">
                <a:moveTo>
                  <a:pt x="0" y="0"/>
                </a:moveTo>
                <a:lnTo>
                  <a:pt x="664696" y="0"/>
                </a:lnTo>
                <a:lnTo>
                  <a:pt x="664696" y="804804"/>
                </a:lnTo>
                <a:lnTo>
                  <a:pt x="0" y="804804"/>
                </a:lnTo>
                <a:lnTo>
                  <a:pt x="0" y="0"/>
                </a:lnTo>
                <a:close/>
              </a:path>
            </a:pathLst>
          </a:custGeom>
          <a:blipFill>
            <a:blip r:embed="rId9"/>
            <a:stretch>
              <a:fillRect l="0" t="0" r="0" b="0"/>
            </a:stretch>
          </a:blipFill>
        </p:spPr>
      </p:sp>
      <p:sp>
        <p:nvSpPr>
          <p:cNvPr name="Freeform 19" id="19"/>
          <p:cNvSpPr/>
          <p:nvPr/>
        </p:nvSpPr>
        <p:spPr>
          <a:xfrm flipH="false" flipV="false" rot="0">
            <a:off x="2259033" y="6120675"/>
            <a:ext cx="668847" cy="858016"/>
          </a:xfrm>
          <a:custGeom>
            <a:avLst/>
            <a:gdLst/>
            <a:ahLst/>
            <a:cxnLst/>
            <a:rect r="r" b="b" t="t" l="l"/>
            <a:pathLst>
              <a:path h="858016" w="668847">
                <a:moveTo>
                  <a:pt x="0" y="0"/>
                </a:moveTo>
                <a:lnTo>
                  <a:pt x="668848" y="0"/>
                </a:lnTo>
                <a:lnTo>
                  <a:pt x="668848" y="858016"/>
                </a:lnTo>
                <a:lnTo>
                  <a:pt x="0" y="858016"/>
                </a:lnTo>
                <a:lnTo>
                  <a:pt x="0" y="0"/>
                </a:lnTo>
                <a:close/>
              </a:path>
            </a:pathLst>
          </a:custGeom>
          <a:blipFill>
            <a:blip r:embed="rId10"/>
            <a:stretch>
              <a:fillRect l="0" t="0" r="0" b="0"/>
            </a:stretch>
          </a:blipFill>
        </p:spPr>
      </p:sp>
      <p:sp>
        <p:nvSpPr>
          <p:cNvPr name="Freeform 20" id="20"/>
          <p:cNvSpPr/>
          <p:nvPr/>
        </p:nvSpPr>
        <p:spPr>
          <a:xfrm flipH="false" flipV="false" rot="0">
            <a:off x="2248223" y="7022424"/>
            <a:ext cx="618397" cy="843854"/>
          </a:xfrm>
          <a:custGeom>
            <a:avLst/>
            <a:gdLst/>
            <a:ahLst/>
            <a:cxnLst/>
            <a:rect r="r" b="b" t="t" l="l"/>
            <a:pathLst>
              <a:path h="843854" w="618397">
                <a:moveTo>
                  <a:pt x="0" y="0"/>
                </a:moveTo>
                <a:lnTo>
                  <a:pt x="618396" y="0"/>
                </a:lnTo>
                <a:lnTo>
                  <a:pt x="618396" y="843854"/>
                </a:lnTo>
                <a:lnTo>
                  <a:pt x="0" y="843854"/>
                </a:lnTo>
                <a:lnTo>
                  <a:pt x="0" y="0"/>
                </a:lnTo>
                <a:close/>
              </a:path>
            </a:pathLst>
          </a:custGeom>
          <a:blipFill>
            <a:blip r:embed="rId11"/>
            <a:stretch>
              <a:fillRect l="0" t="0" r="0" b="0"/>
            </a:stretch>
          </a:blipFill>
        </p:spPr>
      </p:sp>
      <p:sp>
        <p:nvSpPr>
          <p:cNvPr name="TextBox 21" id="21"/>
          <p:cNvSpPr txBox="true"/>
          <p:nvPr/>
        </p:nvSpPr>
        <p:spPr>
          <a:xfrm rot="0">
            <a:off x="310942" y="207061"/>
            <a:ext cx="3035715" cy="559850"/>
          </a:xfrm>
          <a:prstGeom prst="rect">
            <a:avLst/>
          </a:prstGeom>
        </p:spPr>
        <p:txBody>
          <a:bodyPr anchor="t" rtlCol="false" tIns="0" lIns="0" bIns="0" rIns="0">
            <a:spAutoFit/>
          </a:bodyPr>
          <a:lstStyle/>
          <a:p>
            <a:pPr algn="ctr">
              <a:lnSpc>
                <a:spcPts val="2178"/>
              </a:lnSpc>
            </a:pPr>
            <a:r>
              <a:rPr lang="en-US" sz="2246">
                <a:solidFill>
                  <a:srgbClr val="333652"/>
                </a:solidFill>
                <a:latin typeface="Bobby Jones"/>
              </a:rPr>
              <a:t>HISTORIA DE LA ORTODONCIA</a:t>
            </a:r>
          </a:p>
        </p:txBody>
      </p:sp>
      <p:sp>
        <p:nvSpPr>
          <p:cNvPr name="TextBox 22" id="22"/>
          <p:cNvSpPr txBox="true"/>
          <p:nvPr/>
        </p:nvSpPr>
        <p:spPr>
          <a:xfrm rot="0">
            <a:off x="2329476" y="1270017"/>
            <a:ext cx="1017181" cy="358460"/>
          </a:xfrm>
          <a:prstGeom prst="rect">
            <a:avLst/>
          </a:prstGeom>
        </p:spPr>
        <p:txBody>
          <a:bodyPr anchor="t" rtlCol="false" tIns="0" lIns="0" bIns="0" rIns="0">
            <a:spAutoFit/>
          </a:bodyPr>
          <a:lstStyle/>
          <a:p>
            <a:pPr algn="just">
              <a:lnSpc>
                <a:spcPts val="725"/>
              </a:lnSpc>
            </a:pPr>
            <a:r>
              <a:rPr lang="en-US" sz="518">
                <a:solidFill>
                  <a:srgbClr val="000000"/>
                </a:solidFill>
                <a:latin typeface="Open Sauce"/>
              </a:rPr>
              <a:t>Hipócrates en el sexto libro de las epidemias da el primer testimonio  escrito sobre las malposiciones  dentarias.</a:t>
            </a:r>
          </a:p>
        </p:txBody>
      </p:sp>
      <p:sp>
        <p:nvSpPr>
          <p:cNvPr name="TextBox 23" id="23"/>
          <p:cNvSpPr txBox="true"/>
          <p:nvPr/>
        </p:nvSpPr>
        <p:spPr>
          <a:xfrm rot="0">
            <a:off x="419671" y="1254022"/>
            <a:ext cx="971583" cy="296652"/>
          </a:xfrm>
          <a:prstGeom prst="rect">
            <a:avLst/>
          </a:prstGeom>
        </p:spPr>
        <p:txBody>
          <a:bodyPr anchor="t" rtlCol="false" tIns="0" lIns="0" bIns="0" rIns="0">
            <a:spAutoFit/>
          </a:bodyPr>
          <a:lstStyle/>
          <a:p>
            <a:pPr algn="l" marL="0" indent="0" lvl="0">
              <a:lnSpc>
                <a:spcPts val="2204"/>
              </a:lnSpc>
              <a:spcBef>
                <a:spcPct val="0"/>
              </a:spcBef>
            </a:pPr>
            <a:r>
              <a:rPr lang="en-US" sz="2272">
                <a:solidFill>
                  <a:srgbClr val="E44650"/>
                </a:solidFill>
                <a:latin typeface="Bobby Jones"/>
              </a:rPr>
              <a:t>400 A.c</a:t>
            </a:r>
          </a:p>
        </p:txBody>
      </p:sp>
      <p:sp>
        <p:nvSpPr>
          <p:cNvPr name="TextBox 24" id="24"/>
          <p:cNvSpPr txBox="true"/>
          <p:nvPr/>
        </p:nvSpPr>
        <p:spPr>
          <a:xfrm rot="0">
            <a:off x="1061204" y="2109790"/>
            <a:ext cx="1286926" cy="416383"/>
          </a:xfrm>
          <a:prstGeom prst="rect">
            <a:avLst/>
          </a:prstGeom>
        </p:spPr>
        <p:txBody>
          <a:bodyPr anchor="t" rtlCol="false" tIns="0" lIns="0" bIns="0" rIns="0">
            <a:spAutoFit/>
          </a:bodyPr>
          <a:lstStyle/>
          <a:p>
            <a:pPr algn="ctr" marL="0" indent="0" lvl="0">
              <a:lnSpc>
                <a:spcPts val="3017"/>
              </a:lnSpc>
              <a:spcBef>
                <a:spcPct val="0"/>
              </a:spcBef>
            </a:pPr>
            <a:r>
              <a:rPr lang="en-US" sz="3110">
                <a:solidFill>
                  <a:srgbClr val="E44650"/>
                </a:solidFill>
                <a:latin typeface="Bobby Jones"/>
              </a:rPr>
              <a:t>Siglo I.</a:t>
            </a:r>
          </a:p>
        </p:txBody>
      </p:sp>
      <p:sp>
        <p:nvSpPr>
          <p:cNvPr name="TextBox 25" id="25"/>
          <p:cNvSpPr txBox="true"/>
          <p:nvPr/>
        </p:nvSpPr>
        <p:spPr>
          <a:xfrm rot="0">
            <a:off x="2248223" y="2901597"/>
            <a:ext cx="1270521" cy="397367"/>
          </a:xfrm>
          <a:prstGeom prst="rect">
            <a:avLst/>
          </a:prstGeom>
        </p:spPr>
        <p:txBody>
          <a:bodyPr anchor="t" rtlCol="false" tIns="0" lIns="0" bIns="0" rIns="0">
            <a:spAutoFit/>
          </a:bodyPr>
          <a:lstStyle/>
          <a:p>
            <a:pPr algn="l" marL="0" indent="0" lvl="0">
              <a:lnSpc>
                <a:spcPts val="2975"/>
              </a:lnSpc>
              <a:spcBef>
                <a:spcPct val="0"/>
              </a:spcBef>
            </a:pPr>
            <a:r>
              <a:rPr lang="en-US" sz="3067">
                <a:solidFill>
                  <a:srgbClr val="E44650"/>
                </a:solidFill>
                <a:latin typeface="Bobby Jones"/>
              </a:rPr>
              <a:t>79 D.C.</a:t>
            </a:r>
          </a:p>
        </p:txBody>
      </p:sp>
      <p:sp>
        <p:nvSpPr>
          <p:cNvPr name="TextBox 26" id="26"/>
          <p:cNvSpPr txBox="true"/>
          <p:nvPr/>
        </p:nvSpPr>
        <p:spPr>
          <a:xfrm rot="0">
            <a:off x="1400301" y="3771410"/>
            <a:ext cx="850402" cy="421760"/>
          </a:xfrm>
          <a:prstGeom prst="rect">
            <a:avLst/>
          </a:prstGeom>
        </p:spPr>
        <p:txBody>
          <a:bodyPr anchor="t" rtlCol="false" tIns="0" lIns="0" bIns="0" rIns="0">
            <a:spAutoFit/>
          </a:bodyPr>
          <a:lstStyle/>
          <a:p>
            <a:pPr algn="ctr" marL="0" indent="0" lvl="0">
              <a:lnSpc>
                <a:spcPts val="3059"/>
              </a:lnSpc>
              <a:spcBef>
                <a:spcPct val="0"/>
              </a:spcBef>
            </a:pPr>
            <a:r>
              <a:rPr lang="en-US" sz="3153">
                <a:solidFill>
                  <a:srgbClr val="E44650"/>
                </a:solidFill>
                <a:latin typeface="Bobby Jones"/>
              </a:rPr>
              <a:t>1665</a:t>
            </a:r>
          </a:p>
        </p:txBody>
      </p:sp>
      <p:sp>
        <p:nvSpPr>
          <p:cNvPr name="TextBox 27" id="27"/>
          <p:cNvSpPr txBox="true"/>
          <p:nvPr/>
        </p:nvSpPr>
        <p:spPr>
          <a:xfrm rot="0">
            <a:off x="394983" y="4647973"/>
            <a:ext cx="872440" cy="443232"/>
          </a:xfrm>
          <a:prstGeom prst="rect">
            <a:avLst/>
          </a:prstGeom>
        </p:spPr>
        <p:txBody>
          <a:bodyPr anchor="t" rtlCol="false" tIns="0" lIns="0" bIns="0" rIns="0">
            <a:spAutoFit/>
          </a:bodyPr>
          <a:lstStyle/>
          <a:p>
            <a:pPr algn="just" marL="0" indent="0" lvl="0">
              <a:lnSpc>
                <a:spcPts val="3268"/>
              </a:lnSpc>
              <a:spcBef>
                <a:spcPct val="0"/>
              </a:spcBef>
            </a:pPr>
            <a:r>
              <a:rPr lang="en-US" sz="3369">
                <a:solidFill>
                  <a:srgbClr val="E44650"/>
                </a:solidFill>
                <a:latin typeface="Bobby Jones"/>
              </a:rPr>
              <a:t>1728</a:t>
            </a:r>
          </a:p>
        </p:txBody>
      </p:sp>
      <p:sp>
        <p:nvSpPr>
          <p:cNvPr name="TextBox 28" id="28"/>
          <p:cNvSpPr txBox="true"/>
          <p:nvPr/>
        </p:nvSpPr>
        <p:spPr>
          <a:xfrm rot="0">
            <a:off x="1221792" y="5456965"/>
            <a:ext cx="875091" cy="421760"/>
          </a:xfrm>
          <a:prstGeom prst="rect">
            <a:avLst/>
          </a:prstGeom>
        </p:spPr>
        <p:txBody>
          <a:bodyPr anchor="t" rtlCol="false" tIns="0" lIns="0" bIns="0" rIns="0">
            <a:spAutoFit/>
          </a:bodyPr>
          <a:lstStyle/>
          <a:p>
            <a:pPr algn="ctr" marL="0" indent="0" lvl="0">
              <a:lnSpc>
                <a:spcPts val="3059"/>
              </a:lnSpc>
              <a:spcBef>
                <a:spcPct val="0"/>
              </a:spcBef>
            </a:pPr>
            <a:r>
              <a:rPr lang="en-US" sz="3153">
                <a:solidFill>
                  <a:srgbClr val="E44650"/>
                </a:solidFill>
                <a:latin typeface="Bobby Jones"/>
              </a:rPr>
              <a:t>1757</a:t>
            </a:r>
          </a:p>
        </p:txBody>
      </p:sp>
      <p:sp>
        <p:nvSpPr>
          <p:cNvPr name="TextBox 29" id="29"/>
          <p:cNvSpPr txBox="true"/>
          <p:nvPr/>
        </p:nvSpPr>
        <p:spPr>
          <a:xfrm rot="0">
            <a:off x="2809283" y="6321400"/>
            <a:ext cx="857291" cy="427136"/>
          </a:xfrm>
          <a:prstGeom prst="rect">
            <a:avLst/>
          </a:prstGeom>
        </p:spPr>
        <p:txBody>
          <a:bodyPr anchor="t" rtlCol="false" tIns="0" lIns="0" bIns="0" rIns="0">
            <a:spAutoFit/>
          </a:bodyPr>
          <a:lstStyle/>
          <a:p>
            <a:pPr algn="l" marL="0" indent="0" lvl="0">
              <a:lnSpc>
                <a:spcPts val="3100"/>
              </a:lnSpc>
              <a:spcBef>
                <a:spcPct val="0"/>
              </a:spcBef>
            </a:pPr>
            <a:r>
              <a:rPr lang="en-US" sz="3196">
                <a:solidFill>
                  <a:srgbClr val="E44650"/>
                </a:solidFill>
                <a:latin typeface="Bobby Jones"/>
              </a:rPr>
              <a:t>1829</a:t>
            </a:r>
          </a:p>
        </p:txBody>
      </p:sp>
      <p:sp>
        <p:nvSpPr>
          <p:cNvPr name="TextBox 30" id="30"/>
          <p:cNvSpPr txBox="true"/>
          <p:nvPr/>
        </p:nvSpPr>
        <p:spPr>
          <a:xfrm rot="0">
            <a:off x="1416760" y="7128025"/>
            <a:ext cx="862747" cy="421760"/>
          </a:xfrm>
          <a:prstGeom prst="rect">
            <a:avLst/>
          </a:prstGeom>
        </p:spPr>
        <p:txBody>
          <a:bodyPr anchor="t" rtlCol="false" tIns="0" lIns="0" bIns="0" rIns="0">
            <a:spAutoFit/>
          </a:bodyPr>
          <a:lstStyle/>
          <a:p>
            <a:pPr algn="ctr" marL="0" indent="0" lvl="0">
              <a:lnSpc>
                <a:spcPts val="3059"/>
              </a:lnSpc>
              <a:spcBef>
                <a:spcPct val="0"/>
              </a:spcBef>
            </a:pPr>
            <a:r>
              <a:rPr lang="en-US" sz="3153">
                <a:solidFill>
                  <a:srgbClr val="E44650"/>
                </a:solidFill>
                <a:latin typeface="Bobby Jones"/>
              </a:rPr>
              <a:t>1848</a:t>
            </a:r>
          </a:p>
        </p:txBody>
      </p:sp>
      <p:sp>
        <p:nvSpPr>
          <p:cNvPr name="TextBox 31" id="31"/>
          <p:cNvSpPr txBox="true"/>
          <p:nvPr/>
        </p:nvSpPr>
        <p:spPr>
          <a:xfrm rot="0">
            <a:off x="458338" y="795487"/>
            <a:ext cx="2779590" cy="140022"/>
          </a:xfrm>
          <a:prstGeom prst="rect">
            <a:avLst/>
          </a:prstGeom>
        </p:spPr>
        <p:txBody>
          <a:bodyPr anchor="t" rtlCol="false" tIns="0" lIns="0" bIns="0" rIns="0">
            <a:spAutoFit/>
          </a:bodyPr>
          <a:lstStyle/>
          <a:p>
            <a:pPr algn="ctr">
              <a:lnSpc>
                <a:spcPts val="1089"/>
              </a:lnSpc>
            </a:pPr>
            <a:r>
              <a:rPr lang="en-US" sz="1123">
                <a:solidFill>
                  <a:srgbClr val="333652"/>
                </a:solidFill>
                <a:latin typeface="Bobby Jones"/>
              </a:rPr>
              <a:t>VIAJE A LA EVOLUCIÓN  DE LA ESPECIALIDAD .</a:t>
            </a:r>
          </a:p>
        </p:txBody>
      </p:sp>
      <p:sp>
        <p:nvSpPr>
          <p:cNvPr name="TextBox 32" id="32"/>
          <p:cNvSpPr txBox="true"/>
          <p:nvPr/>
        </p:nvSpPr>
        <p:spPr>
          <a:xfrm rot="0">
            <a:off x="2329476" y="2033590"/>
            <a:ext cx="1145244" cy="639562"/>
          </a:xfrm>
          <a:prstGeom prst="rect">
            <a:avLst/>
          </a:prstGeom>
        </p:spPr>
        <p:txBody>
          <a:bodyPr anchor="t" rtlCol="false" tIns="0" lIns="0" bIns="0" rIns="0">
            <a:spAutoFit/>
          </a:bodyPr>
          <a:lstStyle/>
          <a:p>
            <a:pPr algn="just">
              <a:lnSpc>
                <a:spcPts val="725"/>
              </a:lnSpc>
            </a:pPr>
            <a:r>
              <a:rPr lang="en-US" sz="518">
                <a:solidFill>
                  <a:srgbClr val="000000"/>
                </a:solidFill>
                <a:latin typeface="Now"/>
              </a:rPr>
              <a:t>Celso decía "si cuándo  erupciona un diente permanente en un niño en crecimiento y el temporal aún  no ha caído , hay que quitar este y empujar  con el dedo el definitivo  hasta que este alcance su posición  correcta .</a:t>
            </a:r>
          </a:p>
        </p:txBody>
      </p:sp>
      <p:sp>
        <p:nvSpPr>
          <p:cNvPr name="TextBox 33" id="33"/>
          <p:cNvSpPr txBox="true"/>
          <p:nvPr/>
        </p:nvSpPr>
        <p:spPr>
          <a:xfrm rot="0">
            <a:off x="262578" y="2815872"/>
            <a:ext cx="1174275" cy="639562"/>
          </a:xfrm>
          <a:prstGeom prst="rect">
            <a:avLst/>
          </a:prstGeom>
        </p:spPr>
        <p:txBody>
          <a:bodyPr anchor="t" rtlCol="false" tIns="0" lIns="0" bIns="0" rIns="0">
            <a:spAutoFit/>
          </a:bodyPr>
          <a:lstStyle/>
          <a:p>
            <a:pPr algn="just">
              <a:lnSpc>
                <a:spcPts val="725"/>
              </a:lnSpc>
            </a:pPr>
            <a:r>
              <a:rPr lang="en-US" sz="518">
                <a:solidFill>
                  <a:srgbClr val="000000"/>
                </a:solidFill>
                <a:latin typeface="Now"/>
              </a:rPr>
              <a:t>Cayo Plinio Segundo presentó  por  primera vez un tratamiento mecánico  para las  malposiciones  dentarias por medio de limado para conseguir una posición  correcta  y condenó  las  extracciones .</a:t>
            </a:r>
          </a:p>
        </p:txBody>
      </p:sp>
      <p:sp>
        <p:nvSpPr>
          <p:cNvPr name="TextBox 34" id="34"/>
          <p:cNvSpPr txBox="true"/>
          <p:nvPr/>
        </p:nvSpPr>
        <p:spPr>
          <a:xfrm rot="0">
            <a:off x="363488" y="3579161"/>
            <a:ext cx="1083949" cy="639562"/>
          </a:xfrm>
          <a:prstGeom prst="rect">
            <a:avLst/>
          </a:prstGeom>
        </p:spPr>
        <p:txBody>
          <a:bodyPr anchor="t" rtlCol="false" tIns="0" lIns="0" bIns="0" rIns="0">
            <a:spAutoFit/>
          </a:bodyPr>
          <a:lstStyle/>
          <a:p>
            <a:pPr algn="just">
              <a:lnSpc>
                <a:spcPts val="725"/>
              </a:lnSpc>
            </a:pPr>
            <a:r>
              <a:rPr lang="en-US" sz="518">
                <a:solidFill>
                  <a:srgbClr val="000000"/>
                </a:solidFill>
                <a:latin typeface="Now"/>
              </a:rPr>
              <a:t>Johannes  Scoltetus en Alemania , escribió un libro en el que aborda el tema de la cirugía  de los problemas dentales, en donde se muestra  la recesión  quirúrgica  del frenillo lingual tan ligado a problemas ortodónicos.</a:t>
            </a:r>
          </a:p>
        </p:txBody>
      </p:sp>
      <p:sp>
        <p:nvSpPr>
          <p:cNvPr name="TextBox 35" id="35"/>
          <p:cNvSpPr txBox="true"/>
          <p:nvPr/>
        </p:nvSpPr>
        <p:spPr>
          <a:xfrm rot="0">
            <a:off x="2187533" y="4506946"/>
            <a:ext cx="1159124" cy="639562"/>
          </a:xfrm>
          <a:prstGeom prst="rect">
            <a:avLst/>
          </a:prstGeom>
        </p:spPr>
        <p:txBody>
          <a:bodyPr anchor="t" rtlCol="false" tIns="0" lIns="0" bIns="0" rIns="0">
            <a:spAutoFit/>
          </a:bodyPr>
          <a:lstStyle/>
          <a:p>
            <a:pPr algn="just">
              <a:lnSpc>
                <a:spcPts val="725"/>
              </a:lnSpc>
            </a:pPr>
            <a:r>
              <a:rPr lang="en-US" sz="518">
                <a:solidFill>
                  <a:srgbClr val="000000"/>
                </a:solidFill>
                <a:latin typeface="Now"/>
              </a:rPr>
              <a:t>Pierre Fauchard, presentó  el primer tratado de odontología  en dos volúmenes en donde recomendó  el uso de badelette, unas cintillas que toman los dientes por medio ligaduras para corregir las malposiciones .</a:t>
            </a:r>
          </a:p>
        </p:txBody>
      </p:sp>
      <p:sp>
        <p:nvSpPr>
          <p:cNvPr name="TextBox 36" id="36"/>
          <p:cNvSpPr txBox="true"/>
          <p:nvPr/>
        </p:nvSpPr>
        <p:spPr>
          <a:xfrm rot="0">
            <a:off x="2011264" y="5238557"/>
            <a:ext cx="1391651" cy="820613"/>
          </a:xfrm>
          <a:prstGeom prst="rect">
            <a:avLst/>
          </a:prstGeom>
        </p:spPr>
        <p:txBody>
          <a:bodyPr anchor="t" rtlCol="false" tIns="0" lIns="0" bIns="0" rIns="0">
            <a:spAutoFit/>
          </a:bodyPr>
          <a:lstStyle/>
          <a:p>
            <a:pPr algn="just">
              <a:lnSpc>
                <a:spcPts val="725"/>
              </a:lnSpc>
            </a:pPr>
            <a:r>
              <a:rPr lang="en-US" sz="518">
                <a:solidFill>
                  <a:srgbClr val="000000"/>
                </a:solidFill>
                <a:latin typeface="Now"/>
              </a:rPr>
              <a:t>Etienne Bourdet presentó  en su libro  Recherches et observations una varilla de marfil con perforaciones  y tiras para ligar los dientes en malposición  y así  corregirlos , recomendó  la extracción  de premolares  para aliviar el apiñamiento  dental, facilitar la posición  correcta de los caninosy preservar la perfecta simetría  del arco  dental.</a:t>
            </a:r>
          </a:p>
        </p:txBody>
      </p:sp>
      <p:sp>
        <p:nvSpPr>
          <p:cNvPr name="TextBox 37" id="37"/>
          <p:cNvSpPr txBox="true"/>
          <p:nvPr/>
        </p:nvSpPr>
        <p:spPr>
          <a:xfrm rot="0">
            <a:off x="262578" y="6135917"/>
            <a:ext cx="1197593" cy="639562"/>
          </a:xfrm>
          <a:prstGeom prst="rect">
            <a:avLst/>
          </a:prstGeom>
        </p:spPr>
        <p:txBody>
          <a:bodyPr anchor="t" rtlCol="false" tIns="0" lIns="0" bIns="0" rIns="0">
            <a:spAutoFit/>
          </a:bodyPr>
          <a:lstStyle/>
          <a:p>
            <a:pPr algn="just">
              <a:lnSpc>
                <a:spcPts val="725"/>
              </a:lnSpc>
            </a:pPr>
            <a:r>
              <a:rPr lang="en-US" sz="518">
                <a:solidFill>
                  <a:srgbClr val="000000"/>
                </a:solidFill>
                <a:latin typeface="Now"/>
              </a:rPr>
              <a:t>Norman Kigsley considerado  el padre de la ortodoncia, entre sus contribuciones  destacan: procedimientos sistematizados de tratamiento , el anclaje occipital , uso de tornillos y gomas, "salto de mordida ".</a:t>
            </a:r>
          </a:p>
        </p:txBody>
      </p:sp>
      <p:sp>
        <p:nvSpPr>
          <p:cNvPr name="TextBox 38" id="38"/>
          <p:cNvSpPr txBox="true"/>
          <p:nvPr/>
        </p:nvSpPr>
        <p:spPr>
          <a:xfrm rot="0">
            <a:off x="310942" y="6890499"/>
            <a:ext cx="1101222" cy="730087"/>
          </a:xfrm>
          <a:prstGeom prst="rect">
            <a:avLst/>
          </a:prstGeom>
        </p:spPr>
        <p:txBody>
          <a:bodyPr anchor="t" rtlCol="false" tIns="0" lIns="0" bIns="0" rIns="0">
            <a:spAutoFit/>
          </a:bodyPr>
          <a:lstStyle/>
          <a:p>
            <a:pPr algn="just">
              <a:lnSpc>
                <a:spcPts val="725"/>
              </a:lnSpc>
            </a:pPr>
            <a:r>
              <a:rPr lang="en-US" sz="518">
                <a:solidFill>
                  <a:srgbClr val="000000"/>
                </a:solidFill>
                <a:latin typeface="Now"/>
              </a:rPr>
              <a:t>Linderer proporcionó  instrucciones  precisas  para crear espacios  para la erupción  de dientes  permanentes  ya sea por  desgaste o por extracción  de los temporales  adyacentes , dando inicio a la técnica  de extracciones  seriadas".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name="AutoShape 2" id="2"/>
          <p:cNvSpPr/>
          <p:nvPr/>
        </p:nvSpPr>
        <p:spPr>
          <a:xfrm rot="-1298113">
            <a:off x="901585" y="1818271"/>
            <a:ext cx="757343" cy="0"/>
          </a:xfrm>
          <a:prstGeom prst="line">
            <a:avLst/>
          </a:prstGeom>
          <a:ln cap="flat" w="19050">
            <a:solidFill>
              <a:srgbClr val="E44650"/>
            </a:solidFill>
            <a:prstDash val="solid"/>
            <a:headEnd type="none" len="sm" w="sm"/>
            <a:tailEnd type="none" len="sm" w="sm"/>
          </a:ln>
        </p:spPr>
      </p:sp>
      <p:sp>
        <p:nvSpPr>
          <p:cNvPr name="AutoShape 3" id="3"/>
          <p:cNvSpPr/>
          <p:nvPr/>
        </p:nvSpPr>
        <p:spPr>
          <a:xfrm rot="1598950">
            <a:off x="781269" y="2613803"/>
            <a:ext cx="940109" cy="0"/>
          </a:xfrm>
          <a:prstGeom prst="line">
            <a:avLst/>
          </a:prstGeom>
          <a:ln cap="flat" w="19050">
            <a:solidFill>
              <a:srgbClr val="E44650"/>
            </a:solidFill>
            <a:prstDash val="solid"/>
            <a:headEnd type="none" len="sm" w="sm"/>
            <a:tailEnd type="none" len="sm" w="sm"/>
          </a:ln>
        </p:spPr>
      </p:sp>
      <p:sp>
        <p:nvSpPr>
          <p:cNvPr name="AutoShape 4" id="4"/>
          <p:cNvSpPr/>
          <p:nvPr/>
        </p:nvSpPr>
        <p:spPr>
          <a:xfrm rot="2129282">
            <a:off x="1923734" y="3493113"/>
            <a:ext cx="942384" cy="0"/>
          </a:xfrm>
          <a:prstGeom prst="line">
            <a:avLst/>
          </a:prstGeom>
          <a:ln cap="flat" w="19050">
            <a:solidFill>
              <a:srgbClr val="E44650"/>
            </a:solidFill>
            <a:prstDash val="solid"/>
            <a:headEnd type="none" len="sm" w="sm"/>
            <a:tailEnd type="none" len="sm" w="sm"/>
          </a:ln>
        </p:spPr>
      </p:sp>
      <p:sp>
        <p:nvSpPr>
          <p:cNvPr name="AutoShape 5" id="5"/>
          <p:cNvSpPr/>
          <p:nvPr/>
        </p:nvSpPr>
        <p:spPr>
          <a:xfrm rot="-1738668">
            <a:off x="1957443" y="4343449"/>
            <a:ext cx="939429" cy="0"/>
          </a:xfrm>
          <a:prstGeom prst="line">
            <a:avLst/>
          </a:prstGeom>
          <a:ln cap="flat" w="19050">
            <a:solidFill>
              <a:srgbClr val="E44650"/>
            </a:solidFill>
            <a:prstDash val="solid"/>
            <a:headEnd type="none" len="sm" w="sm"/>
            <a:tailEnd type="none" len="sm" w="sm"/>
          </a:ln>
        </p:spPr>
      </p:sp>
      <p:sp>
        <p:nvSpPr>
          <p:cNvPr name="AutoShape 6" id="6"/>
          <p:cNvSpPr/>
          <p:nvPr/>
        </p:nvSpPr>
        <p:spPr>
          <a:xfrm rot="-1719695">
            <a:off x="911047" y="5202083"/>
            <a:ext cx="772314" cy="0"/>
          </a:xfrm>
          <a:prstGeom prst="line">
            <a:avLst/>
          </a:prstGeom>
          <a:ln cap="flat" w="19050">
            <a:solidFill>
              <a:srgbClr val="E44650"/>
            </a:solidFill>
            <a:prstDash val="solid"/>
            <a:headEnd type="none" len="sm" w="sm"/>
            <a:tailEnd type="none" len="sm" w="sm"/>
          </a:ln>
        </p:spPr>
      </p:sp>
      <p:sp>
        <p:nvSpPr>
          <p:cNvPr name="AutoShape 7" id="7"/>
          <p:cNvSpPr/>
          <p:nvPr/>
        </p:nvSpPr>
        <p:spPr>
          <a:xfrm rot="1623272">
            <a:off x="921330" y="6021103"/>
            <a:ext cx="751261" cy="0"/>
          </a:xfrm>
          <a:prstGeom prst="line">
            <a:avLst/>
          </a:prstGeom>
          <a:ln cap="flat" w="19050">
            <a:solidFill>
              <a:srgbClr val="E44650"/>
            </a:solidFill>
            <a:prstDash val="solid"/>
            <a:headEnd type="none" len="sm" w="sm"/>
            <a:tailEnd type="none" len="sm" w="sm"/>
          </a:ln>
        </p:spPr>
      </p:sp>
      <p:sp>
        <p:nvSpPr>
          <p:cNvPr name="AutoShape 8" id="8"/>
          <p:cNvSpPr/>
          <p:nvPr/>
        </p:nvSpPr>
        <p:spPr>
          <a:xfrm rot="1977939">
            <a:off x="1946620" y="6848132"/>
            <a:ext cx="803021" cy="0"/>
          </a:xfrm>
          <a:prstGeom prst="line">
            <a:avLst/>
          </a:prstGeom>
          <a:ln cap="flat" w="19050">
            <a:solidFill>
              <a:srgbClr val="E44650"/>
            </a:solidFill>
            <a:prstDash val="solid"/>
            <a:headEnd type="none" len="sm" w="sm"/>
            <a:tailEnd type="none" len="sm" w="sm"/>
          </a:ln>
        </p:spPr>
      </p:sp>
      <p:grpSp>
        <p:nvGrpSpPr>
          <p:cNvPr name="Group 9" id="9"/>
          <p:cNvGrpSpPr/>
          <p:nvPr/>
        </p:nvGrpSpPr>
        <p:grpSpPr>
          <a:xfrm rot="0">
            <a:off x="132260" y="7866278"/>
            <a:ext cx="3386484" cy="408585"/>
            <a:chOff x="0" y="0"/>
            <a:chExt cx="1968916" cy="237553"/>
          </a:xfrm>
        </p:grpSpPr>
        <p:sp>
          <p:nvSpPr>
            <p:cNvPr name="Freeform 10" id="10"/>
            <p:cNvSpPr/>
            <p:nvPr/>
          </p:nvSpPr>
          <p:spPr>
            <a:xfrm flipH="false" flipV="false" rot="0">
              <a:off x="0" y="0"/>
              <a:ext cx="1968916" cy="237553"/>
            </a:xfrm>
            <a:custGeom>
              <a:avLst/>
              <a:gdLst/>
              <a:ahLst/>
              <a:cxnLst/>
              <a:rect r="r" b="b" t="t" l="l"/>
              <a:pathLst>
                <a:path h="237553" w="1968916">
                  <a:moveTo>
                    <a:pt x="0" y="0"/>
                  </a:moveTo>
                  <a:lnTo>
                    <a:pt x="1968916" y="0"/>
                  </a:lnTo>
                  <a:lnTo>
                    <a:pt x="1968916" y="237553"/>
                  </a:lnTo>
                  <a:lnTo>
                    <a:pt x="0" y="237553"/>
                  </a:lnTo>
                  <a:close/>
                </a:path>
              </a:pathLst>
            </a:custGeom>
            <a:solidFill>
              <a:srgbClr val="333652"/>
            </a:solidFill>
          </p:spPr>
        </p:sp>
      </p:grpSp>
      <p:sp>
        <p:nvSpPr>
          <p:cNvPr name="AutoShape 11" id="11"/>
          <p:cNvSpPr/>
          <p:nvPr/>
        </p:nvSpPr>
        <p:spPr>
          <a:xfrm>
            <a:off x="1507935" y="518743"/>
            <a:ext cx="400597" cy="642721"/>
          </a:xfrm>
          <a:prstGeom prst="line">
            <a:avLst/>
          </a:prstGeom>
          <a:ln cap="flat" w="19050">
            <a:solidFill>
              <a:srgbClr val="E44650"/>
            </a:solidFill>
            <a:prstDash val="solid"/>
            <a:headEnd type="none" len="sm" w="sm"/>
            <a:tailEnd type="none" len="sm" w="sm"/>
          </a:ln>
        </p:spPr>
      </p:sp>
      <p:sp>
        <p:nvSpPr>
          <p:cNvPr name="Freeform 12" id="12"/>
          <p:cNvSpPr/>
          <p:nvPr/>
        </p:nvSpPr>
        <p:spPr>
          <a:xfrm flipH="false" flipV="false" rot="0">
            <a:off x="1416760" y="23212"/>
            <a:ext cx="686856" cy="816892"/>
          </a:xfrm>
          <a:custGeom>
            <a:avLst/>
            <a:gdLst/>
            <a:ahLst/>
            <a:cxnLst/>
            <a:rect r="r" b="b" t="t" l="l"/>
            <a:pathLst>
              <a:path h="816892" w="686856">
                <a:moveTo>
                  <a:pt x="0" y="0"/>
                </a:moveTo>
                <a:lnTo>
                  <a:pt x="686856" y="0"/>
                </a:lnTo>
                <a:lnTo>
                  <a:pt x="686856" y="816892"/>
                </a:lnTo>
                <a:lnTo>
                  <a:pt x="0" y="816892"/>
                </a:lnTo>
                <a:lnTo>
                  <a:pt x="0" y="0"/>
                </a:lnTo>
                <a:close/>
              </a:path>
            </a:pathLst>
          </a:custGeom>
          <a:blipFill>
            <a:blip r:embed="rId2"/>
            <a:stretch>
              <a:fillRect l="0" t="0" r="0" b="0"/>
            </a:stretch>
          </a:blipFill>
        </p:spPr>
      </p:sp>
      <p:sp>
        <p:nvSpPr>
          <p:cNvPr name="Freeform 13" id="13"/>
          <p:cNvSpPr/>
          <p:nvPr/>
        </p:nvSpPr>
        <p:spPr>
          <a:xfrm flipH="false" flipV="false" rot="0">
            <a:off x="1429112" y="1083307"/>
            <a:ext cx="821591" cy="821591"/>
          </a:xfrm>
          <a:custGeom>
            <a:avLst/>
            <a:gdLst/>
            <a:ahLst/>
            <a:cxnLst/>
            <a:rect r="r" b="b" t="t" l="l"/>
            <a:pathLst>
              <a:path h="821591" w="821591">
                <a:moveTo>
                  <a:pt x="0" y="0"/>
                </a:moveTo>
                <a:lnTo>
                  <a:pt x="821591" y="0"/>
                </a:lnTo>
                <a:lnTo>
                  <a:pt x="821591" y="821591"/>
                </a:lnTo>
                <a:lnTo>
                  <a:pt x="0" y="821591"/>
                </a:lnTo>
                <a:lnTo>
                  <a:pt x="0" y="0"/>
                </a:lnTo>
                <a:close/>
              </a:path>
            </a:pathLst>
          </a:custGeom>
          <a:blipFill>
            <a:blip r:embed="rId3"/>
            <a:stretch>
              <a:fillRect l="0" t="0" r="0" b="0"/>
            </a:stretch>
          </a:blipFill>
        </p:spPr>
      </p:sp>
      <p:sp>
        <p:nvSpPr>
          <p:cNvPr name="Freeform 14" id="14"/>
          <p:cNvSpPr/>
          <p:nvPr/>
        </p:nvSpPr>
        <p:spPr>
          <a:xfrm flipH="false" flipV="false" rot="0">
            <a:off x="274024" y="1758078"/>
            <a:ext cx="679405" cy="866013"/>
          </a:xfrm>
          <a:custGeom>
            <a:avLst/>
            <a:gdLst/>
            <a:ahLst/>
            <a:cxnLst/>
            <a:rect r="r" b="b" t="t" l="l"/>
            <a:pathLst>
              <a:path h="866013" w="679405">
                <a:moveTo>
                  <a:pt x="0" y="0"/>
                </a:moveTo>
                <a:lnTo>
                  <a:pt x="679405" y="0"/>
                </a:lnTo>
                <a:lnTo>
                  <a:pt x="679405" y="866012"/>
                </a:lnTo>
                <a:lnTo>
                  <a:pt x="0" y="866012"/>
                </a:lnTo>
                <a:lnTo>
                  <a:pt x="0" y="0"/>
                </a:lnTo>
                <a:close/>
              </a:path>
            </a:pathLst>
          </a:custGeom>
          <a:blipFill>
            <a:blip r:embed="rId4"/>
            <a:stretch>
              <a:fillRect l="-15540" t="0" r="-15540" b="-2836"/>
            </a:stretch>
          </a:blipFill>
        </p:spPr>
      </p:sp>
      <p:sp>
        <p:nvSpPr>
          <p:cNvPr name="Freeform 15" id="15"/>
          <p:cNvSpPr/>
          <p:nvPr/>
        </p:nvSpPr>
        <p:spPr>
          <a:xfrm flipH="false" flipV="false" rot="0">
            <a:off x="1435442" y="2525451"/>
            <a:ext cx="830904" cy="1070103"/>
          </a:xfrm>
          <a:custGeom>
            <a:avLst/>
            <a:gdLst/>
            <a:ahLst/>
            <a:cxnLst/>
            <a:rect r="r" b="b" t="t" l="l"/>
            <a:pathLst>
              <a:path h="1070103" w="830904">
                <a:moveTo>
                  <a:pt x="0" y="0"/>
                </a:moveTo>
                <a:lnTo>
                  <a:pt x="830903" y="0"/>
                </a:lnTo>
                <a:lnTo>
                  <a:pt x="830903" y="1070103"/>
                </a:lnTo>
                <a:lnTo>
                  <a:pt x="0" y="1070103"/>
                </a:lnTo>
                <a:lnTo>
                  <a:pt x="0" y="0"/>
                </a:lnTo>
                <a:close/>
              </a:path>
            </a:pathLst>
          </a:custGeom>
          <a:blipFill>
            <a:blip r:embed="rId5"/>
            <a:stretch>
              <a:fillRect l="0" t="0" r="0" b="0"/>
            </a:stretch>
          </a:blipFill>
        </p:spPr>
      </p:sp>
      <p:sp>
        <p:nvSpPr>
          <p:cNvPr name="Freeform 16" id="16"/>
          <p:cNvSpPr/>
          <p:nvPr/>
        </p:nvSpPr>
        <p:spPr>
          <a:xfrm flipH="false" flipV="false" rot="0">
            <a:off x="2838067" y="3388733"/>
            <a:ext cx="604825" cy="965002"/>
          </a:xfrm>
          <a:custGeom>
            <a:avLst/>
            <a:gdLst/>
            <a:ahLst/>
            <a:cxnLst/>
            <a:rect r="r" b="b" t="t" l="l"/>
            <a:pathLst>
              <a:path h="965002" w="604825">
                <a:moveTo>
                  <a:pt x="0" y="0"/>
                </a:moveTo>
                <a:lnTo>
                  <a:pt x="604825" y="0"/>
                </a:lnTo>
                <a:lnTo>
                  <a:pt x="604825" y="965003"/>
                </a:lnTo>
                <a:lnTo>
                  <a:pt x="0" y="965003"/>
                </a:lnTo>
                <a:lnTo>
                  <a:pt x="0" y="0"/>
                </a:lnTo>
                <a:close/>
              </a:path>
            </a:pathLst>
          </a:custGeom>
          <a:blipFill>
            <a:blip r:embed="rId6"/>
            <a:stretch>
              <a:fillRect l="0" t="0" r="0" b="0"/>
            </a:stretch>
          </a:blipFill>
        </p:spPr>
      </p:sp>
      <p:sp>
        <p:nvSpPr>
          <p:cNvPr name="Freeform 17" id="17"/>
          <p:cNvSpPr/>
          <p:nvPr/>
        </p:nvSpPr>
        <p:spPr>
          <a:xfrm flipH="false" flipV="false" rot="0">
            <a:off x="1036790" y="4575315"/>
            <a:ext cx="1034663" cy="649768"/>
          </a:xfrm>
          <a:custGeom>
            <a:avLst/>
            <a:gdLst/>
            <a:ahLst/>
            <a:cxnLst/>
            <a:rect r="r" b="b" t="t" l="l"/>
            <a:pathLst>
              <a:path h="649768" w="1034663">
                <a:moveTo>
                  <a:pt x="0" y="0"/>
                </a:moveTo>
                <a:lnTo>
                  <a:pt x="1034663" y="0"/>
                </a:lnTo>
                <a:lnTo>
                  <a:pt x="1034663" y="649768"/>
                </a:lnTo>
                <a:lnTo>
                  <a:pt x="0" y="649768"/>
                </a:lnTo>
                <a:lnTo>
                  <a:pt x="0" y="0"/>
                </a:lnTo>
                <a:close/>
              </a:path>
            </a:pathLst>
          </a:custGeom>
          <a:blipFill>
            <a:blip r:embed="rId7"/>
            <a:stretch>
              <a:fillRect l="0" t="0" r="0" b="0"/>
            </a:stretch>
          </a:blipFill>
        </p:spPr>
      </p:sp>
      <p:sp>
        <p:nvSpPr>
          <p:cNvPr name="Freeform 18" id="18"/>
          <p:cNvSpPr/>
          <p:nvPr/>
        </p:nvSpPr>
        <p:spPr>
          <a:xfrm flipH="false" flipV="false" rot="0">
            <a:off x="269997" y="5385394"/>
            <a:ext cx="1113183" cy="623383"/>
          </a:xfrm>
          <a:custGeom>
            <a:avLst/>
            <a:gdLst/>
            <a:ahLst/>
            <a:cxnLst/>
            <a:rect r="r" b="b" t="t" l="l"/>
            <a:pathLst>
              <a:path h="623383" w="1113183">
                <a:moveTo>
                  <a:pt x="0" y="0"/>
                </a:moveTo>
                <a:lnTo>
                  <a:pt x="1113183" y="0"/>
                </a:lnTo>
                <a:lnTo>
                  <a:pt x="1113183" y="623382"/>
                </a:lnTo>
                <a:lnTo>
                  <a:pt x="0" y="623382"/>
                </a:lnTo>
                <a:lnTo>
                  <a:pt x="0" y="0"/>
                </a:lnTo>
                <a:close/>
              </a:path>
            </a:pathLst>
          </a:custGeom>
          <a:blipFill>
            <a:blip r:embed="rId8"/>
            <a:stretch>
              <a:fillRect l="0" t="0" r="0" b="0"/>
            </a:stretch>
          </a:blipFill>
        </p:spPr>
      </p:sp>
      <p:sp>
        <p:nvSpPr>
          <p:cNvPr name="Freeform 19" id="19"/>
          <p:cNvSpPr/>
          <p:nvPr/>
        </p:nvSpPr>
        <p:spPr>
          <a:xfrm flipH="false" flipV="false" rot="0">
            <a:off x="1435442" y="6121590"/>
            <a:ext cx="1079309" cy="685093"/>
          </a:xfrm>
          <a:custGeom>
            <a:avLst/>
            <a:gdLst/>
            <a:ahLst/>
            <a:cxnLst/>
            <a:rect r="r" b="b" t="t" l="l"/>
            <a:pathLst>
              <a:path h="685093" w="1079309">
                <a:moveTo>
                  <a:pt x="0" y="0"/>
                </a:moveTo>
                <a:lnTo>
                  <a:pt x="1079309" y="0"/>
                </a:lnTo>
                <a:lnTo>
                  <a:pt x="1079309" y="685093"/>
                </a:lnTo>
                <a:lnTo>
                  <a:pt x="0" y="685093"/>
                </a:lnTo>
                <a:lnTo>
                  <a:pt x="0" y="0"/>
                </a:lnTo>
                <a:close/>
              </a:path>
            </a:pathLst>
          </a:custGeom>
          <a:blipFill>
            <a:blip r:embed="rId9"/>
            <a:stretch>
              <a:fillRect l="0" t="0" r="0" b="0"/>
            </a:stretch>
          </a:blipFill>
        </p:spPr>
      </p:sp>
      <p:sp>
        <p:nvSpPr>
          <p:cNvPr name="TextBox 20" id="20"/>
          <p:cNvSpPr txBox="true"/>
          <p:nvPr/>
        </p:nvSpPr>
        <p:spPr>
          <a:xfrm rot="0">
            <a:off x="2329476" y="1270017"/>
            <a:ext cx="1017181" cy="358460"/>
          </a:xfrm>
          <a:prstGeom prst="rect">
            <a:avLst/>
          </a:prstGeom>
        </p:spPr>
        <p:txBody>
          <a:bodyPr anchor="t" rtlCol="false" tIns="0" lIns="0" bIns="0" rIns="0">
            <a:spAutoFit/>
          </a:bodyPr>
          <a:lstStyle/>
          <a:p>
            <a:pPr algn="just">
              <a:lnSpc>
                <a:spcPts val="725"/>
              </a:lnSpc>
            </a:pPr>
            <a:r>
              <a:rPr lang="en-US" sz="518">
                <a:solidFill>
                  <a:srgbClr val="000000"/>
                </a:solidFill>
                <a:latin typeface="Open Sauce"/>
              </a:rPr>
              <a:t>Wiliams E.Magil utilizó  el cemento de oxifosfato para la fijación  de bandas, un  gran  adelanto para  la ortodoncia.</a:t>
            </a:r>
          </a:p>
        </p:txBody>
      </p:sp>
      <p:sp>
        <p:nvSpPr>
          <p:cNvPr name="TextBox 21" id="21"/>
          <p:cNvSpPr txBox="true"/>
          <p:nvPr/>
        </p:nvSpPr>
        <p:spPr>
          <a:xfrm rot="0">
            <a:off x="429680" y="1180134"/>
            <a:ext cx="803046" cy="458099"/>
          </a:xfrm>
          <a:prstGeom prst="rect">
            <a:avLst/>
          </a:prstGeom>
        </p:spPr>
        <p:txBody>
          <a:bodyPr anchor="t" rtlCol="false" tIns="0" lIns="0" bIns="0" rIns="0">
            <a:spAutoFit/>
          </a:bodyPr>
          <a:lstStyle/>
          <a:p>
            <a:pPr algn="l" marL="0" indent="0" lvl="0">
              <a:lnSpc>
                <a:spcPts val="3352"/>
              </a:lnSpc>
              <a:spcBef>
                <a:spcPct val="0"/>
              </a:spcBef>
            </a:pPr>
            <a:r>
              <a:rPr lang="en-US" sz="3456">
                <a:solidFill>
                  <a:srgbClr val="E44650"/>
                </a:solidFill>
                <a:latin typeface="Bobby Jones"/>
              </a:rPr>
              <a:t>1871</a:t>
            </a:r>
          </a:p>
        </p:txBody>
      </p:sp>
      <p:sp>
        <p:nvSpPr>
          <p:cNvPr name="TextBox 22" id="22"/>
          <p:cNvSpPr txBox="true"/>
          <p:nvPr/>
        </p:nvSpPr>
        <p:spPr>
          <a:xfrm rot="0">
            <a:off x="1400301" y="2067351"/>
            <a:ext cx="850402"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1878</a:t>
            </a:r>
          </a:p>
        </p:txBody>
      </p:sp>
      <p:sp>
        <p:nvSpPr>
          <p:cNvPr name="TextBox 23" id="23"/>
          <p:cNvSpPr txBox="true"/>
          <p:nvPr/>
        </p:nvSpPr>
        <p:spPr>
          <a:xfrm rot="0">
            <a:off x="2592344" y="2839407"/>
            <a:ext cx="754313" cy="457116"/>
          </a:xfrm>
          <a:prstGeom prst="rect">
            <a:avLst/>
          </a:prstGeom>
        </p:spPr>
        <p:txBody>
          <a:bodyPr anchor="t" rtlCol="false" tIns="0" lIns="0" bIns="0" rIns="0">
            <a:spAutoFit/>
          </a:bodyPr>
          <a:lstStyle/>
          <a:p>
            <a:pPr algn="l" marL="0" indent="0" lvl="0">
              <a:lnSpc>
                <a:spcPts val="3352"/>
              </a:lnSpc>
              <a:spcBef>
                <a:spcPct val="0"/>
              </a:spcBef>
            </a:pPr>
            <a:r>
              <a:rPr lang="en-US" sz="3456">
                <a:solidFill>
                  <a:srgbClr val="E44650"/>
                </a:solidFill>
                <a:latin typeface="Bobby Jones"/>
              </a:rPr>
              <a:t>1888</a:t>
            </a:r>
          </a:p>
        </p:txBody>
      </p:sp>
      <p:sp>
        <p:nvSpPr>
          <p:cNvPr name="TextBox 24" id="24"/>
          <p:cNvSpPr txBox="true"/>
          <p:nvPr/>
        </p:nvSpPr>
        <p:spPr>
          <a:xfrm rot="0">
            <a:off x="1671682" y="3804348"/>
            <a:ext cx="850402"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1889</a:t>
            </a:r>
          </a:p>
        </p:txBody>
      </p:sp>
      <p:sp>
        <p:nvSpPr>
          <p:cNvPr name="TextBox 25" id="25"/>
          <p:cNvSpPr txBox="true"/>
          <p:nvPr/>
        </p:nvSpPr>
        <p:spPr>
          <a:xfrm rot="0">
            <a:off x="274024" y="4656973"/>
            <a:ext cx="872440" cy="458099"/>
          </a:xfrm>
          <a:prstGeom prst="rect">
            <a:avLst/>
          </a:prstGeom>
        </p:spPr>
        <p:txBody>
          <a:bodyPr anchor="t" rtlCol="false" tIns="0" lIns="0" bIns="0" rIns="0">
            <a:spAutoFit/>
          </a:bodyPr>
          <a:lstStyle/>
          <a:p>
            <a:pPr algn="just" marL="0" indent="0" lvl="0">
              <a:lnSpc>
                <a:spcPts val="3352"/>
              </a:lnSpc>
              <a:spcBef>
                <a:spcPct val="0"/>
              </a:spcBef>
            </a:pPr>
            <a:r>
              <a:rPr lang="en-US" sz="3456">
                <a:solidFill>
                  <a:srgbClr val="E44650"/>
                </a:solidFill>
                <a:latin typeface="Bobby Jones"/>
              </a:rPr>
              <a:t>1893</a:t>
            </a:r>
          </a:p>
        </p:txBody>
      </p:sp>
      <p:sp>
        <p:nvSpPr>
          <p:cNvPr name="TextBox 26" id="26"/>
          <p:cNvSpPr txBox="true"/>
          <p:nvPr/>
        </p:nvSpPr>
        <p:spPr>
          <a:xfrm rot="0">
            <a:off x="1391255" y="5452069"/>
            <a:ext cx="875091"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1902</a:t>
            </a:r>
          </a:p>
        </p:txBody>
      </p:sp>
      <p:sp>
        <p:nvSpPr>
          <p:cNvPr name="TextBox 27" id="27"/>
          <p:cNvSpPr txBox="true"/>
          <p:nvPr/>
        </p:nvSpPr>
        <p:spPr>
          <a:xfrm rot="0">
            <a:off x="2617429" y="6268916"/>
            <a:ext cx="857291" cy="457116"/>
          </a:xfrm>
          <a:prstGeom prst="rect">
            <a:avLst/>
          </a:prstGeom>
        </p:spPr>
        <p:txBody>
          <a:bodyPr anchor="t" rtlCol="false" tIns="0" lIns="0" bIns="0" rIns="0">
            <a:spAutoFit/>
          </a:bodyPr>
          <a:lstStyle/>
          <a:p>
            <a:pPr algn="l" marL="0" indent="0" lvl="0">
              <a:lnSpc>
                <a:spcPts val="3352"/>
              </a:lnSpc>
              <a:spcBef>
                <a:spcPct val="0"/>
              </a:spcBef>
            </a:pPr>
            <a:r>
              <a:rPr lang="en-US" sz="3456">
                <a:solidFill>
                  <a:srgbClr val="E44650"/>
                </a:solidFill>
                <a:latin typeface="Bobby Jones"/>
              </a:rPr>
              <a:t>1908</a:t>
            </a:r>
          </a:p>
        </p:txBody>
      </p:sp>
      <p:sp>
        <p:nvSpPr>
          <p:cNvPr name="TextBox 28" id="28"/>
          <p:cNvSpPr txBox="true"/>
          <p:nvPr/>
        </p:nvSpPr>
        <p:spPr>
          <a:xfrm rot="0">
            <a:off x="2183328" y="7083213"/>
            <a:ext cx="862747"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1914</a:t>
            </a:r>
          </a:p>
        </p:txBody>
      </p:sp>
      <p:sp>
        <p:nvSpPr>
          <p:cNvPr name="TextBox 29" id="29"/>
          <p:cNvSpPr txBox="true"/>
          <p:nvPr/>
        </p:nvSpPr>
        <p:spPr>
          <a:xfrm rot="0">
            <a:off x="2329476" y="2033590"/>
            <a:ext cx="1017181" cy="639562"/>
          </a:xfrm>
          <a:prstGeom prst="rect">
            <a:avLst/>
          </a:prstGeom>
        </p:spPr>
        <p:txBody>
          <a:bodyPr anchor="t" rtlCol="false" tIns="0" lIns="0" bIns="0" rIns="0">
            <a:spAutoFit/>
          </a:bodyPr>
          <a:lstStyle/>
          <a:p>
            <a:pPr>
              <a:lnSpc>
                <a:spcPts val="725"/>
              </a:lnSpc>
            </a:pPr>
            <a:r>
              <a:rPr lang="en-US" sz="518">
                <a:solidFill>
                  <a:srgbClr val="000000"/>
                </a:solidFill>
                <a:latin typeface="Now"/>
              </a:rPr>
              <a:t>Edward H. Angle padre de la ortodoncia moderna presentó  su primer artículo "Notes of orthodontia with a new system of regulation and retention" y su primer libro "Malocclusion of the teeth", en 1887</a:t>
            </a:r>
          </a:p>
        </p:txBody>
      </p:sp>
      <p:sp>
        <p:nvSpPr>
          <p:cNvPr name="TextBox 30" id="30"/>
          <p:cNvSpPr txBox="true"/>
          <p:nvPr/>
        </p:nvSpPr>
        <p:spPr>
          <a:xfrm rot="0">
            <a:off x="317998" y="2744197"/>
            <a:ext cx="1017181" cy="911139"/>
          </a:xfrm>
          <a:prstGeom prst="rect">
            <a:avLst/>
          </a:prstGeom>
        </p:spPr>
        <p:txBody>
          <a:bodyPr anchor="t" rtlCol="false" tIns="0" lIns="0" bIns="0" rIns="0">
            <a:spAutoFit/>
          </a:bodyPr>
          <a:lstStyle/>
          <a:p>
            <a:pPr algn="just">
              <a:lnSpc>
                <a:spcPts val="725"/>
              </a:lnSpc>
            </a:pPr>
            <a:r>
              <a:rPr lang="en-US" sz="518">
                <a:solidFill>
                  <a:srgbClr val="000000"/>
                </a:solidFill>
                <a:latin typeface="Now"/>
              </a:rPr>
              <a:t>John Nutting Farrar publicó el primer  volumen  de su tratado "Treatise on the irregulations of  the teeth and their corrections", fue el primer  libro dedicado exclusivamente  a la ortodoncia . Precursor  de la teoría  de las fuerzas intermitentes  como las  más  fisiologíca y efectiva.</a:t>
            </a:r>
          </a:p>
        </p:txBody>
      </p:sp>
      <p:sp>
        <p:nvSpPr>
          <p:cNvPr name="TextBox 31" id="31"/>
          <p:cNvSpPr txBox="true"/>
          <p:nvPr/>
        </p:nvSpPr>
        <p:spPr>
          <a:xfrm rot="0">
            <a:off x="658876" y="3810637"/>
            <a:ext cx="1017181" cy="367985"/>
          </a:xfrm>
          <a:prstGeom prst="rect">
            <a:avLst/>
          </a:prstGeom>
        </p:spPr>
        <p:txBody>
          <a:bodyPr anchor="t" rtlCol="false" tIns="0" lIns="0" bIns="0" rIns="0">
            <a:spAutoFit/>
          </a:bodyPr>
          <a:lstStyle/>
          <a:p>
            <a:pPr algn="just">
              <a:lnSpc>
                <a:spcPts val="725"/>
              </a:lnSpc>
            </a:pPr>
            <a:r>
              <a:rPr lang="en-US" sz="518">
                <a:solidFill>
                  <a:srgbClr val="000000"/>
                </a:solidFill>
                <a:latin typeface="Now"/>
              </a:rPr>
              <a:t>Simeon Guilford publicó  su libro "Orthidontia", que será  un texto clásico del colegio  dental.</a:t>
            </a:r>
          </a:p>
        </p:txBody>
      </p:sp>
      <p:sp>
        <p:nvSpPr>
          <p:cNvPr name="TextBox 32" id="32"/>
          <p:cNvSpPr txBox="true"/>
          <p:nvPr/>
        </p:nvSpPr>
        <p:spPr>
          <a:xfrm rot="0">
            <a:off x="2096883" y="4494996"/>
            <a:ext cx="1249774" cy="730087"/>
          </a:xfrm>
          <a:prstGeom prst="rect">
            <a:avLst/>
          </a:prstGeom>
        </p:spPr>
        <p:txBody>
          <a:bodyPr anchor="t" rtlCol="false" tIns="0" lIns="0" bIns="0" rIns="0">
            <a:spAutoFit/>
          </a:bodyPr>
          <a:lstStyle/>
          <a:p>
            <a:pPr algn="just">
              <a:lnSpc>
                <a:spcPts val="725"/>
              </a:lnSpc>
            </a:pPr>
            <a:r>
              <a:rPr lang="en-US" sz="518">
                <a:solidFill>
                  <a:srgbClr val="000000"/>
                </a:solidFill>
                <a:latin typeface="Now"/>
              </a:rPr>
              <a:t>Calvin Suveril Case presentó  en el congreso dental de Columbia su trabajo sobre la corrección estética del contorno facial dónde  destacó  la necesidad  e realizar  el movimiento  radicular para provocar  cambios que permitan obtener  condiciones  de armonía .</a:t>
            </a:r>
          </a:p>
        </p:txBody>
      </p:sp>
      <p:sp>
        <p:nvSpPr>
          <p:cNvPr name="TextBox 33" id="33"/>
          <p:cNvSpPr txBox="true"/>
          <p:nvPr/>
        </p:nvSpPr>
        <p:spPr>
          <a:xfrm rot="0">
            <a:off x="2329476" y="5429026"/>
            <a:ext cx="1017181" cy="367985"/>
          </a:xfrm>
          <a:prstGeom prst="rect">
            <a:avLst/>
          </a:prstGeom>
        </p:spPr>
        <p:txBody>
          <a:bodyPr anchor="t" rtlCol="false" tIns="0" lIns="0" bIns="0" rIns="0">
            <a:spAutoFit/>
          </a:bodyPr>
          <a:lstStyle/>
          <a:p>
            <a:pPr algn="just">
              <a:lnSpc>
                <a:spcPts val="725"/>
              </a:lnSpc>
            </a:pPr>
            <a:r>
              <a:rPr lang="en-US" sz="518">
                <a:solidFill>
                  <a:srgbClr val="000000"/>
                </a:solidFill>
                <a:latin typeface="Now"/>
              </a:rPr>
              <a:t>Se establece la ortodoncia  como una especialidad de las artes de la salud, luego de la oftalmología .</a:t>
            </a:r>
          </a:p>
        </p:txBody>
      </p:sp>
      <p:sp>
        <p:nvSpPr>
          <p:cNvPr name="TextBox 34" id="34"/>
          <p:cNvSpPr txBox="true"/>
          <p:nvPr/>
        </p:nvSpPr>
        <p:spPr>
          <a:xfrm rot="0">
            <a:off x="399579" y="6232647"/>
            <a:ext cx="1017181" cy="458511"/>
          </a:xfrm>
          <a:prstGeom prst="rect">
            <a:avLst/>
          </a:prstGeom>
        </p:spPr>
        <p:txBody>
          <a:bodyPr anchor="t" rtlCol="false" tIns="0" lIns="0" bIns="0" rIns="0">
            <a:spAutoFit/>
          </a:bodyPr>
          <a:lstStyle/>
          <a:p>
            <a:pPr algn="just">
              <a:lnSpc>
                <a:spcPts val="725"/>
              </a:lnSpc>
            </a:pPr>
            <a:r>
              <a:rPr lang="en-US" sz="518">
                <a:solidFill>
                  <a:srgbClr val="000000"/>
                </a:solidFill>
                <a:latin typeface="Now"/>
              </a:rPr>
              <a:t>Albin Josef Oppenheim de Viena explicó  los principios   biológicos que  se producen en el tejido óseo  al aplicar las fuerzas ortodónticas.</a:t>
            </a:r>
          </a:p>
        </p:txBody>
      </p:sp>
      <p:sp>
        <p:nvSpPr>
          <p:cNvPr name="TextBox 35" id="35"/>
          <p:cNvSpPr txBox="true"/>
          <p:nvPr/>
        </p:nvSpPr>
        <p:spPr>
          <a:xfrm rot="0">
            <a:off x="330450" y="6921450"/>
            <a:ext cx="1517684" cy="639562"/>
          </a:xfrm>
          <a:prstGeom prst="rect">
            <a:avLst/>
          </a:prstGeom>
        </p:spPr>
        <p:txBody>
          <a:bodyPr anchor="t" rtlCol="false" tIns="0" lIns="0" bIns="0" rIns="0">
            <a:spAutoFit/>
          </a:bodyPr>
          <a:lstStyle/>
          <a:p>
            <a:pPr algn="just">
              <a:lnSpc>
                <a:spcPts val="725"/>
              </a:lnSpc>
            </a:pPr>
            <a:r>
              <a:rPr lang="en-US" sz="518">
                <a:solidFill>
                  <a:srgbClr val="000000"/>
                </a:solidFill>
                <a:latin typeface="Now"/>
              </a:rPr>
              <a:t>En el 7o congreso  de la sociedad  Europea  de ortodoncia  en París, Case presentó  un trabajo sobre el movimiento  corpóreo  de los dientes un aparato  para la corrección de la protusión o retrusión de los incisivos  en un caso con extracciones  de premolares con el fin de lograr una armonía  dentofacial. </a:t>
            </a:r>
          </a:p>
        </p:txBody>
      </p:sp>
      <p:sp>
        <p:nvSpPr>
          <p:cNvPr name="TextBox 36" id="36"/>
          <p:cNvSpPr txBox="true"/>
          <p:nvPr/>
        </p:nvSpPr>
        <p:spPr>
          <a:xfrm rot="0">
            <a:off x="2192977" y="316042"/>
            <a:ext cx="995234" cy="268099"/>
          </a:xfrm>
          <a:prstGeom prst="rect">
            <a:avLst/>
          </a:prstGeom>
        </p:spPr>
        <p:txBody>
          <a:bodyPr anchor="t" rtlCol="false" tIns="0" lIns="0" bIns="0" rIns="0">
            <a:spAutoFit/>
          </a:bodyPr>
          <a:lstStyle/>
          <a:p>
            <a:pPr algn="l" marL="0" indent="0" lvl="0">
              <a:lnSpc>
                <a:spcPts val="1969"/>
              </a:lnSpc>
              <a:spcBef>
                <a:spcPct val="0"/>
              </a:spcBef>
            </a:pPr>
            <a:r>
              <a:rPr lang="en-US" sz="2030">
                <a:solidFill>
                  <a:srgbClr val="E44650"/>
                </a:solidFill>
                <a:latin typeface="Bobby Jones"/>
              </a:rPr>
              <a:t>1870-1883</a:t>
            </a:r>
          </a:p>
        </p:txBody>
      </p:sp>
      <p:sp>
        <p:nvSpPr>
          <p:cNvPr name="TextBox 37" id="37"/>
          <p:cNvSpPr txBox="true"/>
          <p:nvPr/>
        </p:nvSpPr>
        <p:spPr>
          <a:xfrm rot="0">
            <a:off x="317998" y="225681"/>
            <a:ext cx="1017181" cy="358460"/>
          </a:xfrm>
          <a:prstGeom prst="rect">
            <a:avLst/>
          </a:prstGeom>
        </p:spPr>
        <p:txBody>
          <a:bodyPr anchor="t" rtlCol="false" tIns="0" lIns="0" bIns="0" rIns="0">
            <a:spAutoFit/>
          </a:bodyPr>
          <a:lstStyle/>
          <a:p>
            <a:pPr algn="just">
              <a:lnSpc>
                <a:spcPts val="725"/>
              </a:lnSpc>
            </a:pPr>
            <a:r>
              <a:rPr lang="en-US" sz="518">
                <a:solidFill>
                  <a:srgbClr val="000000"/>
                </a:solidFill>
                <a:latin typeface="Open Sauce"/>
              </a:rPr>
              <a:t>Julius Wolf en 1870 y Roux en 1883 describieron las fuerzas  naturales y la estimulación funcional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name="AutoShape 2" id="2"/>
          <p:cNvSpPr/>
          <p:nvPr/>
        </p:nvSpPr>
        <p:spPr>
          <a:xfrm rot="-1298113">
            <a:off x="901585" y="1818271"/>
            <a:ext cx="757343" cy="0"/>
          </a:xfrm>
          <a:prstGeom prst="line">
            <a:avLst/>
          </a:prstGeom>
          <a:ln cap="flat" w="19050">
            <a:solidFill>
              <a:srgbClr val="E44650"/>
            </a:solidFill>
            <a:prstDash val="solid"/>
            <a:headEnd type="none" len="sm" w="sm"/>
            <a:tailEnd type="none" len="sm" w="sm"/>
          </a:ln>
        </p:spPr>
      </p:sp>
      <p:sp>
        <p:nvSpPr>
          <p:cNvPr name="AutoShape 3" id="3"/>
          <p:cNvSpPr/>
          <p:nvPr/>
        </p:nvSpPr>
        <p:spPr>
          <a:xfrm rot="1598950">
            <a:off x="781269" y="2613803"/>
            <a:ext cx="940109" cy="0"/>
          </a:xfrm>
          <a:prstGeom prst="line">
            <a:avLst/>
          </a:prstGeom>
          <a:ln cap="flat" w="19050">
            <a:solidFill>
              <a:srgbClr val="E44650"/>
            </a:solidFill>
            <a:prstDash val="solid"/>
            <a:headEnd type="none" len="sm" w="sm"/>
            <a:tailEnd type="none" len="sm" w="sm"/>
          </a:ln>
        </p:spPr>
      </p:sp>
      <p:sp>
        <p:nvSpPr>
          <p:cNvPr name="AutoShape 4" id="4"/>
          <p:cNvSpPr/>
          <p:nvPr/>
        </p:nvSpPr>
        <p:spPr>
          <a:xfrm rot="2129282">
            <a:off x="1923734" y="3493113"/>
            <a:ext cx="942384" cy="0"/>
          </a:xfrm>
          <a:prstGeom prst="line">
            <a:avLst/>
          </a:prstGeom>
          <a:ln cap="flat" w="19050">
            <a:solidFill>
              <a:srgbClr val="E44650"/>
            </a:solidFill>
            <a:prstDash val="solid"/>
            <a:headEnd type="none" len="sm" w="sm"/>
            <a:tailEnd type="none" len="sm" w="sm"/>
          </a:ln>
        </p:spPr>
      </p:sp>
      <p:sp>
        <p:nvSpPr>
          <p:cNvPr name="AutoShape 5" id="5"/>
          <p:cNvSpPr/>
          <p:nvPr/>
        </p:nvSpPr>
        <p:spPr>
          <a:xfrm rot="-1738668">
            <a:off x="1957443" y="4343449"/>
            <a:ext cx="939429" cy="0"/>
          </a:xfrm>
          <a:prstGeom prst="line">
            <a:avLst/>
          </a:prstGeom>
          <a:ln cap="flat" w="19050">
            <a:solidFill>
              <a:srgbClr val="E44650"/>
            </a:solidFill>
            <a:prstDash val="solid"/>
            <a:headEnd type="none" len="sm" w="sm"/>
            <a:tailEnd type="none" len="sm" w="sm"/>
          </a:ln>
        </p:spPr>
      </p:sp>
      <p:sp>
        <p:nvSpPr>
          <p:cNvPr name="AutoShape 6" id="6"/>
          <p:cNvSpPr/>
          <p:nvPr/>
        </p:nvSpPr>
        <p:spPr>
          <a:xfrm rot="-1719695">
            <a:off x="911047" y="5202083"/>
            <a:ext cx="772314" cy="0"/>
          </a:xfrm>
          <a:prstGeom prst="line">
            <a:avLst/>
          </a:prstGeom>
          <a:ln cap="flat" w="19050">
            <a:solidFill>
              <a:srgbClr val="E44650"/>
            </a:solidFill>
            <a:prstDash val="solid"/>
            <a:headEnd type="none" len="sm" w="sm"/>
            <a:tailEnd type="none" len="sm" w="sm"/>
          </a:ln>
        </p:spPr>
      </p:sp>
      <p:sp>
        <p:nvSpPr>
          <p:cNvPr name="AutoShape 7" id="7"/>
          <p:cNvSpPr/>
          <p:nvPr/>
        </p:nvSpPr>
        <p:spPr>
          <a:xfrm rot="1623272">
            <a:off x="921330" y="6021103"/>
            <a:ext cx="751261" cy="0"/>
          </a:xfrm>
          <a:prstGeom prst="line">
            <a:avLst/>
          </a:prstGeom>
          <a:ln cap="flat" w="19050">
            <a:solidFill>
              <a:srgbClr val="E44650"/>
            </a:solidFill>
            <a:prstDash val="solid"/>
            <a:headEnd type="none" len="sm" w="sm"/>
            <a:tailEnd type="none" len="sm" w="sm"/>
          </a:ln>
        </p:spPr>
      </p:sp>
      <p:sp>
        <p:nvSpPr>
          <p:cNvPr name="AutoShape 8" id="8"/>
          <p:cNvSpPr/>
          <p:nvPr/>
        </p:nvSpPr>
        <p:spPr>
          <a:xfrm rot="1977939">
            <a:off x="1946620" y="6848132"/>
            <a:ext cx="803021" cy="0"/>
          </a:xfrm>
          <a:prstGeom prst="line">
            <a:avLst/>
          </a:prstGeom>
          <a:ln cap="flat" w="19050">
            <a:solidFill>
              <a:srgbClr val="E44650"/>
            </a:solidFill>
            <a:prstDash val="solid"/>
            <a:headEnd type="none" len="sm" w="sm"/>
            <a:tailEnd type="none" len="sm" w="sm"/>
          </a:ln>
        </p:spPr>
      </p:sp>
      <p:grpSp>
        <p:nvGrpSpPr>
          <p:cNvPr name="Group 9" id="9"/>
          <p:cNvGrpSpPr/>
          <p:nvPr/>
        </p:nvGrpSpPr>
        <p:grpSpPr>
          <a:xfrm rot="0">
            <a:off x="132260" y="7866278"/>
            <a:ext cx="3386484" cy="408585"/>
            <a:chOff x="0" y="0"/>
            <a:chExt cx="1968916" cy="237553"/>
          </a:xfrm>
        </p:grpSpPr>
        <p:sp>
          <p:nvSpPr>
            <p:cNvPr name="Freeform 10" id="10"/>
            <p:cNvSpPr/>
            <p:nvPr/>
          </p:nvSpPr>
          <p:spPr>
            <a:xfrm flipH="false" flipV="false" rot="0">
              <a:off x="0" y="0"/>
              <a:ext cx="1968916" cy="237553"/>
            </a:xfrm>
            <a:custGeom>
              <a:avLst/>
              <a:gdLst/>
              <a:ahLst/>
              <a:cxnLst/>
              <a:rect r="r" b="b" t="t" l="l"/>
              <a:pathLst>
                <a:path h="237553" w="1968916">
                  <a:moveTo>
                    <a:pt x="0" y="0"/>
                  </a:moveTo>
                  <a:lnTo>
                    <a:pt x="1968916" y="0"/>
                  </a:lnTo>
                  <a:lnTo>
                    <a:pt x="1968916" y="237553"/>
                  </a:lnTo>
                  <a:lnTo>
                    <a:pt x="0" y="237553"/>
                  </a:lnTo>
                  <a:close/>
                </a:path>
              </a:pathLst>
            </a:custGeom>
            <a:solidFill>
              <a:srgbClr val="333652"/>
            </a:solidFill>
          </p:spPr>
        </p:sp>
      </p:grpSp>
      <p:sp>
        <p:nvSpPr>
          <p:cNvPr name="AutoShape 11" id="11"/>
          <p:cNvSpPr/>
          <p:nvPr/>
        </p:nvSpPr>
        <p:spPr>
          <a:xfrm flipV="true">
            <a:off x="1825502" y="774860"/>
            <a:ext cx="182624" cy="407365"/>
          </a:xfrm>
          <a:prstGeom prst="line">
            <a:avLst/>
          </a:prstGeom>
          <a:ln cap="flat" w="19050">
            <a:solidFill>
              <a:srgbClr val="E44650"/>
            </a:solidFill>
            <a:prstDash val="solid"/>
            <a:headEnd type="none" len="sm" w="sm"/>
            <a:tailEnd type="none" len="sm" w="sm"/>
          </a:ln>
        </p:spPr>
      </p:sp>
      <p:sp>
        <p:nvSpPr>
          <p:cNvPr name="Freeform 12" id="12"/>
          <p:cNvSpPr/>
          <p:nvPr/>
        </p:nvSpPr>
        <p:spPr>
          <a:xfrm flipH="false" flipV="false" rot="0">
            <a:off x="1469286" y="132615"/>
            <a:ext cx="541978" cy="723569"/>
          </a:xfrm>
          <a:custGeom>
            <a:avLst/>
            <a:gdLst/>
            <a:ahLst/>
            <a:cxnLst/>
            <a:rect r="r" b="b" t="t" l="l"/>
            <a:pathLst>
              <a:path h="723569" w="541978">
                <a:moveTo>
                  <a:pt x="0" y="0"/>
                </a:moveTo>
                <a:lnTo>
                  <a:pt x="541978" y="0"/>
                </a:lnTo>
                <a:lnTo>
                  <a:pt x="541978" y="723569"/>
                </a:lnTo>
                <a:lnTo>
                  <a:pt x="0" y="723569"/>
                </a:lnTo>
                <a:lnTo>
                  <a:pt x="0" y="0"/>
                </a:lnTo>
                <a:close/>
              </a:path>
            </a:pathLst>
          </a:custGeom>
          <a:blipFill>
            <a:blip r:embed="rId2"/>
            <a:stretch>
              <a:fillRect l="0" t="0" r="0" b="0"/>
            </a:stretch>
          </a:blipFill>
        </p:spPr>
      </p:sp>
      <p:sp>
        <p:nvSpPr>
          <p:cNvPr name="Freeform 13" id="13"/>
          <p:cNvSpPr/>
          <p:nvPr/>
        </p:nvSpPr>
        <p:spPr>
          <a:xfrm flipH="false" flipV="false" rot="0">
            <a:off x="2029101" y="232012"/>
            <a:ext cx="926193" cy="588539"/>
          </a:xfrm>
          <a:custGeom>
            <a:avLst/>
            <a:gdLst/>
            <a:ahLst/>
            <a:cxnLst/>
            <a:rect r="r" b="b" t="t" l="l"/>
            <a:pathLst>
              <a:path h="588539" w="926193">
                <a:moveTo>
                  <a:pt x="0" y="0"/>
                </a:moveTo>
                <a:lnTo>
                  <a:pt x="926194" y="0"/>
                </a:lnTo>
                <a:lnTo>
                  <a:pt x="926194" y="588540"/>
                </a:lnTo>
                <a:lnTo>
                  <a:pt x="0" y="588540"/>
                </a:lnTo>
                <a:lnTo>
                  <a:pt x="0" y="0"/>
                </a:lnTo>
                <a:close/>
              </a:path>
            </a:pathLst>
          </a:custGeom>
          <a:blipFill>
            <a:blip r:embed="rId3"/>
            <a:stretch>
              <a:fillRect l="-26712" t="-2351" r="-20483" b="-6408"/>
            </a:stretch>
          </a:blipFill>
        </p:spPr>
      </p:sp>
      <p:sp>
        <p:nvSpPr>
          <p:cNvPr name="Freeform 14" id="14"/>
          <p:cNvSpPr/>
          <p:nvPr/>
        </p:nvSpPr>
        <p:spPr>
          <a:xfrm flipH="false" flipV="false" rot="0">
            <a:off x="1432763" y="991217"/>
            <a:ext cx="542152" cy="717308"/>
          </a:xfrm>
          <a:custGeom>
            <a:avLst/>
            <a:gdLst/>
            <a:ahLst/>
            <a:cxnLst/>
            <a:rect r="r" b="b" t="t" l="l"/>
            <a:pathLst>
              <a:path h="717308" w="542152">
                <a:moveTo>
                  <a:pt x="0" y="0"/>
                </a:moveTo>
                <a:lnTo>
                  <a:pt x="542152" y="0"/>
                </a:lnTo>
                <a:lnTo>
                  <a:pt x="542152" y="717308"/>
                </a:lnTo>
                <a:lnTo>
                  <a:pt x="0" y="717308"/>
                </a:lnTo>
                <a:lnTo>
                  <a:pt x="0" y="0"/>
                </a:lnTo>
                <a:close/>
              </a:path>
            </a:pathLst>
          </a:custGeom>
          <a:blipFill>
            <a:blip r:embed="rId4"/>
            <a:stretch>
              <a:fillRect l="0" t="0" r="0" b="0"/>
            </a:stretch>
          </a:blipFill>
        </p:spPr>
      </p:sp>
      <p:sp>
        <p:nvSpPr>
          <p:cNvPr name="Freeform 15" id="15"/>
          <p:cNvSpPr/>
          <p:nvPr/>
        </p:nvSpPr>
        <p:spPr>
          <a:xfrm flipH="false" flipV="false" rot="0">
            <a:off x="264897" y="1805379"/>
            <a:ext cx="692857" cy="757560"/>
          </a:xfrm>
          <a:custGeom>
            <a:avLst/>
            <a:gdLst/>
            <a:ahLst/>
            <a:cxnLst/>
            <a:rect r="r" b="b" t="t" l="l"/>
            <a:pathLst>
              <a:path h="757560" w="692857">
                <a:moveTo>
                  <a:pt x="0" y="0"/>
                </a:moveTo>
                <a:lnTo>
                  <a:pt x="692858" y="0"/>
                </a:lnTo>
                <a:lnTo>
                  <a:pt x="692858" y="757560"/>
                </a:lnTo>
                <a:lnTo>
                  <a:pt x="0" y="757560"/>
                </a:lnTo>
                <a:lnTo>
                  <a:pt x="0" y="0"/>
                </a:lnTo>
                <a:close/>
              </a:path>
            </a:pathLst>
          </a:custGeom>
          <a:blipFill>
            <a:blip r:embed="rId5"/>
            <a:stretch>
              <a:fillRect l="0" t="0" r="0" b="0"/>
            </a:stretch>
          </a:blipFill>
        </p:spPr>
      </p:sp>
      <p:sp>
        <p:nvSpPr>
          <p:cNvPr name="Freeform 16" id="16"/>
          <p:cNvSpPr/>
          <p:nvPr/>
        </p:nvSpPr>
        <p:spPr>
          <a:xfrm flipH="false" flipV="false" rot="0">
            <a:off x="1653114" y="2753594"/>
            <a:ext cx="934614" cy="700059"/>
          </a:xfrm>
          <a:custGeom>
            <a:avLst/>
            <a:gdLst/>
            <a:ahLst/>
            <a:cxnLst/>
            <a:rect r="r" b="b" t="t" l="l"/>
            <a:pathLst>
              <a:path h="700059" w="934614">
                <a:moveTo>
                  <a:pt x="0" y="0"/>
                </a:moveTo>
                <a:lnTo>
                  <a:pt x="934615" y="0"/>
                </a:lnTo>
                <a:lnTo>
                  <a:pt x="934615" y="700059"/>
                </a:lnTo>
                <a:lnTo>
                  <a:pt x="0" y="700059"/>
                </a:lnTo>
                <a:lnTo>
                  <a:pt x="0" y="0"/>
                </a:lnTo>
                <a:close/>
              </a:path>
            </a:pathLst>
          </a:custGeom>
          <a:blipFill>
            <a:blip r:embed="rId6"/>
            <a:stretch>
              <a:fillRect l="0" t="0" r="0" b="0"/>
            </a:stretch>
          </a:blipFill>
        </p:spPr>
      </p:sp>
      <p:sp>
        <p:nvSpPr>
          <p:cNvPr name="Freeform 17" id="17"/>
          <p:cNvSpPr/>
          <p:nvPr/>
        </p:nvSpPr>
        <p:spPr>
          <a:xfrm flipH="false" flipV="false" rot="0">
            <a:off x="2120997" y="3667622"/>
            <a:ext cx="547857" cy="731418"/>
          </a:xfrm>
          <a:custGeom>
            <a:avLst/>
            <a:gdLst/>
            <a:ahLst/>
            <a:cxnLst/>
            <a:rect r="r" b="b" t="t" l="l"/>
            <a:pathLst>
              <a:path h="731418" w="547857">
                <a:moveTo>
                  <a:pt x="0" y="0"/>
                </a:moveTo>
                <a:lnTo>
                  <a:pt x="547857" y="0"/>
                </a:lnTo>
                <a:lnTo>
                  <a:pt x="547857" y="731418"/>
                </a:lnTo>
                <a:lnTo>
                  <a:pt x="0" y="731418"/>
                </a:lnTo>
                <a:lnTo>
                  <a:pt x="0" y="0"/>
                </a:lnTo>
                <a:close/>
              </a:path>
            </a:pathLst>
          </a:custGeom>
          <a:blipFill>
            <a:blip r:embed="rId7"/>
            <a:stretch>
              <a:fillRect l="0" t="0" r="0" b="0"/>
            </a:stretch>
          </a:blipFill>
        </p:spPr>
      </p:sp>
      <p:sp>
        <p:nvSpPr>
          <p:cNvPr name="Freeform 18" id="18"/>
          <p:cNvSpPr/>
          <p:nvPr/>
        </p:nvSpPr>
        <p:spPr>
          <a:xfrm flipH="false" flipV="false" rot="0">
            <a:off x="2638206" y="3714260"/>
            <a:ext cx="880538" cy="660404"/>
          </a:xfrm>
          <a:custGeom>
            <a:avLst/>
            <a:gdLst/>
            <a:ahLst/>
            <a:cxnLst/>
            <a:rect r="r" b="b" t="t" l="l"/>
            <a:pathLst>
              <a:path h="660404" w="880538">
                <a:moveTo>
                  <a:pt x="0" y="0"/>
                </a:moveTo>
                <a:lnTo>
                  <a:pt x="880538" y="0"/>
                </a:lnTo>
                <a:lnTo>
                  <a:pt x="880538" y="660403"/>
                </a:lnTo>
                <a:lnTo>
                  <a:pt x="0" y="660403"/>
                </a:lnTo>
                <a:lnTo>
                  <a:pt x="0" y="0"/>
                </a:lnTo>
                <a:close/>
              </a:path>
            </a:pathLst>
          </a:custGeom>
          <a:blipFill>
            <a:blip r:embed="rId8"/>
            <a:stretch>
              <a:fillRect l="0" t="0" r="0" b="0"/>
            </a:stretch>
          </a:blipFill>
        </p:spPr>
      </p:sp>
      <p:sp>
        <p:nvSpPr>
          <p:cNvPr name="Freeform 19" id="19"/>
          <p:cNvSpPr/>
          <p:nvPr/>
        </p:nvSpPr>
        <p:spPr>
          <a:xfrm flipH="false" flipV="false" rot="0">
            <a:off x="1400301" y="4425308"/>
            <a:ext cx="670072" cy="836756"/>
          </a:xfrm>
          <a:custGeom>
            <a:avLst/>
            <a:gdLst/>
            <a:ahLst/>
            <a:cxnLst/>
            <a:rect r="r" b="b" t="t" l="l"/>
            <a:pathLst>
              <a:path h="836756" w="670072">
                <a:moveTo>
                  <a:pt x="0" y="0"/>
                </a:moveTo>
                <a:lnTo>
                  <a:pt x="670072" y="0"/>
                </a:lnTo>
                <a:lnTo>
                  <a:pt x="670072" y="836756"/>
                </a:lnTo>
                <a:lnTo>
                  <a:pt x="0" y="836756"/>
                </a:lnTo>
                <a:lnTo>
                  <a:pt x="0" y="0"/>
                </a:lnTo>
                <a:close/>
              </a:path>
            </a:pathLst>
          </a:custGeom>
          <a:blipFill>
            <a:blip r:embed="rId9"/>
            <a:stretch>
              <a:fillRect l="0" t="0" r="0" b="0"/>
            </a:stretch>
          </a:blipFill>
        </p:spPr>
      </p:sp>
      <p:sp>
        <p:nvSpPr>
          <p:cNvPr name="Freeform 20" id="20"/>
          <p:cNvSpPr/>
          <p:nvPr/>
        </p:nvSpPr>
        <p:spPr>
          <a:xfrm flipH="false" flipV="false" rot="0">
            <a:off x="394983" y="5212370"/>
            <a:ext cx="603240" cy="753299"/>
          </a:xfrm>
          <a:custGeom>
            <a:avLst/>
            <a:gdLst/>
            <a:ahLst/>
            <a:cxnLst/>
            <a:rect r="r" b="b" t="t" l="l"/>
            <a:pathLst>
              <a:path h="753299" w="603240">
                <a:moveTo>
                  <a:pt x="0" y="0"/>
                </a:moveTo>
                <a:lnTo>
                  <a:pt x="603239" y="0"/>
                </a:lnTo>
                <a:lnTo>
                  <a:pt x="603239" y="753300"/>
                </a:lnTo>
                <a:lnTo>
                  <a:pt x="0" y="753300"/>
                </a:lnTo>
                <a:lnTo>
                  <a:pt x="0" y="0"/>
                </a:lnTo>
                <a:close/>
              </a:path>
            </a:pathLst>
          </a:custGeom>
          <a:blipFill>
            <a:blip r:embed="rId10"/>
            <a:stretch>
              <a:fillRect l="0" t="0" r="0" b="0"/>
            </a:stretch>
          </a:blipFill>
        </p:spPr>
      </p:sp>
      <p:sp>
        <p:nvSpPr>
          <p:cNvPr name="Freeform 21" id="21"/>
          <p:cNvSpPr/>
          <p:nvPr/>
        </p:nvSpPr>
        <p:spPr>
          <a:xfrm flipH="false" flipV="false" rot="0">
            <a:off x="1556808" y="6120023"/>
            <a:ext cx="599020" cy="738396"/>
          </a:xfrm>
          <a:custGeom>
            <a:avLst/>
            <a:gdLst/>
            <a:ahLst/>
            <a:cxnLst/>
            <a:rect r="r" b="b" t="t" l="l"/>
            <a:pathLst>
              <a:path h="738396" w="599020">
                <a:moveTo>
                  <a:pt x="0" y="0"/>
                </a:moveTo>
                <a:lnTo>
                  <a:pt x="599020" y="0"/>
                </a:lnTo>
                <a:lnTo>
                  <a:pt x="599020" y="738396"/>
                </a:lnTo>
                <a:lnTo>
                  <a:pt x="0" y="738396"/>
                </a:lnTo>
                <a:lnTo>
                  <a:pt x="0" y="0"/>
                </a:lnTo>
                <a:close/>
              </a:path>
            </a:pathLst>
          </a:custGeom>
          <a:blipFill>
            <a:blip r:embed="rId11"/>
            <a:stretch>
              <a:fillRect l="0" t="0" r="0" b="0"/>
            </a:stretch>
          </a:blipFill>
        </p:spPr>
      </p:sp>
      <p:sp>
        <p:nvSpPr>
          <p:cNvPr name="Freeform 22" id="22"/>
          <p:cNvSpPr/>
          <p:nvPr/>
        </p:nvSpPr>
        <p:spPr>
          <a:xfrm flipH="false" flipV="false" rot="0">
            <a:off x="2177832" y="6078931"/>
            <a:ext cx="628732" cy="809262"/>
          </a:xfrm>
          <a:custGeom>
            <a:avLst/>
            <a:gdLst/>
            <a:ahLst/>
            <a:cxnLst/>
            <a:rect r="r" b="b" t="t" l="l"/>
            <a:pathLst>
              <a:path h="809262" w="628732">
                <a:moveTo>
                  <a:pt x="0" y="0"/>
                </a:moveTo>
                <a:lnTo>
                  <a:pt x="628732" y="0"/>
                </a:lnTo>
                <a:lnTo>
                  <a:pt x="628732" y="809263"/>
                </a:lnTo>
                <a:lnTo>
                  <a:pt x="0" y="809263"/>
                </a:lnTo>
                <a:lnTo>
                  <a:pt x="0" y="0"/>
                </a:lnTo>
                <a:close/>
              </a:path>
            </a:pathLst>
          </a:custGeom>
          <a:blipFill>
            <a:blip r:embed="rId12"/>
            <a:stretch>
              <a:fillRect l="0" t="-1134" r="0" b="-1134"/>
            </a:stretch>
          </a:blipFill>
        </p:spPr>
      </p:sp>
      <p:sp>
        <p:nvSpPr>
          <p:cNvPr name="Freeform 23" id="23"/>
          <p:cNvSpPr/>
          <p:nvPr/>
        </p:nvSpPr>
        <p:spPr>
          <a:xfrm flipH="false" flipV="false" rot="0">
            <a:off x="2348130" y="7048671"/>
            <a:ext cx="953866" cy="634754"/>
          </a:xfrm>
          <a:custGeom>
            <a:avLst/>
            <a:gdLst/>
            <a:ahLst/>
            <a:cxnLst/>
            <a:rect r="r" b="b" t="t" l="l"/>
            <a:pathLst>
              <a:path h="634754" w="953866">
                <a:moveTo>
                  <a:pt x="0" y="0"/>
                </a:moveTo>
                <a:lnTo>
                  <a:pt x="953866" y="0"/>
                </a:lnTo>
                <a:lnTo>
                  <a:pt x="953866" y="634754"/>
                </a:lnTo>
                <a:lnTo>
                  <a:pt x="0" y="634754"/>
                </a:lnTo>
                <a:lnTo>
                  <a:pt x="0" y="0"/>
                </a:lnTo>
                <a:close/>
              </a:path>
            </a:pathLst>
          </a:custGeom>
          <a:blipFill>
            <a:blip r:embed="rId13"/>
            <a:stretch>
              <a:fillRect l="0" t="0" r="0" b="0"/>
            </a:stretch>
          </a:blipFill>
        </p:spPr>
      </p:sp>
      <p:sp>
        <p:nvSpPr>
          <p:cNvPr name="TextBox 24" id="24"/>
          <p:cNvSpPr txBox="true"/>
          <p:nvPr/>
        </p:nvSpPr>
        <p:spPr>
          <a:xfrm rot="0">
            <a:off x="2139142" y="1078489"/>
            <a:ext cx="1207516" cy="630037"/>
          </a:xfrm>
          <a:prstGeom prst="rect">
            <a:avLst/>
          </a:prstGeom>
        </p:spPr>
        <p:txBody>
          <a:bodyPr anchor="t" rtlCol="false" tIns="0" lIns="0" bIns="0" rIns="0">
            <a:spAutoFit/>
          </a:bodyPr>
          <a:lstStyle/>
          <a:p>
            <a:pPr algn="just" marL="111923" indent="-55961" lvl="1">
              <a:lnSpc>
                <a:spcPts val="725"/>
              </a:lnSpc>
              <a:buFont typeface="Arial"/>
              <a:buChar char="•"/>
            </a:pPr>
            <a:r>
              <a:rPr lang="en-US" sz="518">
                <a:solidFill>
                  <a:srgbClr val="000000"/>
                </a:solidFill>
                <a:latin typeface="Open Sauce"/>
              </a:rPr>
              <a:t>Juan Ubaldo Carrea desarrolló  una clasificación  de las anomalías  dentarias y estudios odontométricos en los que destaca la línea  perimétrica  infantil, destaca por su trabajo  perfil delineado.</a:t>
            </a:r>
          </a:p>
        </p:txBody>
      </p:sp>
      <p:sp>
        <p:nvSpPr>
          <p:cNvPr name="TextBox 25" id="25"/>
          <p:cNvSpPr txBox="true"/>
          <p:nvPr/>
        </p:nvSpPr>
        <p:spPr>
          <a:xfrm rot="0">
            <a:off x="419671" y="1273072"/>
            <a:ext cx="803046" cy="458099"/>
          </a:xfrm>
          <a:prstGeom prst="rect">
            <a:avLst/>
          </a:prstGeom>
        </p:spPr>
        <p:txBody>
          <a:bodyPr anchor="t" rtlCol="false" tIns="0" lIns="0" bIns="0" rIns="0">
            <a:spAutoFit/>
          </a:bodyPr>
          <a:lstStyle/>
          <a:p>
            <a:pPr algn="l" marL="0" indent="0" lvl="0">
              <a:lnSpc>
                <a:spcPts val="3352"/>
              </a:lnSpc>
              <a:spcBef>
                <a:spcPct val="0"/>
              </a:spcBef>
            </a:pPr>
            <a:r>
              <a:rPr lang="en-US" sz="3456">
                <a:solidFill>
                  <a:srgbClr val="E44650"/>
                </a:solidFill>
                <a:latin typeface="Bobby Jones"/>
              </a:rPr>
              <a:t>1925</a:t>
            </a:r>
          </a:p>
        </p:txBody>
      </p:sp>
      <p:sp>
        <p:nvSpPr>
          <p:cNvPr name="TextBox 26" id="26"/>
          <p:cNvSpPr txBox="true"/>
          <p:nvPr/>
        </p:nvSpPr>
        <p:spPr>
          <a:xfrm rot="0">
            <a:off x="1026589" y="2018351"/>
            <a:ext cx="850402"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1931</a:t>
            </a:r>
          </a:p>
        </p:txBody>
      </p:sp>
      <p:sp>
        <p:nvSpPr>
          <p:cNvPr name="TextBox 27" id="27"/>
          <p:cNvSpPr txBox="true"/>
          <p:nvPr/>
        </p:nvSpPr>
        <p:spPr>
          <a:xfrm rot="0">
            <a:off x="2617429" y="2815597"/>
            <a:ext cx="754313" cy="457116"/>
          </a:xfrm>
          <a:prstGeom prst="rect">
            <a:avLst/>
          </a:prstGeom>
        </p:spPr>
        <p:txBody>
          <a:bodyPr anchor="t" rtlCol="false" tIns="0" lIns="0" bIns="0" rIns="0">
            <a:spAutoFit/>
          </a:bodyPr>
          <a:lstStyle/>
          <a:p>
            <a:pPr algn="l" marL="0" indent="0" lvl="0">
              <a:lnSpc>
                <a:spcPts val="3352"/>
              </a:lnSpc>
              <a:spcBef>
                <a:spcPct val="0"/>
              </a:spcBef>
            </a:pPr>
            <a:r>
              <a:rPr lang="en-US" sz="3456">
                <a:solidFill>
                  <a:srgbClr val="E44650"/>
                </a:solidFill>
                <a:latin typeface="Bobby Jones"/>
              </a:rPr>
              <a:t>1938</a:t>
            </a:r>
          </a:p>
        </p:txBody>
      </p:sp>
      <p:sp>
        <p:nvSpPr>
          <p:cNvPr name="TextBox 28" id="28"/>
          <p:cNvSpPr txBox="true"/>
          <p:nvPr/>
        </p:nvSpPr>
        <p:spPr>
          <a:xfrm rot="0">
            <a:off x="1400301" y="3780935"/>
            <a:ext cx="850402"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1938</a:t>
            </a:r>
          </a:p>
        </p:txBody>
      </p:sp>
      <p:sp>
        <p:nvSpPr>
          <p:cNvPr name="TextBox 29" id="29"/>
          <p:cNvSpPr txBox="true"/>
          <p:nvPr/>
        </p:nvSpPr>
        <p:spPr>
          <a:xfrm rot="0">
            <a:off x="394983" y="4647973"/>
            <a:ext cx="872440" cy="458099"/>
          </a:xfrm>
          <a:prstGeom prst="rect">
            <a:avLst/>
          </a:prstGeom>
        </p:spPr>
        <p:txBody>
          <a:bodyPr anchor="t" rtlCol="false" tIns="0" lIns="0" bIns="0" rIns="0">
            <a:spAutoFit/>
          </a:bodyPr>
          <a:lstStyle/>
          <a:p>
            <a:pPr algn="just" marL="0" indent="0" lvl="0">
              <a:lnSpc>
                <a:spcPts val="3352"/>
              </a:lnSpc>
              <a:spcBef>
                <a:spcPct val="0"/>
              </a:spcBef>
            </a:pPr>
            <a:r>
              <a:rPr lang="en-US" sz="3456">
                <a:solidFill>
                  <a:srgbClr val="E44650"/>
                </a:solidFill>
                <a:latin typeface="Bobby Jones"/>
              </a:rPr>
              <a:t>1940</a:t>
            </a:r>
          </a:p>
        </p:txBody>
      </p:sp>
      <p:sp>
        <p:nvSpPr>
          <p:cNvPr name="TextBox 30" id="30"/>
          <p:cNvSpPr txBox="true"/>
          <p:nvPr/>
        </p:nvSpPr>
        <p:spPr>
          <a:xfrm rot="0">
            <a:off x="1391255" y="5452069"/>
            <a:ext cx="875091"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1947</a:t>
            </a:r>
          </a:p>
        </p:txBody>
      </p:sp>
      <p:sp>
        <p:nvSpPr>
          <p:cNvPr name="TextBox 31" id="31"/>
          <p:cNvSpPr txBox="true"/>
          <p:nvPr/>
        </p:nvSpPr>
        <p:spPr>
          <a:xfrm rot="0">
            <a:off x="2668854" y="6268916"/>
            <a:ext cx="857291" cy="457116"/>
          </a:xfrm>
          <a:prstGeom prst="rect">
            <a:avLst/>
          </a:prstGeom>
        </p:spPr>
        <p:txBody>
          <a:bodyPr anchor="t" rtlCol="false" tIns="0" lIns="0" bIns="0" rIns="0">
            <a:spAutoFit/>
          </a:bodyPr>
          <a:lstStyle/>
          <a:p>
            <a:pPr algn="l" marL="0" indent="0" lvl="0">
              <a:lnSpc>
                <a:spcPts val="3352"/>
              </a:lnSpc>
              <a:spcBef>
                <a:spcPct val="0"/>
              </a:spcBef>
            </a:pPr>
            <a:r>
              <a:rPr lang="en-US" sz="3456">
                <a:solidFill>
                  <a:srgbClr val="E44650"/>
                </a:solidFill>
                <a:latin typeface="Bobby Jones"/>
              </a:rPr>
              <a:t>1960</a:t>
            </a:r>
          </a:p>
        </p:txBody>
      </p:sp>
      <p:sp>
        <p:nvSpPr>
          <p:cNvPr name="TextBox 32" id="32"/>
          <p:cNvSpPr txBox="true"/>
          <p:nvPr/>
        </p:nvSpPr>
        <p:spPr>
          <a:xfrm rot="0">
            <a:off x="1416760" y="7137550"/>
            <a:ext cx="862747"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1965</a:t>
            </a:r>
          </a:p>
        </p:txBody>
      </p:sp>
      <p:sp>
        <p:nvSpPr>
          <p:cNvPr name="TextBox 33" id="33"/>
          <p:cNvSpPr txBox="true"/>
          <p:nvPr/>
        </p:nvSpPr>
        <p:spPr>
          <a:xfrm rot="0">
            <a:off x="1828800" y="1901486"/>
            <a:ext cx="1517858" cy="730087"/>
          </a:xfrm>
          <a:prstGeom prst="rect">
            <a:avLst/>
          </a:prstGeom>
        </p:spPr>
        <p:txBody>
          <a:bodyPr anchor="t" rtlCol="false" tIns="0" lIns="0" bIns="0" rIns="0">
            <a:spAutoFit/>
          </a:bodyPr>
          <a:lstStyle/>
          <a:p>
            <a:pPr algn="just">
              <a:lnSpc>
                <a:spcPts val="725"/>
              </a:lnSpc>
            </a:pPr>
            <a:r>
              <a:rPr lang="en-US" sz="518">
                <a:solidFill>
                  <a:srgbClr val="000000"/>
                </a:solidFill>
                <a:latin typeface="Now"/>
              </a:rPr>
              <a:t>B.H Broadbendt realizó  medidas craneométricas y escalas métricas  que aplicó  para la creación  de un cefalostato con gran precisión para la medición de las teleradiografias para evaluar el crecimiento facial. En Europa  H. Hofrath  A.J. Paccini crearon un tipo de cefalostato para el estudio de las maloclusiones y las basales oseas.</a:t>
            </a:r>
          </a:p>
        </p:txBody>
      </p:sp>
      <p:sp>
        <p:nvSpPr>
          <p:cNvPr name="TextBox 34" id="34"/>
          <p:cNvSpPr txBox="true"/>
          <p:nvPr/>
        </p:nvSpPr>
        <p:spPr>
          <a:xfrm rot="0">
            <a:off x="249529" y="2729055"/>
            <a:ext cx="1308089" cy="730087"/>
          </a:xfrm>
          <a:prstGeom prst="rect">
            <a:avLst/>
          </a:prstGeom>
        </p:spPr>
        <p:txBody>
          <a:bodyPr anchor="t" rtlCol="false" tIns="0" lIns="0" bIns="0" rIns="0">
            <a:spAutoFit/>
          </a:bodyPr>
          <a:lstStyle/>
          <a:p>
            <a:pPr algn="just">
              <a:lnSpc>
                <a:spcPts val="725"/>
              </a:lnSpc>
            </a:pPr>
            <a:r>
              <a:rPr lang="en-US" sz="518">
                <a:solidFill>
                  <a:srgbClr val="000000"/>
                </a:solidFill>
                <a:latin typeface="Now"/>
              </a:rPr>
              <a:t>Karl Halp explicó  el mecanismo  de acción  del aparato de Andressen que consiste  en la transmisión  de  los estímulos  musculares  al tejido periodontal y óseo  para producir cambios en las estructuras  tisulares, nació la ortopedia  funcional de los maxilares.</a:t>
            </a:r>
          </a:p>
        </p:txBody>
      </p:sp>
      <p:sp>
        <p:nvSpPr>
          <p:cNvPr name="TextBox 35" id="35"/>
          <p:cNvSpPr txBox="true"/>
          <p:nvPr/>
        </p:nvSpPr>
        <p:spPr>
          <a:xfrm rot="0">
            <a:off x="284559" y="3623648"/>
            <a:ext cx="1167231" cy="730087"/>
          </a:xfrm>
          <a:prstGeom prst="rect">
            <a:avLst/>
          </a:prstGeom>
        </p:spPr>
        <p:txBody>
          <a:bodyPr anchor="t" rtlCol="false" tIns="0" lIns="0" bIns="0" rIns="0">
            <a:spAutoFit/>
          </a:bodyPr>
          <a:lstStyle/>
          <a:p>
            <a:pPr algn="just">
              <a:lnSpc>
                <a:spcPts val="725"/>
              </a:lnSpc>
            </a:pPr>
            <a:r>
              <a:rPr lang="en-US" sz="518">
                <a:solidFill>
                  <a:srgbClr val="000000"/>
                </a:solidFill>
                <a:latin typeface="Now"/>
              </a:rPr>
              <a:t>A.M Schwarz  presentó  un libro sobre el tratamiento  odontológico  con diferentes  tipos de placas  con tornillos y resortes , perfeccionó con gran detalle este tipo de tratamiento con la creación  de los ganchos flechas  y la precisión  de los tornillos.</a:t>
            </a:r>
          </a:p>
        </p:txBody>
      </p:sp>
      <p:sp>
        <p:nvSpPr>
          <p:cNvPr name="TextBox 36" id="36"/>
          <p:cNvSpPr txBox="true"/>
          <p:nvPr/>
        </p:nvSpPr>
        <p:spPr>
          <a:xfrm rot="0">
            <a:off x="2182080" y="4514974"/>
            <a:ext cx="1017181" cy="367985"/>
          </a:xfrm>
          <a:prstGeom prst="rect">
            <a:avLst/>
          </a:prstGeom>
        </p:spPr>
        <p:txBody>
          <a:bodyPr anchor="t" rtlCol="false" tIns="0" lIns="0" bIns="0" rIns="0">
            <a:spAutoFit/>
          </a:bodyPr>
          <a:lstStyle/>
          <a:p>
            <a:pPr>
              <a:lnSpc>
                <a:spcPts val="725"/>
              </a:lnSpc>
            </a:pPr>
            <a:r>
              <a:rPr lang="en-US" sz="518">
                <a:solidFill>
                  <a:srgbClr val="000000"/>
                </a:solidFill>
                <a:latin typeface="Now"/>
              </a:rPr>
              <a:t>Allan G. Brodie presentó  un trabajo sobre el patrón  de crecimiento  facial en niños e 3 meses a 8 años.</a:t>
            </a:r>
          </a:p>
        </p:txBody>
      </p:sp>
      <p:sp>
        <p:nvSpPr>
          <p:cNvPr name="TextBox 37" id="37"/>
          <p:cNvSpPr txBox="true"/>
          <p:nvPr/>
        </p:nvSpPr>
        <p:spPr>
          <a:xfrm rot="0">
            <a:off x="2329476" y="5429026"/>
            <a:ext cx="1017181" cy="367985"/>
          </a:xfrm>
          <a:prstGeom prst="rect">
            <a:avLst/>
          </a:prstGeom>
        </p:spPr>
        <p:txBody>
          <a:bodyPr anchor="t" rtlCol="false" tIns="0" lIns="0" bIns="0" rIns="0">
            <a:spAutoFit/>
          </a:bodyPr>
          <a:lstStyle/>
          <a:p>
            <a:pPr algn="just">
              <a:lnSpc>
                <a:spcPts val="725"/>
              </a:lnSpc>
            </a:pPr>
            <a:r>
              <a:rPr lang="en-US" sz="518">
                <a:solidFill>
                  <a:srgbClr val="000000"/>
                </a:solidFill>
                <a:latin typeface="Now"/>
              </a:rPr>
              <a:t>Arne Bjork de Dinamarca comenzó  sus investigaciones  sobre crecimiento  y desarrollo  craneofacial.</a:t>
            </a:r>
          </a:p>
        </p:txBody>
      </p:sp>
      <p:sp>
        <p:nvSpPr>
          <p:cNvPr name="TextBox 38" id="38"/>
          <p:cNvSpPr txBox="true"/>
          <p:nvPr/>
        </p:nvSpPr>
        <p:spPr>
          <a:xfrm rot="0">
            <a:off x="303585" y="6183191"/>
            <a:ext cx="1129178" cy="458511"/>
          </a:xfrm>
          <a:prstGeom prst="rect">
            <a:avLst/>
          </a:prstGeom>
        </p:spPr>
        <p:txBody>
          <a:bodyPr anchor="t" rtlCol="false" tIns="0" lIns="0" bIns="0" rIns="0">
            <a:spAutoFit/>
          </a:bodyPr>
          <a:lstStyle/>
          <a:p>
            <a:pPr algn="just">
              <a:lnSpc>
                <a:spcPts val="725"/>
              </a:lnSpc>
            </a:pPr>
            <a:r>
              <a:rPr lang="en-US" sz="518">
                <a:solidFill>
                  <a:srgbClr val="000000"/>
                </a:solidFill>
                <a:latin typeface="Now"/>
              </a:rPr>
              <a:t>Robert M .Ricketts realizó  su análisis  cefalométrico y estudió  la posibilidad  de identificar  el biotipo del paciente , desarrolló su cefalométria computarizada.</a:t>
            </a:r>
          </a:p>
        </p:txBody>
      </p:sp>
      <p:sp>
        <p:nvSpPr>
          <p:cNvPr name="TextBox 39" id="39"/>
          <p:cNvSpPr txBox="true"/>
          <p:nvPr/>
        </p:nvSpPr>
        <p:spPr>
          <a:xfrm rot="0">
            <a:off x="399579" y="7114508"/>
            <a:ext cx="1017181" cy="277459"/>
          </a:xfrm>
          <a:prstGeom prst="rect">
            <a:avLst/>
          </a:prstGeom>
        </p:spPr>
        <p:txBody>
          <a:bodyPr anchor="t" rtlCol="false" tIns="0" lIns="0" bIns="0" rIns="0">
            <a:spAutoFit/>
          </a:bodyPr>
          <a:lstStyle/>
          <a:p>
            <a:pPr algn="just">
              <a:lnSpc>
                <a:spcPts val="725"/>
              </a:lnSpc>
            </a:pPr>
            <a:r>
              <a:rPr lang="en-US" sz="518">
                <a:solidFill>
                  <a:srgbClr val="000000"/>
                </a:solidFill>
                <a:latin typeface="Now"/>
              </a:rPr>
              <a:t>Uso de resinas epoxi para cementar, cemento directo de los brackets.</a:t>
            </a:r>
          </a:p>
        </p:txBody>
      </p:sp>
      <p:sp>
        <p:nvSpPr>
          <p:cNvPr name="TextBox 40" id="40"/>
          <p:cNvSpPr txBox="true"/>
          <p:nvPr/>
        </p:nvSpPr>
        <p:spPr>
          <a:xfrm rot="0">
            <a:off x="2784560" y="298687"/>
            <a:ext cx="803046" cy="458099"/>
          </a:xfrm>
          <a:prstGeom prst="rect">
            <a:avLst/>
          </a:prstGeom>
        </p:spPr>
        <p:txBody>
          <a:bodyPr anchor="t" rtlCol="false" tIns="0" lIns="0" bIns="0" rIns="0">
            <a:spAutoFit/>
          </a:bodyPr>
          <a:lstStyle/>
          <a:p>
            <a:pPr algn="l" marL="0" indent="0" lvl="0">
              <a:lnSpc>
                <a:spcPts val="3352"/>
              </a:lnSpc>
              <a:spcBef>
                <a:spcPct val="0"/>
              </a:spcBef>
            </a:pPr>
            <a:r>
              <a:rPr lang="en-US" sz="3456">
                <a:solidFill>
                  <a:srgbClr val="E44650"/>
                </a:solidFill>
                <a:latin typeface="Bobby Jones"/>
              </a:rPr>
              <a:t>1919</a:t>
            </a:r>
          </a:p>
        </p:txBody>
      </p:sp>
      <p:sp>
        <p:nvSpPr>
          <p:cNvPr name="TextBox 41" id="41"/>
          <p:cNvSpPr txBox="true"/>
          <p:nvPr/>
        </p:nvSpPr>
        <p:spPr>
          <a:xfrm rot="0">
            <a:off x="394983" y="222487"/>
            <a:ext cx="1017181" cy="448986"/>
          </a:xfrm>
          <a:prstGeom prst="rect">
            <a:avLst/>
          </a:prstGeom>
        </p:spPr>
        <p:txBody>
          <a:bodyPr anchor="t" rtlCol="false" tIns="0" lIns="0" bIns="0" rIns="0">
            <a:spAutoFit/>
          </a:bodyPr>
          <a:lstStyle/>
          <a:p>
            <a:pPr algn="just">
              <a:lnSpc>
                <a:spcPts val="725"/>
              </a:lnSpc>
            </a:pPr>
            <a:r>
              <a:rPr lang="en-US" sz="518">
                <a:solidFill>
                  <a:srgbClr val="000000"/>
                </a:solidFill>
                <a:latin typeface="Open Sauce"/>
              </a:rPr>
              <a:t>Hawley contribuyó  con su conocido  aparato  para la contención  de los resultados logrados post tratamiento  ortodóntico.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name="AutoShape 2" id="2"/>
          <p:cNvSpPr/>
          <p:nvPr/>
        </p:nvSpPr>
        <p:spPr>
          <a:xfrm flipV="true">
            <a:off x="1054826" y="611059"/>
            <a:ext cx="685057" cy="689368"/>
          </a:xfrm>
          <a:prstGeom prst="line">
            <a:avLst/>
          </a:prstGeom>
          <a:ln cap="flat" w="19050">
            <a:solidFill>
              <a:srgbClr val="E44650"/>
            </a:solidFill>
            <a:prstDash val="solid"/>
            <a:headEnd type="none" len="sm" w="sm"/>
            <a:tailEnd type="none" len="sm" w="sm"/>
          </a:ln>
        </p:spPr>
      </p:sp>
      <p:sp>
        <p:nvSpPr>
          <p:cNvPr name="AutoShape 3" id="3"/>
          <p:cNvSpPr/>
          <p:nvPr/>
        </p:nvSpPr>
        <p:spPr>
          <a:xfrm>
            <a:off x="912783" y="1491543"/>
            <a:ext cx="517342" cy="629165"/>
          </a:xfrm>
          <a:prstGeom prst="line">
            <a:avLst/>
          </a:prstGeom>
          <a:ln cap="flat" w="19050">
            <a:solidFill>
              <a:srgbClr val="E44650"/>
            </a:solidFill>
            <a:prstDash val="solid"/>
            <a:headEnd type="none" len="sm" w="sm"/>
            <a:tailEnd type="none" len="sm" w="sm"/>
          </a:ln>
        </p:spPr>
      </p:sp>
      <p:grpSp>
        <p:nvGrpSpPr>
          <p:cNvPr name="Group 4" id="4"/>
          <p:cNvGrpSpPr/>
          <p:nvPr/>
        </p:nvGrpSpPr>
        <p:grpSpPr>
          <a:xfrm rot="0">
            <a:off x="132260" y="7866278"/>
            <a:ext cx="3386484" cy="408585"/>
            <a:chOff x="0" y="0"/>
            <a:chExt cx="1968916" cy="237553"/>
          </a:xfrm>
        </p:grpSpPr>
        <p:sp>
          <p:nvSpPr>
            <p:cNvPr name="Freeform 5" id="5"/>
            <p:cNvSpPr/>
            <p:nvPr/>
          </p:nvSpPr>
          <p:spPr>
            <a:xfrm flipH="false" flipV="false" rot="0">
              <a:off x="0" y="0"/>
              <a:ext cx="1968916" cy="237553"/>
            </a:xfrm>
            <a:custGeom>
              <a:avLst/>
              <a:gdLst/>
              <a:ahLst/>
              <a:cxnLst/>
              <a:rect r="r" b="b" t="t" l="l"/>
              <a:pathLst>
                <a:path h="237553" w="1968916">
                  <a:moveTo>
                    <a:pt x="0" y="0"/>
                  </a:moveTo>
                  <a:lnTo>
                    <a:pt x="1968916" y="0"/>
                  </a:lnTo>
                  <a:lnTo>
                    <a:pt x="1968916" y="237553"/>
                  </a:lnTo>
                  <a:lnTo>
                    <a:pt x="0" y="237553"/>
                  </a:lnTo>
                  <a:close/>
                </a:path>
              </a:pathLst>
            </a:custGeom>
            <a:solidFill>
              <a:srgbClr val="333652"/>
            </a:solidFill>
          </p:spPr>
        </p:sp>
      </p:grpSp>
      <p:sp>
        <p:nvSpPr>
          <p:cNvPr name="Freeform 6" id="6"/>
          <p:cNvSpPr/>
          <p:nvPr/>
        </p:nvSpPr>
        <p:spPr>
          <a:xfrm flipH="false" flipV="false" rot="0">
            <a:off x="1458338" y="-6188"/>
            <a:ext cx="598601" cy="919398"/>
          </a:xfrm>
          <a:custGeom>
            <a:avLst/>
            <a:gdLst/>
            <a:ahLst/>
            <a:cxnLst/>
            <a:rect r="r" b="b" t="t" l="l"/>
            <a:pathLst>
              <a:path h="919398" w="598601">
                <a:moveTo>
                  <a:pt x="0" y="0"/>
                </a:moveTo>
                <a:lnTo>
                  <a:pt x="598601" y="0"/>
                </a:lnTo>
                <a:lnTo>
                  <a:pt x="598601" y="919399"/>
                </a:lnTo>
                <a:lnTo>
                  <a:pt x="0" y="919399"/>
                </a:lnTo>
                <a:lnTo>
                  <a:pt x="0" y="0"/>
                </a:lnTo>
                <a:close/>
              </a:path>
            </a:pathLst>
          </a:custGeom>
          <a:blipFill>
            <a:blip r:embed="rId2"/>
            <a:stretch>
              <a:fillRect l="0" t="0" r="0" b="0"/>
            </a:stretch>
          </a:blipFill>
        </p:spPr>
      </p:sp>
      <p:sp>
        <p:nvSpPr>
          <p:cNvPr name="Freeform 7" id="7"/>
          <p:cNvSpPr/>
          <p:nvPr/>
        </p:nvSpPr>
        <p:spPr>
          <a:xfrm flipH="false" flipV="false" rot="0">
            <a:off x="352670" y="1030786"/>
            <a:ext cx="1110998" cy="832176"/>
          </a:xfrm>
          <a:custGeom>
            <a:avLst/>
            <a:gdLst/>
            <a:ahLst/>
            <a:cxnLst/>
            <a:rect r="r" b="b" t="t" l="l"/>
            <a:pathLst>
              <a:path h="832176" w="1110998">
                <a:moveTo>
                  <a:pt x="0" y="0"/>
                </a:moveTo>
                <a:lnTo>
                  <a:pt x="1110999" y="0"/>
                </a:lnTo>
                <a:lnTo>
                  <a:pt x="1110999" y="832176"/>
                </a:lnTo>
                <a:lnTo>
                  <a:pt x="0" y="832176"/>
                </a:lnTo>
                <a:lnTo>
                  <a:pt x="0" y="0"/>
                </a:lnTo>
                <a:close/>
              </a:path>
            </a:pathLst>
          </a:custGeom>
          <a:blipFill>
            <a:blip r:embed="rId3"/>
            <a:stretch>
              <a:fillRect l="0" t="0" r="0" b="0"/>
            </a:stretch>
          </a:blipFill>
        </p:spPr>
      </p:sp>
      <p:sp>
        <p:nvSpPr>
          <p:cNvPr name="Freeform 8" id="8"/>
          <p:cNvSpPr/>
          <p:nvPr/>
        </p:nvSpPr>
        <p:spPr>
          <a:xfrm flipH="false" flipV="false" rot="0">
            <a:off x="1143539" y="2120709"/>
            <a:ext cx="984815" cy="500618"/>
          </a:xfrm>
          <a:custGeom>
            <a:avLst/>
            <a:gdLst/>
            <a:ahLst/>
            <a:cxnLst/>
            <a:rect r="r" b="b" t="t" l="l"/>
            <a:pathLst>
              <a:path h="500618" w="984815">
                <a:moveTo>
                  <a:pt x="0" y="0"/>
                </a:moveTo>
                <a:lnTo>
                  <a:pt x="984816" y="0"/>
                </a:lnTo>
                <a:lnTo>
                  <a:pt x="984816" y="500618"/>
                </a:lnTo>
                <a:lnTo>
                  <a:pt x="0" y="500618"/>
                </a:lnTo>
                <a:lnTo>
                  <a:pt x="0" y="0"/>
                </a:lnTo>
                <a:close/>
              </a:path>
            </a:pathLst>
          </a:custGeom>
          <a:blipFill>
            <a:blip r:embed="rId4"/>
            <a:stretch>
              <a:fillRect l="-38338" t="-211299" r="-41687" b="-147113"/>
            </a:stretch>
          </a:blipFill>
        </p:spPr>
      </p:sp>
      <p:sp>
        <p:nvSpPr>
          <p:cNvPr name="AutoShape 9" id="9"/>
          <p:cNvSpPr/>
          <p:nvPr/>
        </p:nvSpPr>
        <p:spPr>
          <a:xfrm flipH="true">
            <a:off x="1463669" y="2627861"/>
            <a:ext cx="67982" cy="434600"/>
          </a:xfrm>
          <a:prstGeom prst="line">
            <a:avLst/>
          </a:prstGeom>
          <a:ln cap="flat" w="19050">
            <a:solidFill>
              <a:srgbClr val="E44650"/>
            </a:solidFill>
            <a:prstDash val="solid"/>
            <a:headEnd type="none" len="sm" w="sm"/>
            <a:tailEnd type="none" len="sm" w="sm"/>
          </a:ln>
        </p:spPr>
      </p:sp>
      <p:sp>
        <p:nvSpPr>
          <p:cNvPr name="Freeform 10" id="10"/>
          <p:cNvSpPr/>
          <p:nvPr/>
        </p:nvSpPr>
        <p:spPr>
          <a:xfrm flipH="false" flipV="false" rot="0">
            <a:off x="213743" y="3635741"/>
            <a:ext cx="1422204" cy="759744"/>
          </a:xfrm>
          <a:custGeom>
            <a:avLst/>
            <a:gdLst/>
            <a:ahLst/>
            <a:cxnLst/>
            <a:rect r="r" b="b" t="t" l="l"/>
            <a:pathLst>
              <a:path h="759744" w="1422204">
                <a:moveTo>
                  <a:pt x="0" y="0"/>
                </a:moveTo>
                <a:lnTo>
                  <a:pt x="1422204" y="0"/>
                </a:lnTo>
                <a:lnTo>
                  <a:pt x="1422204" y="759744"/>
                </a:lnTo>
                <a:lnTo>
                  <a:pt x="0" y="759744"/>
                </a:lnTo>
                <a:lnTo>
                  <a:pt x="0" y="0"/>
                </a:lnTo>
                <a:close/>
              </a:path>
            </a:pathLst>
          </a:custGeom>
          <a:blipFill>
            <a:blip r:embed="rId5"/>
            <a:stretch>
              <a:fillRect l="0" t="0" r="0" b="0"/>
            </a:stretch>
          </a:blipFill>
        </p:spPr>
      </p:sp>
      <p:sp>
        <p:nvSpPr>
          <p:cNvPr name="Freeform 11" id="11"/>
          <p:cNvSpPr/>
          <p:nvPr/>
        </p:nvSpPr>
        <p:spPr>
          <a:xfrm flipH="false" flipV="false" rot="0">
            <a:off x="182880" y="4514814"/>
            <a:ext cx="1687349" cy="887219"/>
          </a:xfrm>
          <a:custGeom>
            <a:avLst/>
            <a:gdLst/>
            <a:ahLst/>
            <a:cxnLst/>
            <a:rect r="r" b="b" t="t" l="l"/>
            <a:pathLst>
              <a:path h="887219" w="1687349">
                <a:moveTo>
                  <a:pt x="0" y="0"/>
                </a:moveTo>
                <a:lnTo>
                  <a:pt x="1687349" y="0"/>
                </a:lnTo>
                <a:lnTo>
                  <a:pt x="1687349" y="887219"/>
                </a:lnTo>
                <a:lnTo>
                  <a:pt x="0" y="887219"/>
                </a:lnTo>
                <a:lnTo>
                  <a:pt x="0" y="0"/>
                </a:lnTo>
                <a:close/>
              </a:path>
            </a:pathLst>
          </a:custGeom>
          <a:blipFill>
            <a:blip r:embed="rId6"/>
            <a:stretch>
              <a:fillRect l="0" t="0" r="0" b="0"/>
            </a:stretch>
          </a:blipFill>
        </p:spPr>
      </p:sp>
      <p:sp>
        <p:nvSpPr>
          <p:cNvPr name="Freeform 12" id="12"/>
          <p:cNvSpPr/>
          <p:nvPr/>
        </p:nvSpPr>
        <p:spPr>
          <a:xfrm flipH="false" flipV="false" rot="0">
            <a:off x="2056939" y="4535223"/>
            <a:ext cx="1286082" cy="866810"/>
          </a:xfrm>
          <a:custGeom>
            <a:avLst/>
            <a:gdLst/>
            <a:ahLst/>
            <a:cxnLst/>
            <a:rect r="r" b="b" t="t" l="l"/>
            <a:pathLst>
              <a:path h="866810" w="1286082">
                <a:moveTo>
                  <a:pt x="0" y="0"/>
                </a:moveTo>
                <a:lnTo>
                  <a:pt x="1286082" y="0"/>
                </a:lnTo>
                <a:lnTo>
                  <a:pt x="1286082" y="866810"/>
                </a:lnTo>
                <a:lnTo>
                  <a:pt x="0" y="866810"/>
                </a:lnTo>
                <a:lnTo>
                  <a:pt x="0" y="0"/>
                </a:lnTo>
                <a:close/>
              </a:path>
            </a:pathLst>
          </a:custGeom>
          <a:blipFill>
            <a:blip r:embed="rId7"/>
            <a:stretch>
              <a:fillRect l="0" t="0" r="0" b="0"/>
            </a:stretch>
          </a:blipFill>
        </p:spPr>
      </p:sp>
      <p:sp>
        <p:nvSpPr>
          <p:cNvPr name="Freeform 13" id="13"/>
          <p:cNvSpPr/>
          <p:nvPr/>
        </p:nvSpPr>
        <p:spPr>
          <a:xfrm flipH="false" flipV="false" rot="0">
            <a:off x="1979430" y="3568363"/>
            <a:ext cx="1315030" cy="827122"/>
          </a:xfrm>
          <a:custGeom>
            <a:avLst/>
            <a:gdLst/>
            <a:ahLst/>
            <a:cxnLst/>
            <a:rect r="r" b="b" t="t" l="l"/>
            <a:pathLst>
              <a:path h="827122" w="1315030">
                <a:moveTo>
                  <a:pt x="0" y="0"/>
                </a:moveTo>
                <a:lnTo>
                  <a:pt x="1315031" y="0"/>
                </a:lnTo>
                <a:lnTo>
                  <a:pt x="1315031" y="827122"/>
                </a:lnTo>
                <a:lnTo>
                  <a:pt x="0" y="827122"/>
                </a:lnTo>
                <a:lnTo>
                  <a:pt x="0" y="0"/>
                </a:lnTo>
                <a:close/>
              </a:path>
            </a:pathLst>
          </a:custGeom>
          <a:blipFill>
            <a:blip r:embed="rId8"/>
            <a:stretch>
              <a:fillRect l="0" t="0" r="0" b="0"/>
            </a:stretch>
          </a:blipFill>
        </p:spPr>
      </p:sp>
      <p:sp>
        <p:nvSpPr>
          <p:cNvPr name="TextBox 14" id="14"/>
          <p:cNvSpPr txBox="true"/>
          <p:nvPr/>
        </p:nvSpPr>
        <p:spPr>
          <a:xfrm rot="0">
            <a:off x="2128355" y="269519"/>
            <a:ext cx="1017181" cy="358460"/>
          </a:xfrm>
          <a:prstGeom prst="rect">
            <a:avLst/>
          </a:prstGeom>
        </p:spPr>
        <p:txBody>
          <a:bodyPr anchor="t" rtlCol="false" tIns="0" lIns="0" bIns="0" rIns="0">
            <a:spAutoFit/>
          </a:bodyPr>
          <a:lstStyle/>
          <a:p>
            <a:pPr algn="just">
              <a:lnSpc>
                <a:spcPts val="725"/>
              </a:lnSpc>
            </a:pPr>
            <a:r>
              <a:rPr lang="en-US" sz="518">
                <a:solidFill>
                  <a:srgbClr val="000000"/>
                </a:solidFill>
                <a:latin typeface="Open Sauce"/>
              </a:rPr>
              <a:t>Mario Tenambaum, autor de los libros fuerza  extraoral y ortodoncia, fundamentos  y técnicas .</a:t>
            </a:r>
          </a:p>
        </p:txBody>
      </p:sp>
      <p:sp>
        <p:nvSpPr>
          <p:cNvPr name="TextBox 15" id="15"/>
          <p:cNvSpPr txBox="true"/>
          <p:nvPr/>
        </p:nvSpPr>
        <p:spPr>
          <a:xfrm rot="0">
            <a:off x="585340" y="257799"/>
            <a:ext cx="803046" cy="458099"/>
          </a:xfrm>
          <a:prstGeom prst="rect">
            <a:avLst/>
          </a:prstGeom>
        </p:spPr>
        <p:txBody>
          <a:bodyPr anchor="t" rtlCol="false" tIns="0" lIns="0" bIns="0" rIns="0">
            <a:spAutoFit/>
          </a:bodyPr>
          <a:lstStyle/>
          <a:p>
            <a:pPr algn="l" marL="0" indent="0" lvl="0">
              <a:lnSpc>
                <a:spcPts val="3352"/>
              </a:lnSpc>
              <a:spcBef>
                <a:spcPct val="0"/>
              </a:spcBef>
            </a:pPr>
            <a:r>
              <a:rPr lang="en-US" sz="3456">
                <a:solidFill>
                  <a:srgbClr val="E44650"/>
                </a:solidFill>
                <a:latin typeface="Bobby Jones"/>
              </a:rPr>
              <a:t>1987</a:t>
            </a:r>
          </a:p>
        </p:txBody>
      </p:sp>
      <p:sp>
        <p:nvSpPr>
          <p:cNvPr name="TextBox 16" id="16"/>
          <p:cNvSpPr txBox="true"/>
          <p:nvPr/>
        </p:nvSpPr>
        <p:spPr>
          <a:xfrm rot="0">
            <a:off x="1631738" y="1251162"/>
            <a:ext cx="850402" cy="458099"/>
          </a:xfrm>
          <a:prstGeom prst="rect">
            <a:avLst/>
          </a:prstGeom>
        </p:spPr>
        <p:txBody>
          <a:bodyPr anchor="t" rtlCol="false" tIns="0" lIns="0" bIns="0" rIns="0">
            <a:spAutoFit/>
          </a:bodyPr>
          <a:lstStyle/>
          <a:p>
            <a:pPr algn="ctr" marL="0" indent="0" lvl="0">
              <a:lnSpc>
                <a:spcPts val="3352"/>
              </a:lnSpc>
              <a:spcBef>
                <a:spcPct val="0"/>
              </a:spcBef>
            </a:pPr>
            <a:r>
              <a:rPr lang="en-US" sz="3456">
                <a:solidFill>
                  <a:srgbClr val="E44650"/>
                </a:solidFill>
                <a:latin typeface="Bobby Jones"/>
              </a:rPr>
              <a:t>1992</a:t>
            </a:r>
          </a:p>
        </p:txBody>
      </p:sp>
      <p:sp>
        <p:nvSpPr>
          <p:cNvPr name="TextBox 17" id="17"/>
          <p:cNvSpPr txBox="true"/>
          <p:nvPr/>
        </p:nvSpPr>
        <p:spPr>
          <a:xfrm rot="0">
            <a:off x="2128355" y="2168334"/>
            <a:ext cx="1929897" cy="304440"/>
          </a:xfrm>
          <a:prstGeom prst="rect">
            <a:avLst/>
          </a:prstGeom>
        </p:spPr>
        <p:txBody>
          <a:bodyPr anchor="t" rtlCol="false" tIns="0" lIns="0" bIns="0" rIns="0">
            <a:spAutoFit/>
          </a:bodyPr>
          <a:lstStyle/>
          <a:p>
            <a:pPr algn="l" marL="0" indent="0" lvl="0">
              <a:lnSpc>
                <a:spcPts val="2262"/>
              </a:lnSpc>
              <a:spcBef>
                <a:spcPct val="0"/>
              </a:spcBef>
            </a:pPr>
            <a:r>
              <a:rPr lang="en-US" sz="2332">
                <a:solidFill>
                  <a:srgbClr val="E44650"/>
                </a:solidFill>
                <a:latin typeface="Bobby Jones"/>
              </a:rPr>
              <a:t>1992 -2006</a:t>
            </a:r>
          </a:p>
        </p:txBody>
      </p:sp>
      <p:sp>
        <p:nvSpPr>
          <p:cNvPr name="TextBox 18" id="18"/>
          <p:cNvSpPr txBox="true"/>
          <p:nvPr/>
        </p:nvSpPr>
        <p:spPr>
          <a:xfrm rot="0">
            <a:off x="2444611" y="1427824"/>
            <a:ext cx="1017181" cy="96408"/>
          </a:xfrm>
          <a:prstGeom prst="rect">
            <a:avLst/>
          </a:prstGeom>
        </p:spPr>
        <p:txBody>
          <a:bodyPr anchor="t" rtlCol="false" tIns="0" lIns="0" bIns="0" rIns="0">
            <a:spAutoFit/>
          </a:bodyPr>
          <a:lstStyle/>
          <a:p>
            <a:pPr>
              <a:lnSpc>
                <a:spcPts val="725"/>
              </a:lnSpc>
            </a:pPr>
            <a:r>
              <a:rPr lang="en-US" sz="518">
                <a:solidFill>
                  <a:srgbClr val="000000"/>
                </a:solidFill>
                <a:latin typeface="Now"/>
              </a:rPr>
              <a:t>Técnica  de canto  de Tweed.</a:t>
            </a:r>
          </a:p>
        </p:txBody>
      </p:sp>
      <p:sp>
        <p:nvSpPr>
          <p:cNvPr name="TextBox 19" id="19"/>
          <p:cNvSpPr txBox="true"/>
          <p:nvPr/>
        </p:nvSpPr>
        <p:spPr>
          <a:xfrm rot="0">
            <a:off x="182880" y="2177501"/>
            <a:ext cx="1017181" cy="367985"/>
          </a:xfrm>
          <a:prstGeom prst="rect">
            <a:avLst/>
          </a:prstGeom>
        </p:spPr>
        <p:txBody>
          <a:bodyPr anchor="t" rtlCol="false" tIns="0" lIns="0" bIns="0" rIns="0">
            <a:spAutoFit/>
          </a:bodyPr>
          <a:lstStyle/>
          <a:p>
            <a:pPr algn="just">
              <a:lnSpc>
                <a:spcPts val="725"/>
              </a:lnSpc>
            </a:pPr>
            <a:r>
              <a:rPr lang="en-US" sz="518">
                <a:solidFill>
                  <a:srgbClr val="000000"/>
                </a:solidFill>
                <a:latin typeface="Now"/>
              </a:rPr>
              <a:t>Carlos R. Guardado introdujo la técnica  de canto Tweed para dejar la técnica  de arco de cinta.</a:t>
            </a:r>
          </a:p>
        </p:txBody>
      </p:sp>
      <p:sp>
        <p:nvSpPr>
          <p:cNvPr name="TextBox 20" id="20"/>
          <p:cNvSpPr txBox="true"/>
          <p:nvPr/>
        </p:nvSpPr>
        <p:spPr>
          <a:xfrm rot="0">
            <a:off x="1826743" y="4023467"/>
            <a:ext cx="4115" cy="163617"/>
          </a:xfrm>
          <a:prstGeom prst="rect">
            <a:avLst/>
          </a:prstGeom>
        </p:spPr>
        <p:txBody>
          <a:bodyPr anchor="t" rtlCol="false" tIns="0" lIns="0" bIns="0" rIns="0">
            <a:spAutoFit/>
          </a:bodyPr>
          <a:lstStyle/>
          <a:p>
            <a:pPr algn="ctr">
              <a:lnSpc>
                <a:spcPts val="1330"/>
              </a:lnSpc>
            </a:pPr>
          </a:p>
        </p:txBody>
      </p:sp>
      <p:sp>
        <p:nvSpPr>
          <p:cNvPr name="TextBox 21" id="21"/>
          <p:cNvSpPr txBox="true"/>
          <p:nvPr/>
        </p:nvSpPr>
        <p:spPr>
          <a:xfrm rot="0">
            <a:off x="236867" y="6827200"/>
            <a:ext cx="3187980" cy="820415"/>
          </a:xfrm>
          <a:prstGeom prst="rect">
            <a:avLst/>
          </a:prstGeom>
        </p:spPr>
        <p:txBody>
          <a:bodyPr anchor="t" rtlCol="false" tIns="0" lIns="0" bIns="0" rIns="0">
            <a:spAutoFit/>
          </a:bodyPr>
          <a:lstStyle/>
          <a:p>
            <a:pPr algn="just" marL="102598" indent="-51299" lvl="1">
              <a:lnSpc>
                <a:spcPts val="665"/>
              </a:lnSpc>
              <a:buFont typeface="Arial"/>
              <a:buChar char="•"/>
            </a:pPr>
            <a:r>
              <a:rPr lang="en-US" sz="475">
                <a:solidFill>
                  <a:srgbClr val="000000"/>
                </a:solidFill>
                <a:latin typeface="Open Sauce"/>
              </a:rPr>
              <a:t>ril.es. (2021, 17 febrero). La historia de la ortodoncia – Los primeros pasos de la ortodoncia. Dentistas en Coruña | Clínica Dental Araújo Smart Dental |. https://araujodental.com/blog/la-historia-de-la-ortodoncia-1-los-primeros-pasos-de-la-ortodoncia/</a:t>
            </a:r>
          </a:p>
          <a:p>
            <a:pPr algn="just" marL="102598" indent="-51299" lvl="1">
              <a:lnSpc>
                <a:spcPts val="665"/>
              </a:lnSpc>
              <a:buFont typeface="Arial"/>
              <a:buChar char="•"/>
            </a:pPr>
            <a:r>
              <a:rPr lang="en-US" sz="475">
                <a:solidFill>
                  <a:srgbClr val="000000"/>
                </a:solidFill>
                <a:latin typeface="Open Sauce"/>
              </a:rPr>
              <a:t>Historia de la Ortodoncia timeline. (1655, 1 enero). Timetoast timelines. https://www.timetoast.com/timelines/1813784?print=1</a:t>
            </a:r>
          </a:p>
          <a:p>
            <a:pPr algn="just" marL="102598" indent="-51299" lvl="1">
              <a:lnSpc>
                <a:spcPts val="665"/>
              </a:lnSpc>
              <a:buFont typeface="Arial"/>
              <a:buChar char="•"/>
            </a:pPr>
            <a:r>
              <a:rPr lang="en-US" sz="475">
                <a:solidFill>
                  <a:srgbClr val="000000"/>
                </a:solidFill>
                <a:latin typeface="Open Sauce"/>
              </a:rPr>
              <a:t>Olmos, O., Balaguer, &amp; Olmos, V., Balaguer. (2009). Historia de la cefalometria. Gaceta Dental.</a:t>
            </a:r>
          </a:p>
          <a:p>
            <a:pPr algn="just" marL="102598" indent="-51299" lvl="1">
              <a:lnSpc>
                <a:spcPts val="665"/>
              </a:lnSpc>
              <a:buFont typeface="Arial"/>
              <a:buChar char="•"/>
            </a:pPr>
            <a:r>
              <a:rPr lang="en-US" sz="475">
                <a:solidFill>
                  <a:srgbClr val="000000"/>
                </a:solidFill>
                <a:latin typeface="Open Sauce"/>
              </a:rPr>
              <a:t>José Alves, R., Cardoso, &amp; Aparecida Nogueira, E., Gonzáles. (2022). Actualización en ortodoncia y ortopedia funcional de los maxilares (1.a ed.). Artes médicas. Pp: 1-27</a:t>
            </a:r>
          </a:p>
          <a:p>
            <a:pPr algn="just">
              <a:lnSpc>
                <a:spcPts val="665"/>
              </a:lnSpc>
            </a:pPr>
          </a:p>
          <a:p>
            <a:pPr algn="just">
              <a:lnSpc>
                <a:spcPts val="665"/>
              </a:lnSpc>
            </a:pPr>
          </a:p>
        </p:txBody>
      </p:sp>
      <p:sp>
        <p:nvSpPr>
          <p:cNvPr name="TextBox 22" id="22"/>
          <p:cNvSpPr txBox="true"/>
          <p:nvPr/>
        </p:nvSpPr>
        <p:spPr>
          <a:xfrm rot="0">
            <a:off x="782231" y="3111676"/>
            <a:ext cx="1929897" cy="304440"/>
          </a:xfrm>
          <a:prstGeom prst="rect">
            <a:avLst/>
          </a:prstGeom>
        </p:spPr>
        <p:txBody>
          <a:bodyPr anchor="t" rtlCol="false" tIns="0" lIns="0" bIns="0" rIns="0">
            <a:spAutoFit/>
          </a:bodyPr>
          <a:lstStyle/>
          <a:p>
            <a:pPr algn="l" marL="0" indent="0" lvl="0">
              <a:lnSpc>
                <a:spcPts val="2262"/>
              </a:lnSpc>
              <a:spcBef>
                <a:spcPct val="0"/>
              </a:spcBef>
            </a:pPr>
            <a:r>
              <a:rPr lang="en-US" sz="2332">
                <a:solidFill>
                  <a:srgbClr val="E44650"/>
                </a:solidFill>
                <a:latin typeface="Bobby Jones"/>
              </a:rPr>
              <a:t>Actualidad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DAFdJR9HqRI</dc:identifier>
  <dcterms:modified xsi:type="dcterms:W3CDTF">2011-08-01T06:04:30Z</dcterms:modified>
  <cp:revision>1</cp:revision>
  <dc:title>infografia linea del tiempo original azul</dc:title>
</cp:coreProperties>
</file>