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 /><Relationship Id="rId3" Type="http://schemas.microsoft.com/office/2007/relationships/media" Target="../media/media2.mp4" /><Relationship Id="rId7" Type="http://schemas.openxmlformats.org/officeDocument/2006/relationships/image" Target="../media/image5.jpeg" /><Relationship Id="rId2" Type="http://schemas.openxmlformats.org/officeDocument/2006/relationships/video" Target="../media/media1.mp4" /><Relationship Id="rId1" Type="http://schemas.microsoft.com/office/2007/relationships/media" Target="../media/media1.mp4" /><Relationship Id="rId6" Type="http://schemas.openxmlformats.org/officeDocument/2006/relationships/image" Target="../media/image4.jpeg" /><Relationship Id="rId5" Type="http://schemas.openxmlformats.org/officeDocument/2006/relationships/slideLayout" Target="../slideLayouts/slideLayout1.xml" /><Relationship Id="rId4" Type="http://schemas.openxmlformats.org/officeDocument/2006/relationships/video" Target="../media/media2.mp4" /><Relationship Id="rId9" Type="http://schemas.openxmlformats.org/officeDocument/2006/relationships/image" Target="../media/image7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6.jpe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0.jpeg" /><Relationship Id="rId4" Type="http://schemas.openxmlformats.org/officeDocument/2006/relationships/image" Target="../media/image19.jpe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 /><Relationship Id="rId2" Type="http://schemas.openxmlformats.org/officeDocument/2006/relationships/image" Target="../media/image21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4.jpeg" /><Relationship Id="rId4" Type="http://schemas.openxmlformats.org/officeDocument/2006/relationships/image" Target="../media/image23.jpe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 /><Relationship Id="rId2" Type="http://schemas.openxmlformats.org/officeDocument/2006/relationships/image" Target="../media/image25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8.jpeg" /><Relationship Id="rId4" Type="http://schemas.openxmlformats.org/officeDocument/2006/relationships/image" Target="../media/image27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C1B11-B3EE-4EDC-8140-D816377D99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/>
              <a:t>Ortodoncia , conceptos relacionados.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04974F-BF4D-9341-B503-8A5F91BA3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648" y="3672046"/>
            <a:ext cx="8144134" cy="1117687"/>
          </a:xfrm>
        </p:spPr>
        <p:txBody>
          <a:bodyPr/>
          <a:lstStyle/>
          <a:p>
            <a:r>
              <a:rPr lang="es-US"/>
              <a:t>Luis Antonio Aguilar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2F76E44-6CA8-83BE-E7CD-B1DB1731F875}"/>
              </a:ext>
            </a:extLst>
          </p:cNvPr>
          <p:cNvSpPr txBox="1"/>
          <p:nvPr/>
        </p:nvSpPr>
        <p:spPr>
          <a:xfrm>
            <a:off x="1742536" y="492441"/>
            <a:ext cx="8273143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US" sz="3200" b="1" dirty="0">
                <a:latin typeface="Aldhabi" panose="02000000000000000000" pitchFamily="2" charset="0"/>
                <a:ea typeface="Aldhabi" panose="02000000000000000000" pitchFamily="2" charset="0"/>
              </a:rPr>
              <a:t>Instituto  Politécnico  Nacional </a:t>
            </a:r>
          </a:p>
          <a:p>
            <a:pPr algn="ctr"/>
            <a:r>
              <a:rPr lang="es-US" sz="3200" b="1" dirty="0">
                <a:latin typeface="Aldhabi" panose="02000000000000000000" pitchFamily="2" charset="0"/>
                <a:ea typeface="Aldhabi" panose="02000000000000000000" pitchFamily="2" charset="0"/>
              </a:rPr>
              <a:t>Centro Interdisciplinario  de Ciencias de la Salud.</a:t>
            </a:r>
          </a:p>
          <a:p>
            <a:pPr algn="ctr"/>
            <a:r>
              <a:rPr lang="es-US" sz="3200" b="1" dirty="0">
                <a:latin typeface="Aldhabi" panose="02000000000000000000" pitchFamily="2" charset="0"/>
                <a:ea typeface="Aldhabi" panose="02000000000000000000" pitchFamily="2" charset="0"/>
              </a:rPr>
              <a:t>Unidad Santo Tomás .</a:t>
            </a:r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1BFB67F8-50C7-1C5A-2B9F-DCD6B6F858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605" y="172545"/>
            <a:ext cx="1347813" cy="1524644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B12A3013-7636-D266-35D9-44135E88D4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79796" y="172544"/>
            <a:ext cx="1524645" cy="1524645"/>
          </a:xfrm>
          <a:prstGeom prst="rect">
            <a:avLst/>
          </a:prstGeom>
        </p:spPr>
      </p:pic>
      <p:pic>
        <p:nvPicPr>
          <p:cNvPr id="5" name="images (1).mp4">
            <a:hlinkClick r:id="" action="ppaction://media"/>
            <a:extLst>
              <a:ext uri="{FF2B5EF4-FFF2-40B4-BE49-F238E27FC236}">
                <a16:creationId xmlns:a16="http://schemas.microsoft.com/office/drawing/2014/main" id="{EC54F515-5884-9BAA-694F-2770E547E3C6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903750" y="4283180"/>
            <a:ext cx="2848639" cy="1899093"/>
          </a:xfrm>
          <a:prstGeom prst="rect">
            <a:avLst/>
          </a:prstGeom>
        </p:spPr>
      </p:pic>
      <p:pic>
        <p:nvPicPr>
          <p:cNvPr id="8" name="images.mp4">
            <a:hlinkClick r:id="" action="ppaction://media"/>
            <a:extLst>
              <a:ext uri="{FF2B5EF4-FFF2-40B4-BE49-F238E27FC236}">
                <a16:creationId xmlns:a16="http://schemas.microsoft.com/office/drawing/2014/main" id="{BE6248E8-3B5A-7057-3AE4-76CB8DEFED96}"/>
              </a:ext>
            </a:extLst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6187784" y="4230889"/>
            <a:ext cx="2848639" cy="244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01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1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E762A-CEF1-3CDE-7D31-25FFB0633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¿Qué  es la ortodoncia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D50291-3F42-D092-851B-8BFCFA457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5637929" cy="3599316"/>
          </a:xfrm>
        </p:spPr>
        <p:txBody>
          <a:bodyPr/>
          <a:lstStyle/>
          <a:p>
            <a:pPr algn="just"/>
            <a:r>
              <a:rPr lang="es-US" dirty="0"/>
              <a:t>“Es una especialidad de la odontología  que se ocupa  del diagnóstico, supervisión, orientación y corrección  de las </a:t>
            </a:r>
            <a:r>
              <a:rPr lang="es-US" dirty="0" err="1"/>
              <a:t>maloclusiones</a:t>
            </a:r>
            <a:r>
              <a:rPr lang="es-US" dirty="0"/>
              <a:t>, el nombre formal  de la especialidad  es ortodoncia  y ortopedia  </a:t>
            </a:r>
            <a:r>
              <a:rPr lang="es-US" dirty="0" err="1"/>
              <a:t>dentofacial</a:t>
            </a:r>
            <a:r>
              <a:rPr lang="es-US" dirty="0"/>
              <a:t>.” (American </a:t>
            </a:r>
            <a:r>
              <a:rPr lang="es-US" dirty="0" err="1"/>
              <a:t>Association</a:t>
            </a:r>
            <a:r>
              <a:rPr lang="es-US" dirty="0"/>
              <a:t> of </a:t>
            </a:r>
            <a:r>
              <a:rPr lang="es-US" dirty="0" err="1"/>
              <a:t>Orthodontits</a:t>
            </a:r>
            <a:r>
              <a:rPr lang="es-US" dirty="0"/>
              <a:t>, 2023).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40D7CC-6CFB-6773-FB32-BC2C4FA23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0279" y="2250470"/>
            <a:ext cx="4987638" cy="25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6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DED9F-8382-38EF-383F-9638576C8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Se encarga de…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97AC5A-B674-736D-2F8C-9885DF01B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84" y="1906387"/>
            <a:ext cx="5415679" cy="35993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US" dirty="0"/>
              <a:t>Diagnóstico , prevención , intercepción y corrección  de todas  las formas de </a:t>
            </a:r>
            <a:r>
              <a:rPr lang="es-US" dirty="0" err="1"/>
              <a:t>maloclusIones</a:t>
            </a:r>
            <a:r>
              <a:rPr lang="es-US" dirty="0"/>
              <a:t> y alteraciones  de los maxilares.</a:t>
            </a:r>
          </a:p>
          <a:p>
            <a:pPr algn="just"/>
            <a:r>
              <a:rPr lang="es-US" dirty="0"/>
              <a:t>Diseño, aplicación  y control  de sistemas de fuerzas  a través  de aparatología.</a:t>
            </a:r>
          </a:p>
          <a:p>
            <a:pPr algn="just"/>
            <a:r>
              <a:rPr lang="es-US" dirty="0"/>
              <a:t>La guía  de la dentición y de las estructuras  de soporte  de los dientes para mantener una relación  óptima , con armonía , estética  y función .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A1E5255-4396-6C87-BAE3-4DB83F838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50" y="401503"/>
            <a:ext cx="3795183" cy="3362739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0AD78C4F-B06E-34F6-F781-8258A9C147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0635" y="4030388"/>
            <a:ext cx="4150714" cy="233091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BA24A4C-A9B1-75DC-4F02-A6A425CE6207}"/>
              </a:ext>
            </a:extLst>
          </p:cNvPr>
          <p:cNvSpPr txBox="1"/>
          <p:nvPr/>
        </p:nvSpPr>
        <p:spPr>
          <a:xfrm>
            <a:off x="680321" y="5505703"/>
            <a:ext cx="6756400" cy="1234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800" dirty="0">
                <a:effectLst/>
                <a:latin typeface="Times New Roman" panose="02000000000000000000" pitchFamily="2" charset="0"/>
              </a:rPr>
              <a:t>Alonso Uribe, G., Restrepo. (2004). </a:t>
            </a:r>
            <a:r>
              <a:rPr lang="es-US" sz="1800" i="1" dirty="0">
                <a:effectLst/>
                <a:latin typeface="Times New Roman" panose="02000000000000000000" pitchFamily="2" charset="0"/>
              </a:rPr>
              <a:t>Fundamentos  de odontología, ortodoncia  (teoría  y clínica ).</a:t>
            </a:r>
            <a:r>
              <a:rPr lang="es-US" sz="1800" dirty="0">
                <a:effectLst/>
                <a:latin typeface="Times New Roman" panose="02000000000000000000" pitchFamily="2" charset="0"/>
              </a:rPr>
              <a:t> (1.</a:t>
            </a:r>
            <a:r>
              <a:rPr lang="es-US" sz="1800" baseline="30000" dirty="0">
                <a:effectLst/>
                <a:latin typeface="Times New Roman" panose="02000000000000000000" pitchFamily="2" charset="0"/>
              </a:rPr>
              <a:t>a</a:t>
            </a:r>
            <a:r>
              <a:rPr lang="es-US" sz="1800" dirty="0">
                <a:effectLst/>
                <a:latin typeface="Times New Roman" panose="02000000000000000000" pitchFamily="2" charset="0"/>
              </a:rPr>
              <a:t> ed., Vol. 1) [Corporación de investigaciones  biológicas].</a:t>
            </a:r>
          </a:p>
          <a:p>
            <a:pPr algn="l"/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07457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AD8F7-C110-ACD0-DD9F-E3C9FEC7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Objetivos  básicos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9F65DF-23FD-9207-979F-B5C581F4F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5052822" cy="3599316"/>
          </a:xfrm>
        </p:spPr>
        <p:txBody>
          <a:bodyPr/>
          <a:lstStyle/>
          <a:p>
            <a:pPr algn="just"/>
            <a:r>
              <a:rPr lang="es-US" dirty="0"/>
              <a:t>Restaurar la función mediante :</a:t>
            </a:r>
          </a:p>
          <a:p>
            <a:pPr algn="just"/>
            <a:r>
              <a:rPr lang="es-US" dirty="0"/>
              <a:t>El mantenimiento  de la salud dental  y periodontal.</a:t>
            </a:r>
          </a:p>
          <a:p>
            <a:pPr algn="just"/>
            <a:r>
              <a:rPr lang="es-US" dirty="0"/>
              <a:t>Tener  una buena relación  ósea </a:t>
            </a:r>
            <a:r>
              <a:rPr lang="es-US" dirty="0" err="1"/>
              <a:t>maxilo</a:t>
            </a:r>
            <a:r>
              <a:rPr lang="es-US" dirty="0"/>
              <a:t> mandibular.</a:t>
            </a:r>
          </a:p>
          <a:p>
            <a:pPr algn="just"/>
            <a:r>
              <a:rPr lang="es-US" dirty="0"/>
              <a:t>Evitar  problemas  en las articulaciones  </a:t>
            </a:r>
            <a:r>
              <a:rPr lang="es-US" dirty="0" err="1"/>
              <a:t>temporomandibulares</a:t>
            </a:r>
            <a:r>
              <a:rPr lang="es-US" dirty="0"/>
              <a:t>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C3EF1B5-A864-BE3B-FAC6-6CB6380AFD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2593" y="148989"/>
            <a:ext cx="3632955" cy="3429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D0B058C-E096-FBBF-B15F-F9984A487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6515" y="3577989"/>
            <a:ext cx="4698999" cy="289169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D85BA77-BC73-1A26-8CF8-E52D1F5BD50E}"/>
              </a:ext>
            </a:extLst>
          </p:cNvPr>
          <p:cNvSpPr txBox="1"/>
          <p:nvPr/>
        </p:nvSpPr>
        <p:spPr>
          <a:xfrm>
            <a:off x="680321" y="5505703"/>
            <a:ext cx="6601012" cy="1234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1800" dirty="0">
                <a:effectLst/>
                <a:latin typeface="Times New Roman" panose="02000000000000000000" pitchFamily="2" charset="0"/>
              </a:rPr>
              <a:t>Alonso Uribe, G., Restrepo. (2004). </a:t>
            </a:r>
            <a:r>
              <a:rPr lang="es-US" sz="1800" i="1" dirty="0">
                <a:effectLst/>
                <a:latin typeface="Times New Roman" panose="02000000000000000000" pitchFamily="2" charset="0"/>
              </a:rPr>
              <a:t>Fundamentos  de odontología, ortodoncia  (teoría  y clínica ).</a:t>
            </a:r>
            <a:r>
              <a:rPr lang="es-US" sz="1800" dirty="0">
                <a:effectLst/>
                <a:latin typeface="Times New Roman" panose="02000000000000000000" pitchFamily="2" charset="0"/>
              </a:rPr>
              <a:t> (1.</a:t>
            </a:r>
            <a:r>
              <a:rPr lang="es-US" sz="1800" baseline="30000" dirty="0">
                <a:effectLst/>
                <a:latin typeface="Times New Roman" panose="02000000000000000000" pitchFamily="2" charset="0"/>
              </a:rPr>
              <a:t>a</a:t>
            </a:r>
            <a:r>
              <a:rPr lang="es-US" sz="1800" dirty="0">
                <a:effectLst/>
                <a:latin typeface="Times New Roman" panose="02000000000000000000" pitchFamily="2" charset="0"/>
              </a:rPr>
              <a:t> ed., Vol. 1) [Corporación de investigaciones  biológicas].</a:t>
            </a:r>
          </a:p>
          <a:p>
            <a:pPr algn="l"/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89196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FD60F-74CD-F3EB-8179-4B0766C4D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Clasificación  de la ortodoncia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7EA17D-2AEA-B147-D96C-9361A8B1A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08" y="2841399"/>
            <a:ext cx="2657964" cy="3599316"/>
          </a:xfrm>
        </p:spPr>
        <p:txBody>
          <a:bodyPr/>
          <a:lstStyle/>
          <a:p>
            <a:r>
              <a:rPr lang="es-US" dirty="0"/>
              <a:t>Ortodoncia  preventiva.</a:t>
            </a:r>
          </a:p>
          <a:p>
            <a:r>
              <a:rPr lang="es-US" dirty="0"/>
              <a:t>Ortodoncia  </a:t>
            </a:r>
            <a:r>
              <a:rPr lang="es-US" dirty="0" err="1"/>
              <a:t>interceptiva</a:t>
            </a:r>
            <a:r>
              <a:rPr lang="es-US" dirty="0"/>
              <a:t>.</a:t>
            </a:r>
          </a:p>
          <a:p>
            <a:r>
              <a:rPr lang="es-US" dirty="0"/>
              <a:t>Ortodoncia  correctiva.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CD4FCD6-2C58-E7F6-3958-43B8FB3E0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0572" y="2132163"/>
            <a:ext cx="7748100" cy="430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5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BD0061-1859-CA00-A7C6-FC4E7F5D9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Ortodoncia  preventiva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94CFA3-0493-B9B5-6A43-1DD1EC1AE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6758250" cy="3599316"/>
          </a:xfrm>
        </p:spPr>
        <p:txBody>
          <a:bodyPr/>
          <a:lstStyle/>
          <a:p>
            <a:pPr algn="just"/>
            <a:r>
              <a:rPr lang="es-US" dirty="0"/>
              <a:t>Aplicada cuándo  aún  no hay presencia  de enfermedad, mediante:</a:t>
            </a:r>
          </a:p>
          <a:p>
            <a:pPr algn="just"/>
            <a:r>
              <a:rPr lang="es-US" dirty="0"/>
              <a:t>Enseñanza  de técnicas  de cepillado.</a:t>
            </a:r>
          </a:p>
          <a:p>
            <a:pPr algn="just"/>
            <a:r>
              <a:rPr lang="es-US" dirty="0"/>
              <a:t>Aplicación  de selladores de </a:t>
            </a:r>
            <a:r>
              <a:rPr lang="es-US" dirty="0" err="1"/>
              <a:t>fosetas</a:t>
            </a:r>
            <a:r>
              <a:rPr lang="es-US" dirty="0"/>
              <a:t> y fisuras</a:t>
            </a:r>
          </a:p>
          <a:p>
            <a:pPr algn="just"/>
            <a:r>
              <a:rPr lang="es-US" dirty="0"/>
              <a:t>Aplicaciones tópicas de flúor .</a:t>
            </a:r>
          </a:p>
          <a:p>
            <a:pPr algn="just"/>
            <a:r>
              <a:rPr lang="es-US" dirty="0"/>
              <a:t>Instauración de buenos hábitos  alimenticios .</a:t>
            </a:r>
          </a:p>
          <a:p>
            <a:pPr algn="just"/>
            <a:r>
              <a:rPr lang="es-US" dirty="0"/>
              <a:t>Diagnóstico oportuno de factores  de riesgo 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33E9A0D-B0DE-6A77-4BD5-D8209B8C5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073" y="88823"/>
            <a:ext cx="1876425" cy="24384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4D024C8-05B5-1203-404E-64B1B3B16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4285" y="2772195"/>
            <a:ext cx="2609850" cy="175260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9A2F3A4-1CB5-7AB9-490C-4D4775DB36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430956">
            <a:off x="8748398" y="4713757"/>
            <a:ext cx="3057525" cy="150482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E9ECF5-BC5A-5325-683D-0258D2CE958E}"/>
              </a:ext>
            </a:extLst>
          </p:cNvPr>
          <p:cNvSpPr txBox="1"/>
          <p:nvPr/>
        </p:nvSpPr>
        <p:spPr>
          <a:xfrm>
            <a:off x="472604" y="5831149"/>
            <a:ext cx="8240658" cy="938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Gacitúa </a:t>
            </a:r>
            <a:r>
              <a:rPr lang="es-US" dirty="0" err="1"/>
              <a:t>Cartes</a:t>
            </a:r>
            <a:r>
              <a:rPr lang="es-US" dirty="0"/>
              <a:t>, P., Zárate </a:t>
            </a:r>
            <a:r>
              <a:rPr lang="es-US" dirty="0" err="1"/>
              <a:t>Piffadi</a:t>
            </a:r>
            <a:r>
              <a:rPr lang="es-US" dirty="0"/>
              <a:t>, M., Rojas Donaire, J., &amp; </a:t>
            </a:r>
            <a:r>
              <a:rPr lang="es-US" dirty="0" err="1"/>
              <a:t>Reveco</a:t>
            </a:r>
            <a:r>
              <a:rPr lang="es-US" dirty="0"/>
              <a:t> Padilla, C. Principales beneficios de un tratamiento de ortodoncia en niños. </a:t>
            </a:r>
            <a:r>
              <a:rPr lang="es-US" dirty="0" err="1"/>
              <a:t>RECiAMUC</a:t>
            </a:r>
            <a:r>
              <a:rPr lang="es-US" dirty="0"/>
              <a:t>, 4(1), 333-345. 2020</a:t>
            </a:r>
          </a:p>
        </p:txBody>
      </p:sp>
    </p:spTree>
    <p:extLst>
      <p:ext uri="{BB962C8B-B14F-4D97-AF65-F5344CB8AC3E}">
        <p14:creationId xmlns:p14="http://schemas.microsoft.com/office/powerpoint/2010/main" val="252874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38F04-929C-815C-55F3-7A06D16F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691" y="363839"/>
            <a:ext cx="9613861" cy="1080938"/>
          </a:xfrm>
        </p:spPr>
        <p:txBody>
          <a:bodyPr/>
          <a:lstStyle/>
          <a:p>
            <a:r>
              <a:rPr lang="es-US" dirty="0"/>
              <a:t>Ortodoncia </a:t>
            </a:r>
            <a:r>
              <a:rPr lang="es-US" dirty="0" err="1"/>
              <a:t>interceptiva</a:t>
            </a:r>
            <a:r>
              <a:rPr lang="es-US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7A2A68-8699-59BE-7A51-629488BE7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98" y="1295598"/>
            <a:ext cx="6572285" cy="397684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US" dirty="0"/>
              <a:t>Se aplica cuando aparecen los primeros signos de la enfermedad  mediante barreras para evitar la evolución  desfavorable  de la misma mediante :</a:t>
            </a:r>
          </a:p>
          <a:p>
            <a:pPr algn="just"/>
            <a:r>
              <a:rPr lang="es-US" dirty="0"/>
              <a:t>Eliminación  de dientes retenidos y supernumerarios .</a:t>
            </a:r>
          </a:p>
          <a:p>
            <a:pPr algn="just"/>
            <a:r>
              <a:rPr lang="es-US" dirty="0"/>
              <a:t>Eliminación  de caries y restauración  apropiada del </a:t>
            </a:r>
            <a:r>
              <a:rPr lang="es-US" dirty="0" err="1"/>
              <a:t>Od</a:t>
            </a:r>
            <a:r>
              <a:rPr lang="es-US" dirty="0"/>
              <a:t>.</a:t>
            </a:r>
          </a:p>
          <a:p>
            <a:pPr algn="just"/>
            <a:r>
              <a:rPr lang="es-US" dirty="0"/>
              <a:t>Colocación  de mantenedores  de espacio.</a:t>
            </a:r>
          </a:p>
          <a:p>
            <a:pPr algn="just"/>
            <a:r>
              <a:rPr lang="es-US" dirty="0"/>
              <a:t>Erradicación  de hábitos nocivos .</a:t>
            </a:r>
          </a:p>
          <a:p>
            <a:pPr algn="just"/>
            <a:r>
              <a:rPr lang="es-US" dirty="0"/>
              <a:t>Tratamiento de mordidas cruzadas.</a:t>
            </a:r>
          </a:p>
          <a:p>
            <a:pPr algn="just"/>
            <a:r>
              <a:rPr lang="es-US" dirty="0"/>
              <a:t>Corrección de </a:t>
            </a:r>
            <a:r>
              <a:rPr lang="es-US" dirty="0" err="1"/>
              <a:t>transtornos</a:t>
            </a:r>
            <a:r>
              <a:rPr lang="es-US" dirty="0"/>
              <a:t> musculares y masticatorios .</a:t>
            </a:r>
          </a:p>
          <a:p>
            <a:pPr algn="just"/>
            <a:r>
              <a:rPr lang="es-US" dirty="0"/>
              <a:t>Detección  de enfermedades  sistemáticas y problemas respiratorios  para su corrección .</a:t>
            </a:r>
          </a:p>
          <a:p>
            <a:endParaRPr lang="es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2BA2272-4874-A9C1-DDE3-DF16D9488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3042" y="761624"/>
            <a:ext cx="3124200" cy="1366307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C1FC3B1-A9BA-FD2A-9E04-04EA4576A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573" y="2136327"/>
            <a:ext cx="4209142" cy="229538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7C6FE985-575C-8963-E238-29797E21F5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1573" y="4440108"/>
            <a:ext cx="2339685" cy="1557493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5608794B-5F4D-1E8E-8393-45056827D7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1258" y="4433371"/>
            <a:ext cx="2339686" cy="166300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04F0227-9F5A-CDB2-07C5-46CD6F89F426}"/>
              </a:ext>
            </a:extLst>
          </p:cNvPr>
          <p:cNvSpPr txBox="1"/>
          <p:nvPr/>
        </p:nvSpPr>
        <p:spPr>
          <a:xfrm>
            <a:off x="442850" y="6096376"/>
            <a:ext cx="8592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Sandoval, P &amp; Bizcar B. Beneficios  de la implementación  de la ortodoncia </a:t>
            </a:r>
            <a:r>
              <a:rPr lang="es-US" dirty="0" err="1"/>
              <a:t>interceptiva</a:t>
            </a:r>
            <a:r>
              <a:rPr lang="es-US" dirty="0"/>
              <a:t> en la clínica  </a:t>
            </a:r>
            <a:r>
              <a:rPr lang="es-US" dirty="0" err="1"/>
              <a:t>infantil.Int.J</a:t>
            </a:r>
            <a:r>
              <a:rPr lang="es-US" dirty="0"/>
              <a:t>. </a:t>
            </a:r>
            <a:r>
              <a:rPr lang="es-US" dirty="0" err="1"/>
              <a:t>Odontostomat</a:t>
            </a:r>
            <a:r>
              <a:rPr lang="es-US" dirty="0"/>
              <a:t>, 7 (2): 253-265, 2013.</a:t>
            </a:r>
          </a:p>
        </p:txBody>
      </p:sp>
    </p:spTree>
    <p:extLst>
      <p:ext uri="{BB962C8B-B14F-4D97-AF65-F5344CB8AC3E}">
        <p14:creationId xmlns:p14="http://schemas.microsoft.com/office/powerpoint/2010/main" val="236873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61241-965F-5AE1-3001-2F42173F0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Ortodoncia  correctiva 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68BA18-1E7D-4B5E-48AC-C352D4C7F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5415678" cy="3599316"/>
          </a:xfrm>
        </p:spPr>
        <p:txBody>
          <a:bodyPr/>
          <a:lstStyle/>
          <a:p>
            <a:pPr algn="just"/>
            <a:r>
              <a:rPr lang="es-US" dirty="0"/>
              <a:t>Tratamiento  de las </a:t>
            </a:r>
            <a:r>
              <a:rPr lang="es-US" dirty="0" err="1"/>
              <a:t>maloclusiones</a:t>
            </a:r>
            <a:r>
              <a:rPr lang="es-US" dirty="0"/>
              <a:t> producidas por </a:t>
            </a:r>
            <a:r>
              <a:rPr lang="es-US" dirty="0" err="1"/>
              <a:t>malposiciones</a:t>
            </a:r>
            <a:r>
              <a:rPr lang="es-US" dirty="0"/>
              <a:t> dentarias, mediante el uso de aparatología fija (</a:t>
            </a:r>
            <a:r>
              <a:rPr lang="es-US" dirty="0" err="1"/>
              <a:t>brackets</a:t>
            </a:r>
            <a:r>
              <a:rPr lang="es-US" dirty="0"/>
              <a:t>).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F616689-B6EA-625F-A11D-556927B8F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5690" y="1486570"/>
            <a:ext cx="4403988" cy="28570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D3F731F-482E-20F8-A2C6-27492D2F6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902" y="3814999"/>
            <a:ext cx="4527097" cy="125001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6C7B041A-ADCA-6DDA-886B-ABA71F298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3341" y="4582276"/>
            <a:ext cx="2381250" cy="191452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AF7A93CD-0DCB-2281-49AB-1C43FC5E12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5456" y="4524371"/>
            <a:ext cx="2733675" cy="1676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405E997-9748-0CC5-CE36-8B22AC6DD443}"/>
              </a:ext>
            </a:extLst>
          </p:cNvPr>
          <p:cNvSpPr txBox="1"/>
          <p:nvPr/>
        </p:nvSpPr>
        <p:spPr>
          <a:xfrm>
            <a:off x="312869" y="5504607"/>
            <a:ext cx="5804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dirty="0"/>
              <a:t>Gacitúa </a:t>
            </a:r>
            <a:r>
              <a:rPr lang="es-US" dirty="0" err="1"/>
              <a:t>Cartes</a:t>
            </a:r>
            <a:r>
              <a:rPr lang="es-US" dirty="0"/>
              <a:t>, P., Zárate </a:t>
            </a:r>
            <a:r>
              <a:rPr lang="es-US" dirty="0" err="1"/>
              <a:t>Piffadi</a:t>
            </a:r>
            <a:r>
              <a:rPr lang="es-US" dirty="0"/>
              <a:t>, M., Rojas Donaire, J., &amp; </a:t>
            </a:r>
            <a:r>
              <a:rPr lang="es-US" dirty="0" err="1"/>
              <a:t>Reveco</a:t>
            </a:r>
            <a:r>
              <a:rPr lang="es-US" dirty="0"/>
              <a:t> Padilla, C. Principales beneficios de un tratamiento de ortodoncia en niños. </a:t>
            </a:r>
            <a:r>
              <a:rPr lang="es-US" dirty="0" err="1"/>
              <a:t>RECiAMUC</a:t>
            </a:r>
            <a:r>
              <a:rPr lang="es-US" dirty="0"/>
              <a:t>, 4(1), 333-345. 2020</a:t>
            </a:r>
          </a:p>
        </p:txBody>
      </p:sp>
    </p:spTree>
    <p:extLst>
      <p:ext uri="{BB962C8B-B14F-4D97-AF65-F5344CB8AC3E}">
        <p14:creationId xmlns:p14="http://schemas.microsoft.com/office/powerpoint/2010/main" val="1911783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F95C611A-7346-2D39-0B02-14DD5888B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028" y="856891"/>
            <a:ext cx="4909876" cy="5025272"/>
          </a:xfr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0EF26DC9-121E-F2A0-9A58-2F3D556CF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9248" y="3488473"/>
            <a:ext cx="3070724" cy="3070724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81E8087F-3346-A65B-7B31-150DAB7CB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0123" y="202020"/>
            <a:ext cx="3778249" cy="3167507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C4702457-7127-6861-0738-04CAE64E30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0479" y="3488473"/>
            <a:ext cx="3070724" cy="307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12770"/>
      </p:ext>
    </p:extLst>
  </p:cSld>
  <p:clrMapOvr>
    <a:masterClrMapping/>
  </p:clrMapOvr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TM04033917[[fn=Berlin]]_novariants</vt:lpstr>
      <vt:lpstr>Ortodoncia , conceptos relacionados.</vt:lpstr>
      <vt:lpstr>¿Qué  es la ortodoncia ?</vt:lpstr>
      <vt:lpstr>Se encarga de…</vt:lpstr>
      <vt:lpstr>Objetivos  básicos .</vt:lpstr>
      <vt:lpstr>Clasificación  de la ortodoncia .</vt:lpstr>
      <vt:lpstr>Ortodoncia  preventiva .</vt:lpstr>
      <vt:lpstr>Ortodoncia interceptiva.</vt:lpstr>
      <vt:lpstr>Ortodoncia  correctiva .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Ortodoncia , conceptos relacionados.</dc:title>
  <dc:creator>luis antonio aguilar aguilar</dc:creator>
  <cp:lastModifiedBy>luis antonio aguilar aguilar</cp:lastModifiedBy>
  <cp:revision>8</cp:revision>
  <dcterms:created xsi:type="dcterms:W3CDTF">2023-03-08T05:05:45Z</dcterms:created>
  <dcterms:modified xsi:type="dcterms:W3CDTF">2023-05-31T06:23:01Z</dcterms:modified>
</cp:coreProperties>
</file>