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14"/>
  </p:normalViewPr>
  <p:slideViewPr>
    <p:cSldViewPr snapToGrid="0" snapToObjects="1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3E30DFC-5FD2-CB4A-A8DF-D5437A84C065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530B677-A2BB-574C-94C6-5EDF83641AB0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59911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0DFC-5FD2-CB4A-A8DF-D5437A84C065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B677-A2BB-574C-94C6-5EDF83641A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794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0DFC-5FD2-CB4A-A8DF-D5437A84C065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B677-A2BB-574C-94C6-5EDF83641A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4069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0DFC-5FD2-CB4A-A8DF-D5437A84C065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B677-A2BB-574C-94C6-5EDF83641A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5764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E30DFC-5FD2-CB4A-A8DF-D5437A84C065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530B677-A2BB-574C-94C6-5EDF83641AB0}" type="slidenum">
              <a:rPr lang="es-MX" smtClean="0"/>
              <a:t>‹Nº›</a:t>
            </a:fld>
            <a:endParaRPr lang="es-MX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20928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0DFC-5FD2-CB4A-A8DF-D5437A84C065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B677-A2BB-574C-94C6-5EDF83641A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52013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0DFC-5FD2-CB4A-A8DF-D5437A84C065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B677-A2BB-574C-94C6-5EDF83641A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14066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0DFC-5FD2-CB4A-A8DF-D5437A84C065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B677-A2BB-574C-94C6-5EDF83641A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780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0DFC-5FD2-CB4A-A8DF-D5437A84C065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0B677-A2BB-574C-94C6-5EDF83641A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3664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3E30DFC-5FD2-CB4A-A8DF-D5437A84C065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530B677-A2BB-574C-94C6-5EDF83641AB0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07406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3E30DFC-5FD2-CB4A-A8DF-D5437A84C065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530B677-A2BB-574C-94C6-5EDF83641A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3712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3E30DFC-5FD2-CB4A-A8DF-D5437A84C065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530B677-A2BB-574C-94C6-5EDF83641AB0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314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dalyc.org/pdf/310/31045568044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5C6769-5D28-0895-9AAB-910BE8EAE2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2" y="1584208"/>
            <a:ext cx="10318418" cy="4394988"/>
          </a:xfrm>
        </p:spPr>
        <p:txBody>
          <a:bodyPr/>
          <a:lstStyle/>
          <a:p>
            <a:r>
              <a:rPr lang="es-MX" sz="8000" b="1" i="1" u="sng" dirty="0"/>
              <a:t>TIPOS DE CONDICIONAMIENTO </a:t>
            </a:r>
            <a:r>
              <a:rPr lang="es-MX" sz="8000" b="1" i="1" u="sng" dirty="0" smtClean="0"/>
              <a:t>CLÁSICO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99191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C396005-689F-10E0-8878-3DA9A70D9E51}"/>
              </a:ext>
            </a:extLst>
          </p:cNvPr>
          <p:cNvSpPr txBox="1"/>
          <p:nvPr/>
        </p:nvSpPr>
        <p:spPr>
          <a:xfrm>
            <a:off x="1637677" y="1919458"/>
            <a:ext cx="952999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Durante los experimentos realizados, </a:t>
            </a:r>
            <a:r>
              <a:rPr lang="es-MX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Pavlov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detectó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cuatro principios que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regían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aprendizaje</a:t>
            </a:r>
            <a:r>
              <a:rPr lang="es-MX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endParaRPr lang="es-MX" dirty="0" smtClean="0"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MX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(Núñez, Morillas y Muñoz, 2015):</a:t>
            </a:r>
            <a:endParaRPr lang="es-MX" dirty="0">
              <a:latin typeface="Arial Narrow" panose="020B060602020203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115918E-7D8D-2B83-2CE4-EF1ADE1A7CE9}"/>
              </a:ext>
            </a:extLst>
          </p:cNvPr>
          <p:cNvSpPr txBox="1"/>
          <p:nvPr/>
        </p:nvSpPr>
        <p:spPr>
          <a:xfrm>
            <a:off x="4883274" y="3186139"/>
            <a:ext cx="60935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El principio de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adquisición</a:t>
            </a:r>
            <a:endParaRPr lang="es-MX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El principio de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generalización</a:t>
            </a:r>
            <a:endParaRPr lang="es-MX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El principio de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discriminación</a:t>
            </a:r>
            <a:endParaRPr lang="es-MX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El principio de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extinción</a:t>
            </a:r>
            <a:endParaRPr lang="es-MX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7AA13EB-3687-4A12-E7E4-0C529141B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27584" y="-288152"/>
            <a:ext cx="2462631" cy="164175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FF55AFB1-4681-B679-ED2B-65404DC10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692" y="-335699"/>
            <a:ext cx="2379689" cy="1586459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469CF30-8240-2F8C-5CC5-A4C6DB98B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1367" y="5558592"/>
            <a:ext cx="2300049" cy="153336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FEE33407-416F-6277-5EE5-0A12D7951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924" y="5239062"/>
            <a:ext cx="2857500" cy="1905000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835047" y="296564"/>
            <a:ext cx="88636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ES" sz="4000" b="1" dirty="0" smtClean="0">
                <a:ln/>
                <a:solidFill>
                  <a:schemeClr val="accent3"/>
                </a:solidFill>
              </a:rPr>
              <a:t>TIPOS DE CONDICIONAMIENTO </a:t>
            </a:r>
          </a:p>
          <a:p>
            <a:pPr algn="ctr"/>
            <a:r>
              <a:rPr lang="es-ES" sz="4000" b="1" dirty="0" smtClean="0">
                <a:ln/>
                <a:solidFill>
                  <a:schemeClr val="accent3"/>
                </a:solidFill>
              </a:rPr>
              <a:t>CLÁSICO</a:t>
            </a:r>
            <a:endParaRPr lang="es-ES" sz="40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11345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37FD57A-53C5-612B-7137-920BB1EA5BF7}"/>
              </a:ext>
            </a:extLst>
          </p:cNvPr>
          <p:cNvSpPr txBox="1"/>
          <p:nvPr/>
        </p:nvSpPr>
        <p:spPr>
          <a:xfrm>
            <a:off x="1456232" y="1635040"/>
            <a:ext cx="9709878" cy="12864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El primero de estos principios hace referencia al principio de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adquisición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mediante el cual el sujeto empareja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estímulo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incondicionado con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estímulo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neutro.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Según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este principio: cuanto mayor sea el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número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de emparejamiento, mayor es la probabilidad de que se produzca la respuesta condicionada.</a:t>
            </a:r>
            <a:r>
              <a:rPr lang="es-MX" dirty="0">
                <a:effectLst/>
                <a:latin typeface="Arial Narrow" panose="020B0606020202030204" pitchFamily="34" charset="0"/>
              </a:rPr>
              <a:t> </a:t>
            </a:r>
            <a:endParaRPr lang="es-MX" dirty="0">
              <a:latin typeface="Arial Narrow" panose="020B0606020202030204" pitchFamily="34" charset="0"/>
            </a:endParaRPr>
          </a:p>
        </p:txBody>
      </p:sp>
      <p:pic>
        <p:nvPicPr>
          <p:cNvPr id="1026" name="Picture 2" descr="Condicionamiento Clásico y Condicionamiento Operante">
            <a:extLst>
              <a:ext uri="{FF2B5EF4-FFF2-40B4-BE49-F238E27FC236}">
                <a16:creationId xmlns:a16="http://schemas.microsoft.com/office/drawing/2014/main" id="{DB3315E4-84F5-1C51-2CF6-D0DF5AFF9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018" y="3700277"/>
            <a:ext cx="3749338" cy="2365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EDC3C55-DADD-0F87-3F1D-3E48876F73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78371" y="-390994"/>
            <a:ext cx="2857500" cy="19050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F673706-61F0-786C-57E2-8886994241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87689" y="5172856"/>
            <a:ext cx="2857500" cy="1905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F436204-E9D9-6E5C-0B95-9742B01269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7125" y="-485459"/>
            <a:ext cx="2857500" cy="190500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1E1875F9-375A-16F3-CA12-112EC05E7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7360" y="5292777"/>
            <a:ext cx="2857500" cy="1905000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2814733" y="599311"/>
            <a:ext cx="699287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ES" sz="3600" b="1" cap="none" spc="0" dirty="0" smtClean="0">
                <a:ln/>
                <a:solidFill>
                  <a:schemeClr val="accent3"/>
                </a:solidFill>
                <a:effectLst/>
              </a:rPr>
              <a:t>PRINCIPIO DE ADQUISICIÓN</a:t>
            </a:r>
            <a:endParaRPr lang="es-ES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93284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9429455-58CA-063E-0B1A-67A5BC19C482}"/>
              </a:ext>
            </a:extLst>
          </p:cNvPr>
          <p:cNvSpPr txBox="1"/>
          <p:nvPr/>
        </p:nvSpPr>
        <p:spPr>
          <a:xfrm>
            <a:off x="1532745" y="1332599"/>
            <a:ext cx="961993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Tras el proceso de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adquisición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de un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estímulo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condicionado, aparece una tendencia a actuar de manera semejante ante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estímulos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similares al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estímulo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condicionado inicial, se trata del principio de </a:t>
            </a:r>
            <a:r>
              <a:rPr lang="es-MX" sz="1800" b="1" i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generalización</a:t>
            </a:r>
            <a:r>
              <a:rPr lang="es-MX" sz="1800" i="1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.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Según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este principio, cuando un organismo ha sido condicionado a responder a un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estímulo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determinado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reproducirá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esa misma respuesta antes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estímulos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similares. </a:t>
            </a:r>
            <a:endParaRPr lang="es-MX" sz="1800" dirty="0" smtClean="0">
              <a:effectLst/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La </a:t>
            </a:r>
            <a:r>
              <a:rPr lang="es-MX" sz="1800" b="1" i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generalización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 </a:t>
            </a:r>
            <a:r>
              <a:rPr lang="es-MX" dirty="0">
                <a:latin typeface="Arial Narrow" panose="020B0606020202030204" pitchFamily="34" charset="0"/>
                <a:ea typeface="Calibri" panose="020F0502020204030204" pitchFamily="34" charset="0"/>
              </a:rPr>
              <a:t>ú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til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para la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economía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adaptativa del organismo, ya que el sujeto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podrá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responder a un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estímulo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, aunque </a:t>
            </a:r>
            <a:r>
              <a:rPr lang="es-MX" dirty="0">
                <a:latin typeface="Arial Narrow" panose="020B0606020202030204" pitchFamily="34" charset="0"/>
                <a:ea typeface="Calibri" panose="020F0502020204030204" pitchFamily="34" charset="0"/>
              </a:rPr>
              <a:t>é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ste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sufra variaciones. Por ejemplo, de nada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serviría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aprender a esquivar los coches cuando andamos o cruzamos la calle, si el aprendizaje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solo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tuviera vigencia para un coche de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tamaño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o marca determinada. La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generalización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no es ilimitada ni arbitraria, sino que parece seguir un gradiente que puede definirse como la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relación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entre la intensidad de las respuestas y el grado de semejanza de los nuevos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estímulos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con el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estímulo original</a:t>
            </a:r>
            <a:r>
              <a:rPr lang="es-MX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es-MX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 (Núñez et. al., 2015).</a:t>
            </a:r>
            <a:endParaRPr lang="es-MX" dirty="0">
              <a:latin typeface="Arial Narrow" panose="020B060602020203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793A11E-EB48-1BE5-D696-8A98B4CA13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8371" y="-390994"/>
            <a:ext cx="2857500" cy="190500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B33F4578-5DA2-AB57-4060-0F57557E1D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89433" y="5337746"/>
            <a:ext cx="2857500" cy="190500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AD8A55C-7679-D75B-DAFA-862713B42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7439" y="-390994"/>
            <a:ext cx="2857500" cy="1905000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8D27B260-DD3F-32BF-AFB9-F63902EFE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7439" y="5148384"/>
            <a:ext cx="2857500" cy="190500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2893661" y="550419"/>
            <a:ext cx="63162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800" b="1" dirty="0">
                <a:ln/>
                <a:solidFill>
                  <a:schemeClr val="accent3"/>
                </a:solidFill>
              </a:rPr>
              <a:t>PRINCIPIO DE GENERALIZACIÓN</a:t>
            </a:r>
          </a:p>
        </p:txBody>
      </p:sp>
    </p:spTree>
    <p:extLst>
      <p:ext uri="{BB962C8B-B14F-4D97-AF65-F5344CB8AC3E}">
        <p14:creationId xmlns:p14="http://schemas.microsoft.com/office/powerpoint/2010/main" val="3593680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F17AB34-BFD0-05EA-95B5-1E43DB95FB47}"/>
              </a:ext>
            </a:extLst>
          </p:cNvPr>
          <p:cNvSpPr txBox="1"/>
          <p:nvPr/>
        </p:nvSpPr>
        <p:spPr>
          <a:xfrm>
            <a:off x="1678274" y="1514006"/>
            <a:ext cx="914025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dirty="0">
                <a:latin typeface="Arial Narrow" panose="020B0606020202030204" pitchFamily="34" charset="0"/>
                <a:ea typeface="Calibri" panose="020F0502020204030204" pitchFamily="34" charset="0"/>
              </a:rPr>
              <a:t> </a:t>
            </a:r>
            <a:r>
              <a:rPr lang="es-MX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Para Núñez </a:t>
            </a:r>
            <a:r>
              <a:rPr lang="es-MX" dirty="0">
                <a:latin typeface="Arial Narrow" panose="020B0606020202030204" pitchFamily="34" charset="0"/>
                <a:ea typeface="Calibri" panose="020F0502020204030204" pitchFamily="34" charset="0"/>
              </a:rPr>
              <a:t>et. </a:t>
            </a:r>
            <a:r>
              <a:rPr lang="es-MX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al. (2015), a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lgunos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de los aprendizajes que realizamos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no son necesariamente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adaptativos, sino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más bien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lo contrario, necesitamos diferenciar entre ese perro que me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mordió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y el resto de los perros, pues de lo contrario el aprendizaje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podría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condicionar mi comportamiento de forma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errónea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. Se trata del principio de </a:t>
            </a:r>
            <a:r>
              <a:rPr lang="es-MX" sz="1800" b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discriminación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. Este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principio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consiste en la capacidad para distinguir entre el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estímulo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condicionado original y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estímulo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condicionado con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características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similares. Si la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generalización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 la respuesta a las semejanzas, la 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discriminación </a:t>
            </a:r>
            <a:r>
              <a:rPr lang="es-MX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es la respuesta a las diferencias</a:t>
            </a:r>
            <a:r>
              <a:rPr lang="es-MX" sz="1800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.</a:t>
            </a:r>
            <a:endParaRPr lang="es-MX" dirty="0">
              <a:latin typeface="Arial Narrow" panose="020B060602020203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7C4AE54-54A2-BBC4-9950-1807FC275C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8371" y="-390994"/>
            <a:ext cx="2857500" cy="19050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7203D99-2B17-7233-6493-10E80FFBFB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7079" y="241318"/>
            <a:ext cx="960564" cy="64037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9682CE1-C900-CC3E-E7AF-9D3FBBC47B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9976" y="5173532"/>
            <a:ext cx="2857500" cy="1905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358063B-9D37-79EF-5543-806D02EBD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6733" y="5342743"/>
            <a:ext cx="2857500" cy="1905000"/>
          </a:xfrm>
          <a:prstGeom prst="rect">
            <a:avLst/>
          </a:prstGeom>
        </p:spPr>
      </p:pic>
      <p:pic>
        <p:nvPicPr>
          <p:cNvPr id="4098" name="Picture 2" descr="Los trastornos de la discriminación sensorial - Hop'Toys">
            <a:extLst>
              <a:ext uri="{FF2B5EF4-FFF2-40B4-BE49-F238E27FC236}">
                <a16:creationId xmlns:a16="http://schemas.microsoft.com/office/drawing/2014/main" id="{1BCFAE98-3A94-281A-D690-069AF65BE6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420" y="4503064"/>
            <a:ext cx="3245936" cy="162296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1987304" y="527751"/>
            <a:ext cx="871616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ES" sz="4000" b="1" cap="none" spc="0" dirty="0" smtClean="0">
                <a:ln/>
                <a:solidFill>
                  <a:schemeClr val="accent3"/>
                </a:solidFill>
                <a:effectLst/>
              </a:rPr>
              <a:t>PRINCIPIO DE DISCRIMINACIÓN</a:t>
            </a:r>
            <a:endParaRPr lang="es-ES" sz="40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71391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60B726F-3F2E-8D6E-F1C2-7DFF4DED6D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6665" y="5277049"/>
            <a:ext cx="2857500" cy="1905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28B2065-D5BB-E249-6D24-9AC0BE78B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8640" y="-281238"/>
            <a:ext cx="2857500" cy="1905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B5CAFCE2-9C36-084B-3D75-648A694C5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28795" y="-698182"/>
            <a:ext cx="2857500" cy="19050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75BB456-50DB-9638-29CF-BA17302E50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9976" y="5173532"/>
            <a:ext cx="2857500" cy="190500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6B19C86C-55D9-8F67-FA0A-BC3DAA6C907C}"/>
              </a:ext>
            </a:extLst>
          </p:cNvPr>
          <p:cNvSpPr txBox="1"/>
          <p:nvPr/>
        </p:nvSpPr>
        <p:spPr>
          <a:xfrm>
            <a:off x="982085" y="1490307"/>
            <a:ext cx="10606177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cuarto principio expuesto por el condicionamiento </a:t>
            </a:r>
            <a:r>
              <a:rPr lang="es-MX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clásico </a:t>
            </a:r>
            <a:r>
              <a:rPr lang="es-MX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el de </a:t>
            </a:r>
            <a:r>
              <a:rPr lang="es-MX" b="1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extinción</a:t>
            </a:r>
            <a:r>
              <a:rPr lang="es-MX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Es evidente que el sujeto condicionado </a:t>
            </a:r>
            <a:r>
              <a:rPr lang="es-MX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 </a:t>
            </a:r>
            <a:r>
              <a:rPr lang="es-MX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 una respuesta determinada no </a:t>
            </a:r>
            <a:r>
              <a:rPr lang="es-MX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está </a:t>
            </a:r>
            <a:r>
              <a:rPr lang="es-MX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condicionado a darla durante el resto de su vida. Si el </a:t>
            </a:r>
            <a:r>
              <a:rPr lang="es-MX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estímulo </a:t>
            </a:r>
            <a:r>
              <a:rPr lang="es-MX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condicionado no </a:t>
            </a:r>
            <a:r>
              <a:rPr lang="es-MX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 acompañado </a:t>
            </a:r>
            <a:r>
              <a:rPr lang="es-MX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vez en cuando por el </a:t>
            </a:r>
            <a:r>
              <a:rPr lang="es-MX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estímulo </a:t>
            </a:r>
            <a:r>
              <a:rPr lang="es-MX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incondicionado la </a:t>
            </a:r>
            <a:r>
              <a:rPr lang="es-MX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 </a:t>
            </a:r>
            <a:r>
              <a:rPr lang="es-MX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condicionada desaparece. Por ejemplo: si tocamos la campana repetidas veces y la comida no aparece, el perro </a:t>
            </a:r>
            <a:r>
              <a:rPr lang="es-MX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desaprenderá </a:t>
            </a:r>
            <a:r>
              <a:rPr lang="es-MX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conducta </a:t>
            </a:r>
            <a:r>
              <a:rPr lang="es-MX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aprendida y dejará </a:t>
            </a:r>
            <a:r>
              <a:rPr lang="es-MX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estimular el reflejo de </a:t>
            </a:r>
            <a:r>
              <a:rPr lang="es-MX" dirty="0" smtClean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salivación</a:t>
            </a:r>
            <a:r>
              <a:rPr lang="es-MX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6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Qué es el condicionamiento clásico en psicología? - La Mente es Maravillosa">
            <a:extLst>
              <a:ext uri="{FF2B5EF4-FFF2-40B4-BE49-F238E27FC236}">
                <a16:creationId xmlns:a16="http://schemas.microsoft.com/office/drawing/2014/main" id="{9C4A4166-39D1-801B-FC44-BCF9A007C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800" y="3919696"/>
            <a:ext cx="2979546" cy="250767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2763011" y="691642"/>
            <a:ext cx="64812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b="1" dirty="0">
                <a:ln/>
                <a:solidFill>
                  <a:schemeClr val="accent3"/>
                </a:solidFill>
              </a:rPr>
              <a:t>PRINCIPIO DE EXTINCIÓN</a:t>
            </a:r>
          </a:p>
        </p:txBody>
      </p:sp>
    </p:spTree>
    <p:extLst>
      <p:ext uri="{BB962C8B-B14F-4D97-AF65-F5344CB8AC3E}">
        <p14:creationId xmlns:p14="http://schemas.microsoft.com/office/powerpoint/2010/main" val="4231374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3704CA1-91A4-BC89-B7A4-B93A5BD96565}"/>
              </a:ext>
            </a:extLst>
          </p:cNvPr>
          <p:cNvSpPr txBox="1"/>
          <p:nvPr/>
        </p:nvSpPr>
        <p:spPr>
          <a:xfrm>
            <a:off x="1087320" y="1697918"/>
            <a:ext cx="10148716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BIBLIOGRAFIA:</a:t>
            </a:r>
            <a:endParaRPr 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MX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MX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Núñez</a:t>
            </a:r>
            <a:r>
              <a:rPr lang="es-MX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M., Morillas, A., </a:t>
            </a:r>
            <a:r>
              <a:rPr lang="es-MX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Muñoz, D. (2015). Principios de condicionamiento clasico de Pavlov en la estrategia creativa 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publicitaria. </a:t>
            </a:r>
            <a:r>
              <a:rPr lang="es-MX" sz="200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Revista Opción</a:t>
            </a:r>
            <a:r>
              <a:rPr lang="es-MX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MX" sz="200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s-MX" sz="2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s-MX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814-816</a:t>
            </a:r>
            <a:r>
              <a:rPr lang="es-MX" sz="1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s-MX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s-MX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s-MX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www.redalyc.org/pdf/310/31045568044.pdf</a:t>
            </a:r>
            <a:endParaRPr lang="es-MX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s-MX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476852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{7D6EE01D-3165-7D47-A857-9C1C2D1220B3}tf10001071</Template>
  <TotalTime>66</TotalTime>
  <Words>466</Words>
  <Application>Microsoft Office PowerPoint</Application>
  <PresentationFormat>Panorámica</PresentationFormat>
  <Paragraphs>23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Calibri</vt:lpstr>
      <vt:lpstr>Gill Sans MT</vt:lpstr>
      <vt:lpstr>Impact</vt:lpstr>
      <vt:lpstr>Times New Roman</vt:lpstr>
      <vt:lpstr>Distintivo</vt:lpstr>
      <vt:lpstr>TIPOS DE CONDICIONAMIENTO CLÁSICO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DE CONDICIONAMIENTO CLASICO</dc:title>
  <dc:creator>Microsoft Office User</dc:creator>
  <cp:lastModifiedBy>Less</cp:lastModifiedBy>
  <cp:revision>8</cp:revision>
  <dcterms:created xsi:type="dcterms:W3CDTF">2022-06-09T02:57:16Z</dcterms:created>
  <dcterms:modified xsi:type="dcterms:W3CDTF">2022-10-16T19:22:23Z</dcterms:modified>
</cp:coreProperties>
</file>