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onector recto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s-MX"/>
          </a:p>
        </p:txBody>
      </p:sp>
      <p:sp>
        <p:nvSpPr>
          <p:cNvPr id="15" name="14 Conector recto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Marcador de contenido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contenido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3" name="22 Título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Rectángulo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Marcador de contenido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1" name="20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Conector recto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Elipse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Elipse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2" name="21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Rectángulo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Conector recto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Elipse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Rectángulo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4516830-2041-48A0-B62A-2868F6EC18CE}" type="datetimeFigureOut">
              <a:rPr lang="es-MX" smtClean="0"/>
              <a:pPr/>
              <a:t>26/07/2021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s-MX"/>
          </a:p>
        </p:txBody>
      </p:sp>
      <p:sp>
        <p:nvSpPr>
          <p:cNvPr id="8" name="7 Rectángulo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Elipse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Elipse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883167-F993-4568-98B0-373D31D53D56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s-MX" sz="1800" dirty="0" smtClean="0">
                <a:solidFill>
                  <a:schemeClr val="tx1"/>
                </a:solidFill>
                <a:latin typeface="Century Gothic" pitchFamily="34" charset="0"/>
              </a:rPr>
              <a:t>Tema: </a:t>
            </a:r>
          </a:p>
          <a:p>
            <a:r>
              <a:rPr lang="es-MX" sz="1800" b="0" dirty="0" smtClean="0">
                <a:solidFill>
                  <a:schemeClr val="tx1"/>
                </a:solidFill>
                <a:latin typeface="Century Gothic" pitchFamily="34" charset="0"/>
              </a:rPr>
              <a:t>Motivación intrínseca y extrínseca.</a:t>
            </a:r>
          </a:p>
          <a:p>
            <a:endParaRPr lang="es-MX" sz="1800" dirty="0" smtClean="0">
              <a:solidFill>
                <a:schemeClr val="tx1"/>
              </a:solidFill>
              <a:latin typeface="Century Gothic" pitchFamily="34" charset="0"/>
            </a:endParaRPr>
          </a:p>
          <a:p>
            <a:r>
              <a:rPr lang="es-MX" sz="1800" dirty="0" smtClean="0">
                <a:solidFill>
                  <a:schemeClr val="tx1"/>
                </a:solidFill>
                <a:latin typeface="Century Gothic" pitchFamily="34" charset="0"/>
              </a:rPr>
              <a:t>Maestras: </a:t>
            </a:r>
          </a:p>
          <a:p>
            <a:r>
              <a:rPr lang="es-MX" sz="1800" b="0" dirty="0" smtClean="0">
                <a:solidFill>
                  <a:schemeClr val="tx1"/>
                </a:solidFill>
                <a:latin typeface="Century Gothic" pitchFamily="34" charset="0"/>
              </a:rPr>
              <a:t>Flores Rodríguez Fernanda.</a:t>
            </a:r>
          </a:p>
          <a:p>
            <a:r>
              <a:rPr lang="es-MX" sz="1800" b="0" dirty="0" smtClean="0">
                <a:solidFill>
                  <a:schemeClr val="tx1"/>
                </a:solidFill>
                <a:latin typeface="Century Gothic" pitchFamily="34" charset="0"/>
              </a:rPr>
              <a:t>Juárez Hernández alondra Grisel.</a:t>
            </a:r>
          </a:p>
          <a:p>
            <a:r>
              <a:rPr lang="es-MX" sz="1800" b="0" dirty="0" smtClean="0">
                <a:solidFill>
                  <a:schemeClr val="tx1"/>
                </a:solidFill>
                <a:latin typeface="Century Gothic" pitchFamily="34" charset="0"/>
              </a:rPr>
              <a:t>Sánchez Velasco Daniela.</a:t>
            </a:r>
            <a:endParaRPr lang="es-MX" sz="1800" b="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s-MX" b="1" dirty="0" smtClean="0">
                <a:latin typeface="Century Gothic" pitchFamily="34" charset="0"/>
              </a:rPr>
              <a:t>INSTITUTO POLITECNICO NACIONAL.</a:t>
            </a:r>
            <a:br>
              <a:rPr lang="es-MX" b="1" dirty="0" smtClean="0">
                <a:latin typeface="Century Gothic" pitchFamily="34" charset="0"/>
              </a:rPr>
            </a:br>
            <a:r>
              <a:rPr lang="es-MX" b="1" dirty="0" smtClean="0">
                <a:latin typeface="Century Gothic" pitchFamily="34" charset="0"/>
              </a:rPr>
              <a:t>“CICS-UST”</a:t>
            </a:r>
            <a:br>
              <a:rPr lang="es-MX" b="1" dirty="0" smtClean="0">
                <a:latin typeface="Century Gothic" pitchFamily="34" charset="0"/>
              </a:rPr>
            </a:br>
            <a:r>
              <a:rPr lang="es-MX" b="1" dirty="0" smtClean="0">
                <a:latin typeface="Century Gothic" pitchFamily="34" charset="0"/>
              </a:rPr>
              <a:t>LIC. PSICOLOGIA.</a:t>
            </a:r>
            <a:endParaRPr lang="es-MX" b="1" dirty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785786" y="2743200"/>
            <a:ext cx="7786742" cy="290037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L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a palabra motivación se deriva del latín </a:t>
            </a:r>
            <a:r>
              <a:rPr lang="es-MX" sz="1800" i="1" u="sng" cap="none" dirty="0" err="1" smtClean="0">
                <a:solidFill>
                  <a:schemeClr val="tx1"/>
                </a:solidFill>
                <a:latin typeface="Century Gothic" pitchFamily="34" charset="0"/>
              </a:rPr>
              <a:t>motivus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, que significa “causa del movimiento”.</a:t>
            </a:r>
          </a:p>
          <a:p>
            <a:pPr algn="just">
              <a:buFont typeface="Wingdings" pitchFamily="2" charset="2"/>
              <a:buChar char="q"/>
            </a:pP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S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egún la Real Academia 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E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spañola, la motivación es el conjunto de factores internos 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o</a:t>
            </a:r>
            <a:r>
              <a:rPr lang="es-MX" sz="1800" b="0" cap="none" dirty="0" smtClean="0">
                <a:solidFill>
                  <a:schemeClr val="tx1"/>
                </a:solidFill>
                <a:latin typeface="Century Gothic" pitchFamily="34" charset="0"/>
              </a:rPr>
              <a:t> externos que determinan en parte las acciones de una persona. </a:t>
            </a:r>
            <a:endParaRPr lang="es-MX" sz="1800" b="0" cap="none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14348" y="785794"/>
            <a:ext cx="7772400" cy="842978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latin typeface="Century Gothic" pitchFamily="34" charset="0"/>
              </a:rPr>
              <a:t>¿Qué es la motivación?</a:t>
            </a:r>
            <a:endParaRPr lang="es-MX" sz="4000" b="1" dirty="0">
              <a:latin typeface="Century Gothic" pitchFamily="34" charset="0"/>
            </a:endParaRPr>
          </a:p>
        </p:txBody>
      </p:sp>
      <p:pic>
        <p:nvPicPr>
          <p:cNvPr id="1026" name="Picture 2" descr="El misterio de la motivación y las personalidades de tus alumnos - Escuela  de experienci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4214818"/>
            <a:ext cx="4214802" cy="2107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642910" y="642918"/>
            <a:ext cx="80724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>
                <a:latin typeface="Century Gothic" pitchFamily="34" charset="0"/>
              </a:rPr>
              <a:t>Algunas explicaciones de la motivación se basan en factores internos y personales, como necesidades, intereses y curiosidad, mientras que otras señalan factores externos y ambientales como recompensas, castigo, etc.</a:t>
            </a:r>
            <a:endParaRPr lang="es-MX" sz="2000" dirty="0">
              <a:latin typeface="Century Gothic" pitchFamily="34" charset="0"/>
            </a:endParaRPr>
          </a:p>
        </p:txBody>
      </p:sp>
      <p:pic>
        <p:nvPicPr>
          <p:cNvPr id="15364" name="Picture 4" descr="Blog de un apóstol de Scrum y Kanban: ¿Cuál es la diferencia entre la motivación  intrínseca y la extrínseca?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500306"/>
            <a:ext cx="5143536" cy="3785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tx1"/>
                </a:solidFill>
                <a:latin typeface="Century Gothic" pitchFamily="34" charset="0"/>
              </a:rPr>
              <a:t>Motivación intrínseca. </a:t>
            </a:r>
            <a:endParaRPr lang="es-MX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42910" y="2643182"/>
            <a:ext cx="37862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>
                <a:latin typeface="Century Gothic" pitchFamily="34" charset="0"/>
              </a:rPr>
              <a:t>El </a:t>
            </a:r>
            <a:r>
              <a:rPr lang="es-MX" sz="2000" dirty="0" smtClean="0">
                <a:latin typeface="Century Gothic" pitchFamily="34" charset="0"/>
              </a:rPr>
              <a:t>propio incentivo es la realización de la conducta en sí misma, los motivos que conducen a la activación de este patrón conductual son inherentes a nuestra persona.</a:t>
            </a:r>
            <a:endParaRPr lang="es-MX" sz="2000" dirty="0">
              <a:latin typeface="Century Gothic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42910" y="1571612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i="1" dirty="0" smtClean="0">
                <a:solidFill>
                  <a:schemeClr val="bg1"/>
                </a:solidFill>
                <a:latin typeface="Century Gothic" pitchFamily="34" charset="0"/>
              </a:rPr>
              <a:t>Conducta que se lleva a cabo sin ningún tipo de contingencia externa. </a:t>
            </a:r>
            <a:endParaRPr lang="es-MX" b="1" i="1" dirty="0">
              <a:solidFill>
                <a:schemeClr val="bg1"/>
              </a:solidFill>
            </a:endParaRPr>
          </a:p>
        </p:txBody>
      </p:sp>
      <p:pic>
        <p:nvPicPr>
          <p:cNvPr id="18436" name="Picture 4" descr="No hay ninguna descripción de la foto disponible."/>
          <p:cNvPicPr>
            <a:picLocks noChangeAspect="1" noChangeArrowheads="1"/>
          </p:cNvPicPr>
          <p:nvPr/>
        </p:nvPicPr>
        <p:blipFill>
          <a:blip r:embed="rId2"/>
          <a:srcRect b="29090"/>
          <a:stretch>
            <a:fillRect/>
          </a:stretch>
        </p:blipFill>
        <p:spPr bwMode="auto">
          <a:xfrm>
            <a:off x="4643438" y="2500306"/>
            <a:ext cx="4197619" cy="33822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57158" y="2285992"/>
            <a:ext cx="4038600" cy="2914656"/>
          </a:xfrm>
        </p:spPr>
        <p:txBody>
          <a:bodyPr>
            <a:normAutofit/>
          </a:bodyPr>
          <a:lstStyle/>
          <a:p>
            <a:pPr algn="just"/>
            <a:r>
              <a:rPr lang="es-MX" sz="2000" dirty="0" smtClean="0">
                <a:latin typeface="Century Gothic" pitchFamily="34" charset="0"/>
              </a:rPr>
              <a:t>C</a:t>
            </a:r>
            <a:r>
              <a:rPr lang="es-MX" sz="2000" dirty="0" smtClean="0">
                <a:latin typeface="Century Gothic" pitchFamily="34" charset="0"/>
              </a:rPr>
              <a:t>uando ponemos en practica un hobby.</a:t>
            </a:r>
          </a:p>
          <a:p>
            <a:pPr algn="just"/>
            <a:r>
              <a:rPr lang="es-MX" sz="2000" dirty="0" smtClean="0">
                <a:latin typeface="Century Gothic" pitchFamily="34" charset="0"/>
              </a:rPr>
              <a:t>C</a:t>
            </a:r>
            <a:r>
              <a:rPr lang="es-MX" sz="2000" dirty="0" smtClean="0">
                <a:latin typeface="Century Gothic" pitchFamily="34" charset="0"/>
              </a:rPr>
              <a:t>uando realizamos una actividad por el hecho de superarnos a nosotros mismos.</a:t>
            </a:r>
          </a:p>
        </p:txBody>
      </p:sp>
      <p:pic>
        <p:nvPicPr>
          <p:cNvPr id="19458" name="Picture 2" descr="Mitos sobre aprender idiomas - Kells Schoo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8217" y="2357430"/>
            <a:ext cx="4386129" cy="2857496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2285984" y="285728"/>
            <a:ext cx="5000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>
                <a:latin typeface="Century Gothic" pitchFamily="34" charset="0"/>
              </a:rPr>
              <a:t>Por ejemplo.</a:t>
            </a:r>
            <a:endParaRPr lang="es-MX" sz="3600" b="1" dirty="0" smtClean="0">
              <a:latin typeface="Century Gothic" pitchFamily="34" charset="0"/>
            </a:endParaRPr>
          </a:p>
          <a:p>
            <a:pPr algn="just"/>
            <a:endParaRPr lang="es-MX" sz="3600" b="1" dirty="0" smtClean="0">
              <a:latin typeface="Century Gothic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tx1"/>
                </a:solidFill>
                <a:latin typeface="Century Gothic" pitchFamily="34" charset="0"/>
              </a:rPr>
              <a:t>Motivación extrínseca. </a:t>
            </a:r>
            <a:endParaRPr lang="es-MX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00034" y="2643182"/>
            <a:ext cx="37862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000" dirty="0" smtClean="0">
                <a:latin typeface="Century Gothic" pitchFamily="34" charset="0"/>
              </a:rPr>
              <a:t>Son aquellas actividades en las cuales los motivos que impulsan la acción son ajenos a la misma, es decir, que están determinados por las contingencias externas. Esto se refiere a incentivos o reforzadores negativos o positivos externos al propio sujeto o actividad.</a:t>
            </a:r>
            <a:endParaRPr lang="es-MX" sz="2000" dirty="0">
              <a:latin typeface="Century Gothic" pitchFamily="34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642910" y="1571612"/>
            <a:ext cx="75724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i="1" dirty="0" smtClean="0">
                <a:solidFill>
                  <a:schemeClr val="bg1"/>
                </a:solidFill>
                <a:latin typeface="Century Gothic" pitchFamily="34" charset="0"/>
              </a:rPr>
              <a:t>Por el contrario esta conducta </a:t>
            </a:r>
            <a:r>
              <a:rPr lang="es-MX" b="1" i="1" dirty="0" smtClean="0">
                <a:solidFill>
                  <a:schemeClr val="bg1"/>
                </a:solidFill>
                <a:latin typeface="Century Gothic" pitchFamily="34" charset="0"/>
              </a:rPr>
              <a:t>que se lleva a </a:t>
            </a:r>
            <a:r>
              <a:rPr lang="es-MX" b="1" i="1" dirty="0" smtClean="0">
                <a:solidFill>
                  <a:schemeClr val="bg1"/>
                </a:solidFill>
                <a:latin typeface="Century Gothic" pitchFamily="34" charset="0"/>
              </a:rPr>
              <a:t>cabo por una contingencia </a:t>
            </a:r>
            <a:r>
              <a:rPr lang="es-MX" b="1" i="1" dirty="0" smtClean="0">
                <a:solidFill>
                  <a:schemeClr val="bg1"/>
                </a:solidFill>
                <a:latin typeface="Century Gothic" pitchFamily="34" charset="0"/>
              </a:rPr>
              <a:t>externa. </a:t>
            </a:r>
            <a:endParaRPr lang="es-MX" b="1" i="1" dirty="0">
              <a:solidFill>
                <a:schemeClr val="bg1"/>
              </a:solidFill>
            </a:endParaRPr>
          </a:p>
        </p:txBody>
      </p:sp>
      <p:pic>
        <p:nvPicPr>
          <p:cNvPr id="20482" name="Picture 2" descr="LA MOTIVACION | Mind Ma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571744"/>
            <a:ext cx="3221900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57158" y="2285992"/>
            <a:ext cx="4038600" cy="2914656"/>
          </a:xfrm>
        </p:spPr>
        <p:txBody>
          <a:bodyPr>
            <a:normAutofit/>
          </a:bodyPr>
          <a:lstStyle/>
          <a:p>
            <a:pPr algn="just"/>
            <a:r>
              <a:rPr lang="es-MX" sz="2000" dirty="0" smtClean="0">
                <a:latin typeface="Century Gothic" pitchFamily="34" charset="0"/>
              </a:rPr>
              <a:t>Cuando queremos satisfacer las expectativas de nuestros padres.</a:t>
            </a:r>
          </a:p>
          <a:p>
            <a:pPr algn="just"/>
            <a:r>
              <a:rPr lang="es-MX" sz="2000" dirty="0" smtClean="0">
                <a:latin typeface="Century Gothic" pitchFamily="34" charset="0"/>
              </a:rPr>
              <a:t>El salario del trabajo.</a:t>
            </a:r>
          </a:p>
          <a:p>
            <a:pPr algn="just"/>
            <a:r>
              <a:rPr lang="es-MX" sz="2000" dirty="0" smtClean="0">
                <a:latin typeface="Century Gothic" pitchFamily="34" charset="0"/>
              </a:rPr>
              <a:t>El hacer algo a cambio de un bien material.</a:t>
            </a:r>
          </a:p>
          <a:p>
            <a:pPr algn="just"/>
            <a:endParaRPr lang="es-MX" sz="2000" dirty="0" smtClean="0">
              <a:latin typeface="Century Gothic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285984" y="285728"/>
            <a:ext cx="5000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600" b="1" dirty="0" smtClean="0">
                <a:latin typeface="Century Gothic" pitchFamily="34" charset="0"/>
              </a:rPr>
              <a:t>Por ejemplo.</a:t>
            </a:r>
            <a:endParaRPr lang="es-MX" sz="3600" b="1" dirty="0" smtClean="0">
              <a:latin typeface="Century Gothic" pitchFamily="34" charset="0"/>
            </a:endParaRPr>
          </a:p>
          <a:p>
            <a:pPr algn="just"/>
            <a:endParaRPr lang="es-MX" sz="3600" b="1" dirty="0" smtClean="0">
              <a:latin typeface="Century Gothic" pitchFamily="34" charset="0"/>
            </a:endParaRPr>
          </a:p>
        </p:txBody>
      </p:sp>
      <p:pic>
        <p:nvPicPr>
          <p:cNvPr id="21506" name="Picture 2" descr="37 ideas de J | búsqueda de google, uy que miedo, caras de mied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2500306"/>
            <a:ext cx="4317988" cy="2428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chemeClr val="tx1"/>
                </a:solidFill>
                <a:latin typeface="Century Gothic" pitchFamily="34" charset="0"/>
              </a:rPr>
              <a:t>Por lo tanto…</a:t>
            </a:r>
            <a:endParaRPr lang="es-MX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841752" cy="4572000"/>
          </a:xfrm>
        </p:spPr>
        <p:txBody>
          <a:bodyPr>
            <a:normAutofit/>
          </a:bodyPr>
          <a:lstStyle/>
          <a:p>
            <a:pPr algn="just"/>
            <a:r>
              <a:rPr lang="es-MX" sz="2000" dirty="0" smtClean="0">
                <a:latin typeface="Century Gothic" pitchFamily="34" charset="0"/>
              </a:rPr>
              <a:t>El aprendizaje y la constante curiosidad hacia la vida es algo que parte de nosotros mismos.</a:t>
            </a:r>
          </a:p>
          <a:p>
            <a:pPr algn="just"/>
            <a:r>
              <a:rPr lang="es-MX" sz="2000" dirty="0" smtClean="0">
                <a:latin typeface="Century Gothic" pitchFamily="34" charset="0"/>
              </a:rPr>
              <a:t>El conocer nuestras motivaciones y comprender el porque actuamos como lo hacemos, nos ayuda a saber hacia donde vamos y lo que realmente queremos para nuestra vida.</a:t>
            </a:r>
            <a:endParaRPr lang="es-MX" sz="2000" dirty="0">
              <a:latin typeface="Century Gothic" pitchFamily="34" charset="0"/>
            </a:endParaRPr>
          </a:p>
        </p:txBody>
      </p:sp>
      <p:pic>
        <p:nvPicPr>
          <p:cNvPr id="22530" name="Picture 2" descr="Adultos - Instituto THE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319218"/>
            <a:ext cx="3369982" cy="5038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66</TotalTime>
  <Words>319</Words>
  <Application>Microsoft Office PowerPoint</Application>
  <PresentationFormat>Presentación en pantalla (4:3)</PresentationFormat>
  <Paragraphs>28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Civil</vt:lpstr>
      <vt:lpstr>INSTITUTO POLITECNICO NACIONAL. “CICS-UST” LIC. PSICOLOGIA.</vt:lpstr>
      <vt:lpstr>¿Qué es la motivación?</vt:lpstr>
      <vt:lpstr>Diapositiva 3</vt:lpstr>
      <vt:lpstr>Motivación intrínseca. </vt:lpstr>
      <vt:lpstr>Diapositiva 5</vt:lpstr>
      <vt:lpstr>Motivación extrínseca. </vt:lpstr>
      <vt:lpstr>Diapositiva 7</vt:lpstr>
      <vt:lpstr>Por lo tanto…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POLITECNICO NACIONAL. “CICS-UST” LIC. PSICOLOGIA.</dc:title>
  <dc:creator>alondra juarez</dc:creator>
  <cp:lastModifiedBy>alondra juarez</cp:lastModifiedBy>
  <cp:revision>8</cp:revision>
  <dcterms:created xsi:type="dcterms:W3CDTF">2021-07-24T05:32:29Z</dcterms:created>
  <dcterms:modified xsi:type="dcterms:W3CDTF">2021-07-27T05:10:35Z</dcterms:modified>
</cp:coreProperties>
</file>