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DE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A1FC2A-24AF-48A0-87AF-6A3CDCCFA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522726"/>
            <a:ext cx="7766936" cy="1646302"/>
          </a:xfrm>
        </p:spPr>
        <p:txBody>
          <a:bodyPr/>
          <a:lstStyle/>
          <a:p>
            <a:r>
              <a:rPr lang="es-MX" sz="5800" dirty="0"/>
              <a:t>Tipos de pregunta</a:t>
            </a:r>
            <a:br>
              <a:rPr lang="es-MX" sz="5800" dirty="0"/>
            </a:br>
            <a:r>
              <a:rPr lang="es-MX" sz="5800" dirty="0"/>
              <a:t>Tipos de respuesta.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5B528A6-2043-40E5-B98F-44C18EA5E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2169028"/>
            <a:ext cx="7766936" cy="1096899"/>
          </a:xfrm>
        </p:spPr>
        <p:txBody>
          <a:bodyPr>
            <a:normAutofit/>
          </a:bodyPr>
          <a:lstStyle/>
          <a:p>
            <a:r>
              <a:rPr lang="es-MX" dirty="0"/>
              <a:t>Estilos importantes para la Entrevista Psicológica.</a:t>
            </a:r>
          </a:p>
          <a:p>
            <a:endParaRPr lang="es-MX" dirty="0"/>
          </a:p>
          <a:p>
            <a:endParaRPr lang="es-MX" dirty="0"/>
          </a:p>
        </p:txBody>
      </p:sp>
      <p:pic>
        <p:nvPicPr>
          <p:cNvPr id="1026" name="Picture 2" descr="Atrévase a preguntar! | Revista – Stratega Magazine">
            <a:extLst>
              <a:ext uri="{FF2B5EF4-FFF2-40B4-BE49-F238E27FC236}">
                <a16:creationId xmlns:a16="http://schemas.microsoft.com/office/drawing/2014/main" id="{59F46CC6-47B3-403D-BDFA-27AE55238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824" y="2918737"/>
            <a:ext cx="6062637" cy="331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2922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AF717E-BF2F-4578-BE3A-4E0A696AE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Referencias: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10BD8C-1934-4807-B97C-BC73AB3A7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Para mayor información consulte:</a:t>
            </a:r>
          </a:p>
          <a:p>
            <a:r>
              <a:rPr lang="es-MX" dirty="0"/>
              <a:t>Acevedo A., (2004),</a:t>
            </a:r>
            <a:r>
              <a:rPr lang="es-MX" i="1" dirty="0"/>
              <a:t>“El proceso de la entrevista”, </a:t>
            </a:r>
            <a:r>
              <a:rPr lang="es-MX" dirty="0"/>
              <a:t>ed. Limusa, 69-90pp</a:t>
            </a:r>
          </a:p>
          <a:p>
            <a:r>
              <a:rPr lang="es-MX" dirty="0"/>
              <a:t>Keats D.,(1998), </a:t>
            </a:r>
            <a:r>
              <a:rPr lang="es-MX" i="1" dirty="0"/>
              <a:t>“La entrevista perfecta: como obtener toda la información necesaria en cualquier tipo de entrevista”, </a:t>
            </a:r>
            <a:r>
              <a:rPr lang="es-MX" dirty="0"/>
              <a:t>México, ed. </a:t>
            </a:r>
            <a:r>
              <a:rPr lang="es-MX" dirty="0" err="1"/>
              <a:t>Pax</a:t>
            </a:r>
            <a:r>
              <a:rPr lang="es-MX" dirty="0"/>
              <a:t>, 53-61pp.</a:t>
            </a:r>
          </a:p>
        </p:txBody>
      </p:sp>
    </p:spTree>
    <p:extLst>
      <p:ext uri="{BB962C8B-B14F-4D97-AF65-F5344CB8AC3E}">
        <p14:creationId xmlns:p14="http://schemas.microsoft.com/office/powerpoint/2010/main" val="3765243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39F620-6B23-40B0-9846-132B2DFD4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9113"/>
          </a:xfrm>
        </p:spPr>
        <p:txBody>
          <a:bodyPr/>
          <a:lstStyle/>
          <a:p>
            <a:r>
              <a:rPr lang="es-MX" dirty="0"/>
              <a:t>Tipos de preguntas.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79F8E1-64B5-4BDC-B193-13DEF7E5B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98713"/>
            <a:ext cx="8970249" cy="4742649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Objetivo de las preguntas en una entrevista: traducir los objetivos específicos del entrevistador en una comunicación positiva con el entrevistado para obtener información que se necesita. </a:t>
            </a:r>
          </a:p>
          <a:p>
            <a:endParaRPr lang="es-MX" dirty="0"/>
          </a:p>
          <a:p>
            <a:pPr marL="0" indent="0">
              <a:buNone/>
            </a:pPr>
            <a:r>
              <a:rPr lang="es-MX" dirty="0"/>
              <a:t>Importante:</a:t>
            </a:r>
          </a:p>
          <a:p>
            <a:r>
              <a:rPr lang="es-MX" dirty="0"/>
              <a:t>Pueden canalizar al entrevistado hacia metas fijadas por el entrevistador, así como buscar motivar al entrevistado a comunicarse de modo espontaneo y llevarlo a nuestras áreas de interés. </a:t>
            </a:r>
          </a:p>
          <a:p>
            <a:r>
              <a:rPr lang="es-MX" dirty="0"/>
              <a:t>La comunicación efectiva guiará el trabajo del uso de las preguntas y se tendrá un genuino </a:t>
            </a:r>
            <a:r>
              <a:rPr lang="es-MX" dirty="0" err="1"/>
              <a:t>rapport</a:t>
            </a:r>
            <a:r>
              <a:rPr lang="es-MX" dirty="0"/>
              <a:t> (Acevedo, 2004).</a:t>
            </a:r>
          </a:p>
          <a:p>
            <a:pPr marL="0" indent="0">
              <a:buNone/>
            </a:pP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46357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D9ACA6-78DD-4D62-999A-8AFFFFA2E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96348"/>
          </a:xfrm>
        </p:spPr>
        <p:txBody>
          <a:bodyPr>
            <a:normAutofit fontScale="90000"/>
          </a:bodyPr>
          <a:lstStyle/>
          <a:p>
            <a:r>
              <a:rPr lang="es-MX" dirty="0"/>
              <a:t>Estilos de preguntas.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A1FE7A-1B24-4A54-A9F9-66086C001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205949"/>
            <a:ext cx="9169031" cy="4835414"/>
          </a:xfrm>
        </p:spPr>
        <p:txBody>
          <a:bodyPr/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1.- Preguntas Cerradas: Pueden responderse con pocas palabras, la mayoría de las veces la respuesta sea “Sí “o “No” limita la conversación de modo severo. </a:t>
            </a:r>
          </a:p>
          <a:p>
            <a:pPr marL="0" indent="0">
              <a:buNone/>
            </a:pPr>
            <a:r>
              <a:rPr lang="es-MX" dirty="0"/>
              <a:t>Se utiliza este estilo de preguntas en los casos donde el entrevistador debe conducir al otro a un grado de estrés y provocar reacciones defensivas. </a:t>
            </a:r>
          </a:p>
          <a:p>
            <a:pPr marL="0" indent="0">
              <a:buNone/>
            </a:pPr>
            <a:r>
              <a:rPr lang="es-MX" dirty="0"/>
              <a:t>Tienen una clasificación: </a:t>
            </a:r>
          </a:p>
          <a:p>
            <a:pPr lvl="0"/>
            <a:r>
              <a:rPr lang="es-MX" dirty="0"/>
              <a:t>De identificación: Se busca saber el ¿quién?, ¿Cuándo?, ¿Dónde?, ¿Cuánto?, ¿Cuáles?.</a:t>
            </a:r>
          </a:p>
          <a:p>
            <a:pPr lvl="0"/>
            <a:r>
              <a:rPr lang="es-MX" dirty="0"/>
              <a:t>De Selección: Son preguntas donde ponen al sujeto a elegir entre una o dos alternativas </a:t>
            </a:r>
          </a:p>
          <a:p>
            <a:pPr lvl="0"/>
            <a:r>
              <a:rPr lang="es-MX" dirty="0"/>
              <a:t>Preguntas definitivas: Son las rotundas preguntas donde se obtiene solamente como respuesta un “Si” y “No”(Acevedo, 2004).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69580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2ADB76-1925-4FE8-8B63-303189A52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769" y="132521"/>
            <a:ext cx="8877483" cy="37106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MX" dirty="0"/>
              <a:t>2.- Preguntas abiertas: Requieren bastantes palabras para ser contestadas en forma adecuada. Suelen empezar con una conversación y logran mantenerla.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Su clasificación:</a:t>
            </a:r>
          </a:p>
          <a:p>
            <a:pPr lvl="0"/>
            <a:r>
              <a:rPr lang="es-MX" dirty="0"/>
              <a:t>Clarificación: Se usan cuando la respuesta fue de carácter dudoso, por ello, el entrevistado se ve forzado a dar una explicación.  </a:t>
            </a:r>
          </a:p>
          <a:p>
            <a:pPr lvl="0"/>
            <a:r>
              <a:rPr lang="es-MX" dirty="0"/>
              <a:t>Prueba: Ahondan mucho más en la respuesta, llegando a las actitudes y motivaciones que se ocultan detrás de la respuesta original. </a:t>
            </a:r>
          </a:p>
          <a:p>
            <a:pPr lvl="0"/>
            <a:r>
              <a:rPr lang="es-MX" dirty="0"/>
              <a:t>Sugerentes: Buscan sugerir una respuesta, por lo general un si y no. Llamadas preguntas de respuesta tan obvia (es la pregunta que más se evita),se ocupa sólo en situaciones de conflicto. 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96E5F103-FB68-4010-8265-F3501ABC1D5B}"/>
              </a:ext>
            </a:extLst>
          </p:cNvPr>
          <p:cNvSpPr txBox="1">
            <a:spLocks/>
          </p:cNvSpPr>
          <p:nvPr/>
        </p:nvSpPr>
        <p:spPr>
          <a:xfrm>
            <a:off x="3705455" y="4262444"/>
            <a:ext cx="8877483" cy="1913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Proyectivas: Llevan implícitamente a la proyección íntima de la manera de pensar o sentir del entrevistado. El entrevistador debe tener una postura comprensiva y no de juez para lograr obtener información sin que el sujeto se sienta comprometido con alguna situación.</a:t>
            </a:r>
          </a:p>
          <a:p>
            <a:r>
              <a:rPr lang="es-MX" dirty="0"/>
              <a:t>Hipotéticas: Se coloca al entrevistado en una situación hipotética para ver su respectiva reacción y modo de pensar (Acevedo, 2004). 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2050" name="Picture 2" descr="Entrevistas con usuarios (I). Definir objetivos y crear una guía">
            <a:extLst>
              <a:ext uri="{FF2B5EF4-FFF2-40B4-BE49-F238E27FC236}">
                <a16:creationId xmlns:a16="http://schemas.microsoft.com/office/drawing/2014/main" id="{F281425D-4361-4D59-889D-2E47E402C7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68" t="5830" r="29348" b="5103"/>
          <a:stretch/>
        </p:blipFill>
        <p:spPr bwMode="auto">
          <a:xfrm>
            <a:off x="891793" y="3869635"/>
            <a:ext cx="2328484" cy="23058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919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12D06D-B84B-4E27-ACDB-8EB894BC3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769" y="207038"/>
            <a:ext cx="8596668" cy="609600"/>
          </a:xfrm>
        </p:spPr>
        <p:txBody>
          <a:bodyPr>
            <a:normAutofit fontScale="90000"/>
          </a:bodyPr>
          <a:lstStyle/>
          <a:p>
            <a:r>
              <a:rPr lang="es-MX" dirty="0"/>
              <a:t>Como llevar adecuadamente las preguntas. 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57D1B9-B5CA-4E8C-B6B6-0E9ADEAC96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700" y="1091906"/>
            <a:ext cx="7472753" cy="2371759"/>
          </a:xfrm>
        </p:spPr>
        <p:txBody>
          <a:bodyPr>
            <a:normAutofit lnSpcReduction="10000"/>
          </a:bodyPr>
          <a:lstStyle/>
          <a:p>
            <a:pPr lvl="0"/>
            <a:r>
              <a:rPr lang="es-MX" dirty="0"/>
              <a:t>Nivel de información: Si al hacerle una pregunta a determinada persona tendrá la información necesaria para contestarla, sin hacerlo sentir forzado e inseguro.</a:t>
            </a:r>
          </a:p>
          <a:p>
            <a:pPr lvl="0"/>
            <a:r>
              <a:rPr lang="es-MX" dirty="0"/>
              <a:t>Orden de preguntas: Se acomodan de acuerdo al grado de dificultad, las preguntas fáciles se refieren a temas de actividades sociales y recreativas, las de mayor dificultad presentan metas que el individuo se ha planteado, el </a:t>
            </a:r>
            <a:r>
              <a:rPr lang="es-MX" dirty="0" err="1"/>
              <a:t>rapport</a:t>
            </a:r>
            <a:r>
              <a:rPr lang="es-MX" dirty="0"/>
              <a:t> ayuda para poder ejecutar las preguntas complicadas al final (Acevedo, 2004).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A24EB89D-4E6D-4D83-9911-C5521E9182BF}"/>
              </a:ext>
            </a:extLst>
          </p:cNvPr>
          <p:cNvSpPr txBox="1">
            <a:spLocks/>
          </p:cNvSpPr>
          <p:nvPr/>
        </p:nvSpPr>
        <p:spPr>
          <a:xfrm>
            <a:off x="682700" y="4273828"/>
            <a:ext cx="7472753" cy="22313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Guía y control: Previo a la entrevista tener una guía de preguntas da control de la repetición de estas o el modo espontaneo de obtener la información. A pesar de darle dirección a la entrevista, el entrevistado es quien debe hablar la mayor parte del tiempo. </a:t>
            </a:r>
          </a:p>
          <a:p>
            <a:r>
              <a:rPr lang="es-MX" dirty="0"/>
              <a:t>Suposición de aceptación: No disculparse con el entrevistado por hacerle ciertas preguntas. Se recomienda tener una postura segura con buen dominio de las preguntas para una influencia positiva (Acevedo, 2004).</a:t>
            </a:r>
          </a:p>
          <a:p>
            <a:pPr marL="0" indent="0">
              <a:buFont typeface="Wingdings 3" charset="2"/>
              <a:buNone/>
            </a:pPr>
            <a:endParaRPr lang="es-MX" dirty="0"/>
          </a:p>
        </p:txBody>
      </p:sp>
      <p:pic>
        <p:nvPicPr>
          <p:cNvPr id="3074" name="Picture 2" descr="Qué Se Valora En Una Entrevista De Trabajo- Qué Se Evalúa En La Entrevista">
            <a:extLst>
              <a:ext uri="{FF2B5EF4-FFF2-40B4-BE49-F238E27FC236}">
                <a16:creationId xmlns:a16="http://schemas.microsoft.com/office/drawing/2014/main" id="{A6815745-F339-4D7C-AFC7-682DDB4903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00" y="1428750"/>
            <a:ext cx="2286000" cy="200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432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80143A-AA4A-4C47-B540-CFB2D9929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04801"/>
            <a:ext cx="8596668" cy="4359964"/>
          </a:xfrm>
        </p:spPr>
        <p:txBody>
          <a:bodyPr/>
          <a:lstStyle/>
          <a:p>
            <a:r>
              <a:rPr lang="es-MX" dirty="0"/>
              <a:t>Redacción: Cuando el entrevistador sabe que se debe obtener en cada pregunta y esta sea redactada en términos específicos, para que el entrevistado se abra a la respuesta y no se salga de tema. </a:t>
            </a:r>
          </a:p>
          <a:p>
            <a:r>
              <a:rPr lang="es-MX" dirty="0"/>
              <a:t>Pertinencia: Evitar hacer preguntas que no tienen sentido socialmente. </a:t>
            </a:r>
          </a:p>
          <a:p>
            <a:r>
              <a:rPr lang="es-MX" dirty="0"/>
              <a:t>Espectro: Explican preguntas cerradas o muy amplias.</a:t>
            </a:r>
          </a:p>
          <a:p>
            <a:pPr lvl="1"/>
            <a:r>
              <a:rPr lang="es-MX" dirty="0"/>
              <a:t>Cerradas: Se aplican para obtener una calificación o sondeo, estimulan la memoria para dar detalles. </a:t>
            </a:r>
          </a:p>
          <a:p>
            <a:pPr lvl="1"/>
            <a:r>
              <a:rPr lang="es-MX" dirty="0"/>
              <a:t>Amplias: Descubren vías de asociación entre el entrevistado y entrevistador, la importancia relativa de un tema, el orden cronológico del entrevistado en una experiencia dada, etc. (Keats, 1998).</a:t>
            </a:r>
          </a:p>
          <a:p>
            <a:endParaRPr lang="es-MX" dirty="0"/>
          </a:p>
        </p:txBody>
      </p:sp>
      <p:pic>
        <p:nvPicPr>
          <p:cNvPr id="4098" name="Picture 2" descr="Tips para realizar entrevistas a profundidad - Ideas Frescas">
            <a:extLst>
              <a:ext uri="{FF2B5EF4-FFF2-40B4-BE49-F238E27FC236}">
                <a16:creationId xmlns:a16="http://schemas.microsoft.com/office/drawing/2014/main" id="{58A5B482-7955-4E0A-9944-D5575E872C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077" y="3429000"/>
            <a:ext cx="4452480" cy="296292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577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7133A6-ECCA-417B-954C-BC207D2EF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752" y="265043"/>
            <a:ext cx="8917240" cy="742122"/>
          </a:xfrm>
        </p:spPr>
        <p:txBody>
          <a:bodyPr/>
          <a:lstStyle/>
          <a:p>
            <a:r>
              <a:rPr lang="es-MX" dirty="0"/>
              <a:t>El arte de escuchar los tipos de respuesta.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77C05E3-36FF-4953-87F3-C419AC003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762" y="1007166"/>
            <a:ext cx="9158299" cy="3326296"/>
          </a:xfrm>
        </p:spPr>
        <p:txBody>
          <a:bodyPr/>
          <a:lstStyle/>
          <a:p>
            <a:pPr marL="0" indent="0">
              <a:buNone/>
            </a:pPr>
            <a:r>
              <a:rPr lang="es-MX" dirty="0"/>
              <a:t>Es uno de los requisitos básicos para el proceso de comunicación eficaz y satisfactorio. Muy diferente del acto de oír, el escuchar aplica el oído para oír y prestar atención.</a:t>
            </a:r>
          </a:p>
          <a:p>
            <a:pPr marL="0" indent="0">
              <a:buNone/>
            </a:pPr>
            <a:r>
              <a:rPr lang="es-MX" dirty="0"/>
              <a:t>Recomendaciones: </a:t>
            </a:r>
          </a:p>
          <a:p>
            <a:r>
              <a:rPr lang="es-MX" dirty="0"/>
              <a:t>Se pide tener precaución con el ruido generado por los exteriores que puede producir bloqueo mental. </a:t>
            </a:r>
          </a:p>
          <a:p>
            <a:r>
              <a:rPr lang="es-MX" dirty="0"/>
              <a:t>La efectividad de escuchar en una entrevista se trata de prestar atención a las palabras que se dicen, la concentración a la conducta del sujeto, etc. </a:t>
            </a:r>
          </a:p>
          <a:p>
            <a:r>
              <a:rPr lang="es-MX" dirty="0"/>
              <a:t>Se enfatiza la importancia que va a tener el interés que se tenga en la persona que nos está hablando y también el grado de empatía (Acevedo, 2004).</a:t>
            </a:r>
          </a:p>
          <a:p>
            <a:endParaRPr lang="es-MX" dirty="0"/>
          </a:p>
        </p:txBody>
      </p:sp>
      <p:pic>
        <p:nvPicPr>
          <p:cNvPr id="5122" name="Picture 2" descr="La importancia de escuchar a tus clientes - Xavi Roca">
            <a:extLst>
              <a:ext uri="{FF2B5EF4-FFF2-40B4-BE49-F238E27FC236}">
                <a16:creationId xmlns:a16="http://schemas.microsoft.com/office/drawing/2014/main" id="{6DA07B81-B80A-435C-B656-D55198483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670" y="4193357"/>
            <a:ext cx="4036322" cy="2399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90568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987A73-11A1-46D1-86DA-AA13E674B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08" y="265043"/>
            <a:ext cx="8596668" cy="702365"/>
          </a:xfrm>
        </p:spPr>
        <p:txBody>
          <a:bodyPr/>
          <a:lstStyle/>
          <a:p>
            <a:r>
              <a:rPr lang="es-MX" dirty="0"/>
              <a:t>Estilos de escucha.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20FCA8-C317-4AEE-83C5-12DDB9FD3E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2943" y="4267204"/>
            <a:ext cx="8916193" cy="2325753"/>
          </a:xfrm>
        </p:spPr>
        <p:txBody>
          <a:bodyPr/>
          <a:lstStyle/>
          <a:p>
            <a:r>
              <a:rPr lang="es-MX" dirty="0"/>
              <a:t>Concentración: En una conversación normal se producen 100-150 palabras por minuto y la retención es cuatro veces mayor, si hay tiempo de sobra este puede ser usado en distracción para dejar espacio para información errónea o dobles pensamientos. </a:t>
            </a:r>
          </a:p>
          <a:p>
            <a:r>
              <a:rPr lang="es-MX" dirty="0"/>
              <a:t>Retención: Es la necesidad de recordar los eventos para posteriormente resumirlos y evaluarlos, este proceso debe ser mental ya que el tomar notas puede cortar la espontaneidad de la entrevista (Acevedo, 2004).</a:t>
            </a:r>
          </a:p>
          <a:p>
            <a:endParaRPr lang="es-MX" dirty="0"/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FF4ADB35-7251-4906-8A7D-DDD81630B97B}"/>
              </a:ext>
            </a:extLst>
          </p:cNvPr>
          <p:cNvSpPr txBox="1">
            <a:spLocks/>
          </p:cNvSpPr>
          <p:nvPr/>
        </p:nvSpPr>
        <p:spPr>
          <a:xfrm>
            <a:off x="213508" y="1573698"/>
            <a:ext cx="8916193" cy="185530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MX" dirty="0"/>
              <a:t>Atención: Es la mayor muestra de interés hacia el entrevistado. Además, cualquiera puede percatarse si es o no escuchado. </a:t>
            </a:r>
          </a:p>
          <a:p>
            <a:r>
              <a:rPr lang="es-MX" dirty="0"/>
              <a:t>Percepción: Proceso donde internalizamos y organizamos las sensaciones adquiridas y le permite al individuo reconocer su relación con el espacio y objetos. Influye de modo objetivo (características percibidas relacionadas con la situación sucedida) y subjetivo (lo que nosotros esperamos oír)(Acevedo, 2004).</a:t>
            </a:r>
          </a:p>
          <a:p>
            <a:endParaRPr lang="es-MX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F80C2D1D-0F57-40C9-B6A3-A9A43B75D9C3}"/>
              </a:ext>
            </a:extLst>
          </p:cNvPr>
          <p:cNvSpPr/>
          <p:nvPr/>
        </p:nvSpPr>
        <p:spPr>
          <a:xfrm>
            <a:off x="9647582" y="2047461"/>
            <a:ext cx="2544417" cy="2027583"/>
          </a:xfrm>
          <a:prstGeom prst="ellipse">
            <a:avLst/>
          </a:prstGeom>
          <a:solidFill>
            <a:srgbClr val="F1DE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1600" dirty="0">
              <a:solidFill>
                <a:schemeClr val="tx1"/>
              </a:solidFill>
            </a:endParaRPr>
          </a:p>
          <a:p>
            <a:pPr algn="ctr"/>
            <a:r>
              <a:rPr lang="es-MX" sz="1600" dirty="0">
                <a:solidFill>
                  <a:schemeClr val="tx1"/>
                </a:solidFill>
              </a:rPr>
              <a:t>TIP: escucha entre líneas, ya que a veces el entrevistado no logra dar toda la información. </a:t>
            </a:r>
          </a:p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20099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03DF67-FE46-4316-A5AB-314C27881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768" y="304800"/>
            <a:ext cx="8994233" cy="1007165"/>
          </a:xfrm>
        </p:spPr>
        <p:txBody>
          <a:bodyPr>
            <a:normAutofit fontScale="90000"/>
          </a:bodyPr>
          <a:lstStyle/>
          <a:p>
            <a:r>
              <a:rPr lang="es-MX" dirty="0"/>
              <a:t>Evita este tipo de conductas para obtener una escucha eficiente: </a:t>
            </a:r>
            <a:br>
              <a:rPr lang="es-MX" dirty="0"/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F652DB-2BA1-46CC-A2E0-0FF64A9280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768" y="2071709"/>
            <a:ext cx="10017171" cy="4938691"/>
          </a:xfrm>
        </p:spPr>
        <p:txBody>
          <a:bodyPr/>
          <a:lstStyle/>
          <a:p>
            <a:r>
              <a:rPr lang="es-MX" dirty="0"/>
              <a:t>Intolerancia: Cuando sólo se presta atención a ciertos argumentos para criticar</a:t>
            </a:r>
          </a:p>
          <a:p>
            <a:r>
              <a:rPr lang="es-MX" dirty="0"/>
              <a:t>Impulsividad: Falta de control en los impulsos ante o que se está escuchando, quitándole la palabra al entrevistado.</a:t>
            </a:r>
          </a:p>
          <a:p>
            <a:r>
              <a:rPr lang="es-MX" dirty="0"/>
              <a:t>Anticipación: Cuando se considera que con el sólo escuchar unas cuantas palabras es capaz de terminar de decir lo mismo que el interlocutor.</a:t>
            </a:r>
          </a:p>
          <a:p>
            <a:r>
              <a:rPr lang="es-MX" dirty="0"/>
              <a:t>Indolencia: Aburrirse, distraerse, o cambiar de tema cuando no se domina el tema, se considera muy abstracto o pesado. Por ello, se debe desarrollar interés por cualquier tema. </a:t>
            </a:r>
          </a:p>
          <a:p>
            <a:r>
              <a:rPr lang="es-MX" dirty="0" err="1"/>
              <a:t>Sugestibilidad</a:t>
            </a:r>
            <a:r>
              <a:rPr lang="es-MX" dirty="0"/>
              <a:t>: Predisponer términos emocionales y aplicar uso de un discurso extremista (Acevedo, 2004).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110226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187</TotalTime>
  <Words>1169</Words>
  <Application>Microsoft Office PowerPoint</Application>
  <PresentationFormat>Panorámica</PresentationFormat>
  <Paragraphs>58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Faceta</vt:lpstr>
      <vt:lpstr>Tipos de pregunta Tipos de respuesta. </vt:lpstr>
      <vt:lpstr>Tipos de preguntas.</vt:lpstr>
      <vt:lpstr>Estilos de preguntas.</vt:lpstr>
      <vt:lpstr>Presentación de PowerPoint</vt:lpstr>
      <vt:lpstr>Como llevar adecuadamente las preguntas.  </vt:lpstr>
      <vt:lpstr>Presentación de PowerPoint</vt:lpstr>
      <vt:lpstr>El arte de escuchar los tipos de respuesta.</vt:lpstr>
      <vt:lpstr>Estilos de escucha.</vt:lpstr>
      <vt:lpstr>Evita este tipo de conductas para obtener una escucha eficiente:  </vt:lpstr>
      <vt:lpstr>Referencias: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Tipos de pregunta Tipos de respuesta</dc:title>
  <dc:creator>rigoberto</dc:creator>
  <cp:lastModifiedBy>rigoberto</cp:lastModifiedBy>
  <cp:revision>21</cp:revision>
  <dcterms:created xsi:type="dcterms:W3CDTF">2021-06-10T01:48:42Z</dcterms:created>
  <dcterms:modified xsi:type="dcterms:W3CDTF">2021-08-20T18:05:17Z</dcterms:modified>
</cp:coreProperties>
</file>