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Lato" panose="020B0604020202020204" charset="0"/>
      <p:regular r:id="rId10"/>
      <p:bold r:id="rId11"/>
      <p:italic r:id="rId12"/>
      <p:boldItalic r:id="rId13"/>
    </p:embeddedFont>
    <p:embeddedFont>
      <p:font typeface="Raleway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93b26f51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93b26f51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c95719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3c95719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3c4792b0e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3c4792b0e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3c6216ea3_0_8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13c6216ea3_0_8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474a5dd739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474a5dd739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474a5dd739_1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474a5dd739_1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474a5dd739_1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1474a5dd739_1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B2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/>
          <p:nvPr/>
        </p:nvSpPr>
        <p:spPr>
          <a:xfrm>
            <a:off x="-3075" y="-6125"/>
            <a:ext cx="5981700" cy="5159131"/>
          </a:xfrm>
          <a:custGeom>
            <a:avLst/>
            <a:gdLst/>
            <a:ahLst/>
            <a:cxnLst/>
            <a:rect l="l" t="t" r="r" b="b"/>
            <a:pathLst>
              <a:path w="239268" h="205359" extrusionOk="0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FBDFDC"/>
          </a:solidFill>
          <a:ln>
            <a:noFill/>
          </a:ln>
        </p:spPr>
      </p:sp>
      <p:sp>
        <p:nvSpPr>
          <p:cNvPr id="73" name="Google Shape;73;p13"/>
          <p:cNvSpPr/>
          <p:nvPr/>
        </p:nvSpPr>
        <p:spPr>
          <a:xfrm>
            <a:off x="3353675" y="0"/>
            <a:ext cx="2287500" cy="275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" name="Google Shape;74;p13"/>
          <p:cNvGrpSpPr/>
          <p:nvPr/>
        </p:nvGrpSpPr>
        <p:grpSpPr>
          <a:xfrm>
            <a:off x="7767371" y="8226"/>
            <a:ext cx="930320" cy="2560505"/>
            <a:chOff x="-1435027" y="1362018"/>
            <a:chExt cx="944104" cy="2598443"/>
          </a:xfrm>
        </p:grpSpPr>
        <p:sp>
          <p:nvSpPr>
            <p:cNvPr id="75" name="Google Shape;75;p13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-1435012" y="3458706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13"/>
          <p:cNvGrpSpPr/>
          <p:nvPr/>
        </p:nvGrpSpPr>
        <p:grpSpPr>
          <a:xfrm>
            <a:off x="2613540" y="3629703"/>
            <a:ext cx="839275" cy="1510762"/>
            <a:chOff x="-1449485" y="3330462"/>
            <a:chExt cx="839275" cy="1510762"/>
          </a:xfrm>
        </p:grpSpPr>
        <p:sp>
          <p:nvSpPr>
            <p:cNvPr id="98" name="Google Shape;98;p13"/>
            <p:cNvSpPr/>
            <p:nvPr/>
          </p:nvSpPr>
          <p:spPr>
            <a:xfrm>
              <a:off x="-1132920" y="3598363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-1132920" y="3864101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-1132920" y="4129840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-1132920" y="4395578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-1132920" y="4661317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-1449485" y="3863627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-1449485" y="4129365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-1449485" y="4395103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1449485" y="4660842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-818240" y="3330462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-818240" y="3596201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-818240" y="3861939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-818240" y="4127678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-818240" y="4393416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-818240" y="4659154"/>
              <a:ext cx="208030" cy="179908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13"/>
          <p:cNvSpPr/>
          <p:nvPr/>
        </p:nvSpPr>
        <p:spPr>
          <a:xfrm rot="-3159">
            <a:off x="3353175" y="2994449"/>
            <a:ext cx="2285101" cy="21573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3"/>
          <p:cNvSpPr/>
          <p:nvPr/>
        </p:nvSpPr>
        <p:spPr>
          <a:xfrm rot="-3631">
            <a:off x="5916524" y="1656624"/>
            <a:ext cx="2840102" cy="195630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4294967295"/>
          </p:nvPr>
        </p:nvSpPr>
        <p:spPr>
          <a:xfrm>
            <a:off x="214050" y="2084125"/>
            <a:ext cx="3141600" cy="13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" sz="3600">
                <a:solidFill>
                  <a:srgbClr val="11323B"/>
                </a:solidFill>
              </a:rPr>
              <a:t>INSTITUCIÓN</a:t>
            </a:r>
            <a:endParaRPr sz="3600">
              <a:solidFill>
                <a:srgbClr val="11323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11323B"/>
                </a:solidFill>
              </a:rPr>
              <a:t>PRIVADA</a:t>
            </a:r>
            <a:endParaRPr sz="3600">
              <a:solidFill>
                <a:srgbClr val="11323B"/>
              </a:solidFill>
            </a:endParaRPr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4294967295"/>
          </p:nvPr>
        </p:nvSpPr>
        <p:spPr>
          <a:xfrm>
            <a:off x="3355650" y="3400350"/>
            <a:ext cx="2287500" cy="13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>
                <a:solidFill>
                  <a:srgbClr val="11323B"/>
                </a:solidFill>
              </a:rPr>
              <a:t>Elaborado por: Sara Pérez Monzón</a:t>
            </a:r>
            <a:endParaRPr sz="1900">
              <a:solidFill>
                <a:srgbClr val="11323B"/>
              </a:solidFill>
            </a:endParaRPr>
          </a:p>
        </p:txBody>
      </p:sp>
      <p:pic>
        <p:nvPicPr>
          <p:cNvPr id="117" name="Google Shape;11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8925" y="307975"/>
            <a:ext cx="21336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4350" y="1816350"/>
            <a:ext cx="2601900" cy="151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B2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"/>
          <p:cNvSpPr/>
          <p:nvPr/>
        </p:nvSpPr>
        <p:spPr>
          <a:xfrm rot="10800000" flipH="1">
            <a:off x="-3075" y="-6125"/>
            <a:ext cx="5981700" cy="5159131"/>
          </a:xfrm>
          <a:custGeom>
            <a:avLst/>
            <a:gdLst/>
            <a:ahLst/>
            <a:cxnLst/>
            <a:rect l="l" t="t" r="r" b="b"/>
            <a:pathLst>
              <a:path w="239268" h="205359" extrusionOk="0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E6F4E4"/>
          </a:solidFill>
          <a:ln>
            <a:noFill/>
          </a:ln>
        </p:spPr>
      </p:sp>
      <p:grpSp>
        <p:nvGrpSpPr>
          <p:cNvPr id="124" name="Google Shape;124;p14"/>
          <p:cNvGrpSpPr/>
          <p:nvPr/>
        </p:nvGrpSpPr>
        <p:grpSpPr>
          <a:xfrm rot="10800000">
            <a:off x="7577623" y="211859"/>
            <a:ext cx="930320" cy="2560505"/>
            <a:chOff x="-1435027" y="1362018"/>
            <a:chExt cx="944104" cy="2598443"/>
          </a:xfrm>
        </p:grpSpPr>
        <p:sp>
          <p:nvSpPr>
            <p:cNvPr id="125" name="Google Shape;125;p14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-1435012" y="3458706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14"/>
          <p:cNvSpPr/>
          <p:nvPr/>
        </p:nvSpPr>
        <p:spPr>
          <a:xfrm rot="-2993">
            <a:off x="1329699" y="-2676"/>
            <a:ext cx="3101701" cy="405030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4"/>
          <p:cNvSpPr/>
          <p:nvPr/>
        </p:nvSpPr>
        <p:spPr>
          <a:xfrm rot="-2999">
            <a:off x="4722199" y="1095316"/>
            <a:ext cx="3095401" cy="404880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4"/>
          <p:cNvSpPr txBox="1"/>
          <p:nvPr/>
        </p:nvSpPr>
        <p:spPr>
          <a:xfrm>
            <a:off x="1380550" y="698725"/>
            <a:ext cx="3000000" cy="326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latin typeface="Raleway"/>
                <a:ea typeface="Raleway"/>
                <a:cs typeface="Raleway"/>
                <a:sym typeface="Raleway"/>
              </a:rPr>
              <a:t>En el caso de las </a:t>
            </a:r>
            <a:r>
              <a:rPr lang="es" sz="2000" dirty="0" smtClean="0">
                <a:latin typeface="Raleway"/>
                <a:ea typeface="Raleway"/>
                <a:cs typeface="Raleway"/>
                <a:sym typeface="Raleway"/>
              </a:rPr>
              <a:t>empresas, </a:t>
            </a:r>
            <a:r>
              <a:rPr lang="es" sz="2000" dirty="0">
                <a:latin typeface="Raleway"/>
                <a:ea typeface="Raleway"/>
                <a:cs typeface="Raleway"/>
                <a:sym typeface="Raleway"/>
              </a:rPr>
              <a:t>dependiendo de su tamaño y del área donde trabaja, en mayor o menor medida, aplicarán los temas que se mencionan a continuación (Benjamín, 2009).</a:t>
            </a:r>
            <a:endParaRPr sz="2000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50" name="Google Shape;15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4264" y="2179942"/>
            <a:ext cx="2811275" cy="1879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B2F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/>
          <p:nvPr/>
        </p:nvSpPr>
        <p:spPr>
          <a:xfrm rot="10800000">
            <a:off x="3162300" y="-6125"/>
            <a:ext cx="5981700" cy="5159131"/>
          </a:xfrm>
          <a:custGeom>
            <a:avLst/>
            <a:gdLst/>
            <a:ahLst/>
            <a:cxnLst/>
            <a:rect l="l" t="t" r="r" b="b"/>
            <a:pathLst>
              <a:path w="239268" h="205359" extrusionOk="0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FFF2CC"/>
          </a:solidFill>
          <a:ln>
            <a:noFill/>
          </a:ln>
        </p:spPr>
      </p:sp>
      <p:grpSp>
        <p:nvGrpSpPr>
          <p:cNvPr id="156" name="Google Shape;156;p15"/>
          <p:cNvGrpSpPr/>
          <p:nvPr/>
        </p:nvGrpSpPr>
        <p:grpSpPr>
          <a:xfrm rot="-1985359">
            <a:off x="1064521" y="617664"/>
            <a:ext cx="599375" cy="1649216"/>
            <a:chOff x="-1435027" y="1362018"/>
            <a:chExt cx="944104" cy="2598443"/>
          </a:xfrm>
        </p:grpSpPr>
        <p:sp>
          <p:nvSpPr>
            <p:cNvPr id="157" name="Google Shape;157;p15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-1435012" y="3458706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15"/>
          <p:cNvGrpSpPr/>
          <p:nvPr/>
        </p:nvGrpSpPr>
        <p:grpSpPr>
          <a:xfrm rot="-1985685">
            <a:off x="4647324" y="2274349"/>
            <a:ext cx="866945" cy="2385501"/>
            <a:chOff x="-1435027" y="1362018"/>
            <a:chExt cx="944104" cy="2598443"/>
          </a:xfrm>
        </p:grpSpPr>
        <p:sp>
          <p:nvSpPr>
            <p:cNvPr id="180" name="Google Shape;180;p15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-1435012" y="3458706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" name="Google Shape;202;p15"/>
          <p:cNvSpPr/>
          <p:nvPr/>
        </p:nvSpPr>
        <p:spPr>
          <a:xfrm flipH="1">
            <a:off x="368961" y="3074232"/>
            <a:ext cx="4116900" cy="4116900"/>
          </a:xfrm>
          <a:prstGeom prst="ellipse">
            <a:avLst/>
          </a:prstGeom>
          <a:solidFill>
            <a:srgbClr val="FFFFFF">
              <a:alpha val="43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5"/>
          <p:cNvSpPr/>
          <p:nvPr/>
        </p:nvSpPr>
        <p:spPr>
          <a:xfrm flipH="1">
            <a:off x="4449661" y="-2054218"/>
            <a:ext cx="4116900" cy="4116900"/>
          </a:xfrm>
          <a:prstGeom prst="ellipse">
            <a:avLst/>
          </a:prstGeom>
          <a:solidFill>
            <a:srgbClr val="FFFFFF">
              <a:alpha val="43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5"/>
          <p:cNvSpPr/>
          <p:nvPr/>
        </p:nvSpPr>
        <p:spPr>
          <a:xfrm rot="745">
            <a:off x="1682452" y="494426"/>
            <a:ext cx="2767200" cy="3812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5"/>
          <p:cNvSpPr/>
          <p:nvPr/>
        </p:nvSpPr>
        <p:spPr>
          <a:xfrm rot="-2001331">
            <a:off x="5335385" y="1353693"/>
            <a:ext cx="2322708" cy="320710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5"/>
          <p:cNvSpPr txBox="1"/>
          <p:nvPr/>
        </p:nvSpPr>
        <p:spPr>
          <a:xfrm>
            <a:off x="1682450" y="922963"/>
            <a:ext cx="27672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latin typeface="Raleway"/>
                <a:ea typeface="Raleway"/>
                <a:cs typeface="Raleway"/>
                <a:sym typeface="Raleway"/>
              </a:rPr>
              <a:t>En el </a:t>
            </a:r>
            <a:r>
              <a:rPr lang="es" sz="2000" dirty="0" smtClean="0">
                <a:latin typeface="Raleway"/>
                <a:ea typeface="Raleway"/>
                <a:cs typeface="Raleway"/>
                <a:sym typeface="Raleway"/>
              </a:rPr>
              <a:t>“área </a:t>
            </a:r>
            <a:r>
              <a:rPr lang="es" sz="2000" dirty="0">
                <a:latin typeface="Raleway"/>
                <a:ea typeface="Raleway"/>
                <a:cs typeface="Raleway"/>
                <a:sym typeface="Raleway"/>
              </a:rPr>
              <a:t>de </a:t>
            </a:r>
            <a:r>
              <a:rPr lang="es" sz="2000" dirty="0" smtClean="0">
                <a:latin typeface="Raleway"/>
                <a:ea typeface="Raleway"/>
                <a:cs typeface="Raleway"/>
                <a:sym typeface="Raleway"/>
              </a:rPr>
              <a:t>personal” </a:t>
            </a:r>
            <a:r>
              <a:rPr lang="es" sz="2000" dirty="0">
                <a:latin typeface="Raleway"/>
                <a:ea typeface="Raleway"/>
                <a:cs typeface="Raleway"/>
                <a:sym typeface="Raleway"/>
              </a:rPr>
              <a:t>su</a:t>
            </a:r>
            <a:endParaRPr sz="20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latin typeface="Raleway"/>
                <a:ea typeface="Raleway"/>
                <a:cs typeface="Raleway"/>
                <a:sym typeface="Raleway"/>
              </a:rPr>
              <a:t>trabajo estará orientado</a:t>
            </a:r>
            <a:endParaRPr sz="20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latin typeface="Raleway"/>
                <a:ea typeface="Raleway"/>
                <a:cs typeface="Raleway"/>
                <a:sym typeface="Raleway"/>
              </a:rPr>
              <a:t>a la selección,</a:t>
            </a:r>
            <a:endParaRPr sz="20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latin typeface="Raleway"/>
                <a:ea typeface="Raleway"/>
                <a:cs typeface="Raleway"/>
                <a:sym typeface="Raleway"/>
              </a:rPr>
              <a:t>capacitación, desarrollo y</a:t>
            </a:r>
            <a:endParaRPr sz="20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latin typeface="Raleway"/>
                <a:ea typeface="Raleway"/>
                <a:cs typeface="Raleway"/>
                <a:sym typeface="Raleway"/>
              </a:rPr>
              <a:t>satisfacción del personal</a:t>
            </a:r>
            <a:endParaRPr sz="2000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7" name="Google Shape;20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7975" y="1315975"/>
            <a:ext cx="1596700" cy="159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5"/>
          <p:cNvPicPr preferRelativeResize="0"/>
          <p:nvPr/>
        </p:nvPicPr>
        <p:blipFill rotWithShape="1">
          <a:blip r:embed="rId4">
            <a:alphaModFix/>
          </a:blip>
          <a:srcRect r="26346"/>
          <a:stretch/>
        </p:blipFill>
        <p:spPr>
          <a:xfrm>
            <a:off x="6993376" y="3234400"/>
            <a:ext cx="1757122" cy="159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B2F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"/>
          <p:cNvSpPr/>
          <p:nvPr/>
        </p:nvSpPr>
        <p:spPr>
          <a:xfrm rot="10800000" flipH="1">
            <a:off x="0" y="-6125"/>
            <a:ext cx="5981700" cy="5159131"/>
          </a:xfrm>
          <a:custGeom>
            <a:avLst/>
            <a:gdLst/>
            <a:ahLst/>
            <a:cxnLst/>
            <a:rect l="l" t="t" r="r" b="b"/>
            <a:pathLst>
              <a:path w="239268" h="205359" extrusionOk="0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C8EDF3"/>
          </a:solidFill>
          <a:ln>
            <a:noFill/>
          </a:ln>
        </p:spPr>
      </p:sp>
      <p:grpSp>
        <p:nvGrpSpPr>
          <p:cNvPr id="214" name="Google Shape;214;p16"/>
          <p:cNvGrpSpPr/>
          <p:nvPr/>
        </p:nvGrpSpPr>
        <p:grpSpPr>
          <a:xfrm rot="1985359" flipH="1">
            <a:off x="7480114" y="617664"/>
            <a:ext cx="599375" cy="1649216"/>
            <a:chOff x="-1435027" y="1362018"/>
            <a:chExt cx="944104" cy="2598443"/>
          </a:xfrm>
        </p:grpSpPr>
        <p:sp>
          <p:nvSpPr>
            <p:cNvPr id="215" name="Google Shape;215;p16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-1435012" y="3458706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16"/>
          <p:cNvGrpSpPr/>
          <p:nvPr/>
        </p:nvGrpSpPr>
        <p:grpSpPr>
          <a:xfrm rot="1985685" flipH="1">
            <a:off x="3629742" y="2274349"/>
            <a:ext cx="866945" cy="2385501"/>
            <a:chOff x="-1435027" y="1362018"/>
            <a:chExt cx="944104" cy="2598443"/>
          </a:xfrm>
        </p:grpSpPr>
        <p:sp>
          <p:nvSpPr>
            <p:cNvPr id="238" name="Google Shape;238;p16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-1435012" y="3458706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16"/>
          <p:cNvSpPr/>
          <p:nvPr/>
        </p:nvSpPr>
        <p:spPr>
          <a:xfrm>
            <a:off x="4658150" y="3074232"/>
            <a:ext cx="4116900" cy="4116900"/>
          </a:xfrm>
          <a:prstGeom prst="ellipse">
            <a:avLst/>
          </a:prstGeom>
          <a:solidFill>
            <a:srgbClr val="FFFFFF">
              <a:alpha val="43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6"/>
          <p:cNvSpPr/>
          <p:nvPr/>
        </p:nvSpPr>
        <p:spPr>
          <a:xfrm>
            <a:off x="577450" y="-2054218"/>
            <a:ext cx="4116900" cy="4116900"/>
          </a:xfrm>
          <a:prstGeom prst="ellipse">
            <a:avLst/>
          </a:prstGeom>
          <a:solidFill>
            <a:srgbClr val="FFFFFF">
              <a:alpha val="43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6"/>
          <p:cNvSpPr/>
          <p:nvPr/>
        </p:nvSpPr>
        <p:spPr>
          <a:xfrm rot="-733" flipH="1">
            <a:off x="4839351" y="478528"/>
            <a:ext cx="2812800" cy="3954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6"/>
          <p:cNvSpPr/>
          <p:nvPr/>
        </p:nvSpPr>
        <p:spPr>
          <a:xfrm rot="2001331" flipH="1">
            <a:off x="1485918" y="1353693"/>
            <a:ext cx="2322708" cy="320710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6"/>
          <p:cNvSpPr txBox="1"/>
          <p:nvPr/>
        </p:nvSpPr>
        <p:spPr>
          <a:xfrm>
            <a:off x="4839350" y="478225"/>
            <a:ext cx="2812800" cy="3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latin typeface="Raleway"/>
                <a:ea typeface="Raleway"/>
                <a:cs typeface="Raleway"/>
                <a:sym typeface="Raleway"/>
              </a:rPr>
              <a:t>Si se trabaja en el </a:t>
            </a:r>
            <a:r>
              <a:rPr lang="es" sz="2000" dirty="0" smtClean="0">
                <a:latin typeface="Raleway"/>
                <a:ea typeface="Raleway"/>
                <a:cs typeface="Raleway"/>
                <a:sym typeface="Raleway"/>
              </a:rPr>
              <a:t>“área comercial” </a:t>
            </a:r>
            <a:r>
              <a:rPr lang="es" sz="2000" dirty="0">
                <a:latin typeface="Raleway"/>
                <a:ea typeface="Raleway"/>
                <a:cs typeface="Raleway"/>
                <a:sym typeface="Raleway"/>
              </a:rPr>
              <a:t>hará más énfasis en el consumidor, en investigaciones de mercado, en desarrollo de productos, en diseño de estrategias de marketing y en creación de anuncios publicitarios</a:t>
            </a:r>
            <a:endParaRPr sz="2000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65" name="Google Shape;26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366491">
            <a:off x="1229500" y="2050345"/>
            <a:ext cx="2812799" cy="1813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B2F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"/>
          <p:cNvSpPr/>
          <p:nvPr/>
        </p:nvSpPr>
        <p:spPr>
          <a:xfrm rot="10800000" flipH="1">
            <a:off x="-3075" y="-6125"/>
            <a:ext cx="5981700" cy="5159131"/>
          </a:xfrm>
          <a:custGeom>
            <a:avLst/>
            <a:gdLst/>
            <a:ahLst/>
            <a:cxnLst/>
            <a:rect l="l" t="t" r="r" b="b"/>
            <a:pathLst>
              <a:path w="239268" h="205359" extrusionOk="0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E6F4E4"/>
          </a:solidFill>
          <a:ln>
            <a:noFill/>
          </a:ln>
        </p:spPr>
      </p:sp>
      <p:grpSp>
        <p:nvGrpSpPr>
          <p:cNvPr id="271" name="Google Shape;271;p17"/>
          <p:cNvGrpSpPr/>
          <p:nvPr/>
        </p:nvGrpSpPr>
        <p:grpSpPr>
          <a:xfrm rot="10800000">
            <a:off x="7577623" y="211859"/>
            <a:ext cx="930320" cy="2560505"/>
            <a:chOff x="-1435027" y="1362018"/>
            <a:chExt cx="944104" cy="2598443"/>
          </a:xfrm>
        </p:grpSpPr>
        <p:sp>
          <p:nvSpPr>
            <p:cNvPr id="272" name="Google Shape;272;p17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7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7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7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7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7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7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7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7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7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7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7"/>
            <p:cNvSpPr/>
            <p:nvPr/>
          </p:nvSpPr>
          <p:spPr>
            <a:xfrm>
              <a:off x="-1435012" y="3458706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7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7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7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7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7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7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7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7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" name="Google Shape;294;p17"/>
          <p:cNvSpPr/>
          <p:nvPr/>
        </p:nvSpPr>
        <p:spPr>
          <a:xfrm rot="-2993">
            <a:off x="1329699" y="-2676"/>
            <a:ext cx="3101701" cy="405030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7"/>
          <p:cNvSpPr/>
          <p:nvPr/>
        </p:nvSpPr>
        <p:spPr>
          <a:xfrm rot="-2999">
            <a:off x="4722199" y="1095316"/>
            <a:ext cx="3095401" cy="404880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7"/>
          <p:cNvSpPr txBox="1"/>
          <p:nvPr/>
        </p:nvSpPr>
        <p:spPr>
          <a:xfrm>
            <a:off x="1380550" y="390925"/>
            <a:ext cx="3000000" cy="32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latin typeface="Raleway"/>
                <a:ea typeface="Raleway"/>
                <a:cs typeface="Raleway"/>
                <a:sym typeface="Raleway"/>
              </a:rPr>
              <a:t>Si se trabaja en el </a:t>
            </a:r>
            <a:r>
              <a:rPr lang="es" sz="2000" dirty="0" smtClean="0">
                <a:latin typeface="Raleway"/>
                <a:ea typeface="Raleway"/>
                <a:cs typeface="Raleway"/>
                <a:sym typeface="Raleway"/>
              </a:rPr>
              <a:t>“área </a:t>
            </a:r>
            <a:r>
              <a:rPr lang="es" sz="2000" dirty="0">
                <a:latin typeface="Raleway"/>
                <a:ea typeface="Raleway"/>
                <a:cs typeface="Raleway"/>
                <a:sym typeface="Raleway"/>
              </a:rPr>
              <a:t>de </a:t>
            </a:r>
            <a:r>
              <a:rPr lang="es" sz="2000" dirty="0" smtClean="0">
                <a:latin typeface="Raleway"/>
                <a:ea typeface="Raleway"/>
                <a:cs typeface="Raleway"/>
                <a:sym typeface="Raleway"/>
              </a:rPr>
              <a:t>producción” </a:t>
            </a:r>
            <a:r>
              <a:rPr lang="es" sz="2000" dirty="0">
                <a:latin typeface="Raleway"/>
                <a:ea typeface="Raleway"/>
                <a:cs typeface="Raleway"/>
                <a:sym typeface="Raleway"/>
              </a:rPr>
              <a:t>focalizará su interés en análisis y evaluación de puestos, en ergonomía y diseño de sistemas de trabajo, en la seguridad y salud ocupacional</a:t>
            </a:r>
            <a:endParaRPr sz="20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97" name="Google Shape;297;p17"/>
          <p:cNvPicPr preferRelativeResize="0"/>
          <p:nvPr/>
        </p:nvPicPr>
        <p:blipFill rotWithShape="1">
          <a:blip r:embed="rId3">
            <a:alphaModFix/>
          </a:blip>
          <a:srcRect l="9530" r="19718"/>
          <a:stretch/>
        </p:blipFill>
        <p:spPr>
          <a:xfrm>
            <a:off x="4769900" y="1888674"/>
            <a:ext cx="3000002" cy="2462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B2F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8"/>
          <p:cNvSpPr/>
          <p:nvPr/>
        </p:nvSpPr>
        <p:spPr>
          <a:xfrm rot="10800000">
            <a:off x="3162300" y="-6125"/>
            <a:ext cx="5981700" cy="5159131"/>
          </a:xfrm>
          <a:custGeom>
            <a:avLst/>
            <a:gdLst/>
            <a:ahLst/>
            <a:cxnLst/>
            <a:rect l="l" t="t" r="r" b="b"/>
            <a:pathLst>
              <a:path w="239268" h="205359" extrusionOk="0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FFF2CC"/>
          </a:solidFill>
          <a:ln>
            <a:noFill/>
          </a:ln>
        </p:spPr>
      </p:sp>
      <p:grpSp>
        <p:nvGrpSpPr>
          <p:cNvPr id="303" name="Google Shape;303;p18"/>
          <p:cNvGrpSpPr/>
          <p:nvPr/>
        </p:nvGrpSpPr>
        <p:grpSpPr>
          <a:xfrm rot="-1985359">
            <a:off x="1064521" y="617664"/>
            <a:ext cx="599375" cy="1649216"/>
            <a:chOff x="-1435027" y="1362018"/>
            <a:chExt cx="944104" cy="2598443"/>
          </a:xfrm>
        </p:grpSpPr>
        <p:sp>
          <p:nvSpPr>
            <p:cNvPr id="304" name="Google Shape;304;p18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8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8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8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8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8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8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8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8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8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8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8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8"/>
            <p:cNvSpPr/>
            <p:nvPr/>
          </p:nvSpPr>
          <p:spPr>
            <a:xfrm>
              <a:off x="-1435012" y="3458706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8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8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8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8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8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8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8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8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6" name="Google Shape;326;p18"/>
          <p:cNvGrpSpPr/>
          <p:nvPr/>
        </p:nvGrpSpPr>
        <p:grpSpPr>
          <a:xfrm rot="-1985685">
            <a:off x="4647324" y="2274349"/>
            <a:ext cx="866945" cy="2385501"/>
            <a:chOff x="-1435027" y="1362018"/>
            <a:chExt cx="944104" cy="2598443"/>
          </a:xfrm>
        </p:grpSpPr>
        <p:sp>
          <p:nvSpPr>
            <p:cNvPr id="327" name="Google Shape;327;p18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8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8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8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8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8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8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8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-1435012" y="3458706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8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8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8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8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8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9" name="Google Shape;349;p18"/>
          <p:cNvSpPr/>
          <p:nvPr/>
        </p:nvSpPr>
        <p:spPr>
          <a:xfrm flipH="1">
            <a:off x="368961" y="3074232"/>
            <a:ext cx="4116900" cy="4116900"/>
          </a:xfrm>
          <a:prstGeom prst="ellipse">
            <a:avLst/>
          </a:prstGeom>
          <a:solidFill>
            <a:srgbClr val="FFFFFF">
              <a:alpha val="43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8"/>
          <p:cNvSpPr/>
          <p:nvPr/>
        </p:nvSpPr>
        <p:spPr>
          <a:xfrm flipH="1">
            <a:off x="4449661" y="-2054218"/>
            <a:ext cx="4116900" cy="4116900"/>
          </a:xfrm>
          <a:prstGeom prst="ellipse">
            <a:avLst/>
          </a:prstGeom>
          <a:solidFill>
            <a:srgbClr val="FFFFFF">
              <a:alpha val="43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8"/>
          <p:cNvSpPr/>
          <p:nvPr/>
        </p:nvSpPr>
        <p:spPr>
          <a:xfrm rot="745">
            <a:off x="1682452" y="494426"/>
            <a:ext cx="2767200" cy="3812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8"/>
          <p:cNvSpPr/>
          <p:nvPr/>
        </p:nvSpPr>
        <p:spPr>
          <a:xfrm rot="-2001331">
            <a:off x="5335385" y="1353693"/>
            <a:ext cx="2322708" cy="320710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8"/>
          <p:cNvSpPr txBox="1"/>
          <p:nvPr/>
        </p:nvSpPr>
        <p:spPr>
          <a:xfrm>
            <a:off x="1682450" y="1094088"/>
            <a:ext cx="27672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dirty="0">
                <a:latin typeface="Raleway"/>
                <a:ea typeface="Raleway"/>
                <a:cs typeface="Raleway"/>
                <a:sym typeface="Raleway"/>
              </a:rPr>
              <a:t>Si se trabaja como </a:t>
            </a:r>
            <a:r>
              <a:rPr lang="es" sz="2000" dirty="0" smtClean="0">
                <a:latin typeface="Raleway"/>
                <a:ea typeface="Raleway"/>
                <a:cs typeface="Raleway"/>
                <a:sym typeface="Raleway"/>
              </a:rPr>
              <a:t>“asesor” </a:t>
            </a:r>
            <a:r>
              <a:rPr lang="es" sz="2000" dirty="0">
                <a:latin typeface="Raleway"/>
                <a:ea typeface="Raleway"/>
                <a:cs typeface="Raleway"/>
                <a:sym typeface="Raleway"/>
              </a:rPr>
              <a:t>en la alta </a:t>
            </a:r>
            <a:r>
              <a:rPr lang="es" sz="2000" dirty="0" smtClean="0">
                <a:latin typeface="Raleway"/>
                <a:ea typeface="Raleway"/>
                <a:cs typeface="Raleway"/>
                <a:sym typeface="Raleway"/>
              </a:rPr>
              <a:t>gerencia, </a:t>
            </a:r>
            <a:r>
              <a:rPr lang="es" sz="2000" dirty="0">
                <a:latin typeface="Raleway"/>
                <a:ea typeface="Raleway"/>
                <a:cs typeface="Raleway"/>
                <a:sym typeface="Raleway"/>
              </a:rPr>
              <a:t>apoyara y orientara a los gerentes en cuanto a negociaciones, liderazgo y toma de decisiones.</a:t>
            </a:r>
            <a:endParaRPr sz="2000"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354" name="Google Shape;35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448941">
            <a:off x="5159634" y="2062888"/>
            <a:ext cx="2674231" cy="1788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B2F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9"/>
          <p:cNvSpPr/>
          <p:nvPr/>
        </p:nvSpPr>
        <p:spPr>
          <a:xfrm>
            <a:off x="-3075" y="-6125"/>
            <a:ext cx="5981700" cy="5159131"/>
          </a:xfrm>
          <a:custGeom>
            <a:avLst/>
            <a:gdLst/>
            <a:ahLst/>
            <a:cxnLst/>
            <a:rect l="l" t="t" r="r" b="b"/>
            <a:pathLst>
              <a:path w="239268" h="205359" extrusionOk="0">
                <a:moveTo>
                  <a:pt x="0" y="0"/>
                </a:moveTo>
                <a:lnTo>
                  <a:pt x="0" y="205359"/>
                </a:lnTo>
                <a:lnTo>
                  <a:pt x="239268" y="205359"/>
                </a:lnTo>
                <a:lnTo>
                  <a:pt x="103632" y="0"/>
                </a:lnTo>
                <a:close/>
              </a:path>
            </a:pathLst>
          </a:custGeom>
          <a:solidFill>
            <a:srgbClr val="FF9A00"/>
          </a:solidFill>
          <a:ln>
            <a:noFill/>
          </a:ln>
        </p:spPr>
      </p:sp>
      <p:sp>
        <p:nvSpPr>
          <p:cNvPr id="360" name="Google Shape;360;p19"/>
          <p:cNvSpPr/>
          <p:nvPr/>
        </p:nvSpPr>
        <p:spPr>
          <a:xfrm rot="5400000">
            <a:off x="4638550" y="1088750"/>
            <a:ext cx="2683200" cy="3596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1" name="Google Shape;361;p19"/>
          <p:cNvGrpSpPr/>
          <p:nvPr/>
        </p:nvGrpSpPr>
        <p:grpSpPr>
          <a:xfrm>
            <a:off x="7767371" y="8226"/>
            <a:ext cx="930320" cy="2560505"/>
            <a:chOff x="-1435027" y="1362018"/>
            <a:chExt cx="944104" cy="2598443"/>
          </a:xfrm>
        </p:grpSpPr>
        <p:sp>
          <p:nvSpPr>
            <p:cNvPr id="362" name="Google Shape;362;p19"/>
            <p:cNvSpPr/>
            <p:nvPr/>
          </p:nvSpPr>
          <p:spPr>
            <a:xfrm>
              <a:off x="-1079594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9"/>
            <p:cNvSpPr/>
            <p:nvPr/>
          </p:nvSpPr>
          <p:spPr>
            <a:xfrm>
              <a:off x="-1079594" y="196296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9"/>
            <p:cNvSpPr/>
            <p:nvPr/>
          </p:nvSpPr>
          <p:spPr>
            <a:xfrm>
              <a:off x="-1079594" y="226221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9"/>
            <p:cNvSpPr/>
            <p:nvPr/>
          </p:nvSpPr>
          <p:spPr>
            <a:xfrm>
              <a:off x="-1079594" y="256147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9"/>
            <p:cNvSpPr/>
            <p:nvPr/>
          </p:nvSpPr>
          <p:spPr>
            <a:xfrm>
              <a:off x="-1079594" y="286073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9"/>
            <p:cNvSpPr/>
            <p:nvPr/>
          </p:nvSpPr>
          <p:spPr>
            <a:xfrm>
              <a:off x="-1079594" y="315998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9"/>
            <p:cNvSpPr/>
            <p:nvPr/>
          </p:nvSpPr>
          <p:spPr>
            <a:xfrm>
              <a:off x="-1079594" y="34592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9"/>
            <p:cNvSpPr/>
            <p:nvPr/>
          </p:nvSpPr>
          <p:spPr>
            <a:xfrm>
              <a:off x="-1435012" y="19624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9"/>
            <p:cNvSpPr/>
            <p:nvPr/>
          </p:nvSpPr>
          <p:spPr>
            <a:xfrm>
              <a:off x="-1435012" y="22616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9"/>
            <p:cNvSpPr/>
            <p:nvPr/>
          </p:nvSpPr>
          <p:spPr>
            <a:xfrm>
              <a:off x="-1435012" y="256094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9"/>
            <p:cNvSpPr/>
            <p:nvPr/>
          </p:nvSpPr>
          <p:spPr>
            <a:xfrm>
              <a:off x="-1435012" y="28601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9"/>
            <p:cNvSpPr/>
            <p:nvPr/>
          </p:nvSpPr>
          <p:spPr>
            <a:xfrm>
              <a:off x="-1435012" y="31594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9"/>
            <p:cNvSpPr/>
            <p:nvPr/>
          </p:nvSpPr>
          <p:spPr>
            <a:xfrm>
              <a:off x="-1435012" y="3458706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9"/>
            <p:cNvSpPr/>
            <p:nvPr/>
          </p:nvSpPr>
          <p:spPr>
            <a:xfrm>
              <a:off x="-1435012" y="3757961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9"/>
            <p:cNvSpPr/>
            <p:nvPr/>
          </p:nvSpPr>
          <p:spPr>
            <a:xfrm>
              <a:off x="-725224" y="136201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9"/>
            <p:cNvSpPr/>
            <p:nvPr/>
          </p:nvSpPr>
          <p:spPr>
            <a:xfrm>
              <a:off x="-725224" y="1661273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9"/>
            <p:cNvSpPr/>
            <p:nvPr/>
          </p:nvSpPr>
          <p:spPr>
            <a:xfrm>
              <a:off x="-725224" y="196052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9"/>
            <p:cNvSpPr/>
            <p:nvPr/>
          </p:nvSpPr>
          <p:spPr>
            <a:xfrm>
              <a:off x="-725224" y="2259784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9"/>
            <p:cNvSpPr/>
            <p:nvPr/>
          </p:nvSpPr>
          <p:spPr>
            <a:xfrm>
              <a:off x="-725224" y="2559039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9"/>
            <p:cNvSpPr/>
            <p:nvPr/>
          </p:nvSpPr>
          <p:spPr>
            <a:xfrm>
              <a:off x="-725224" y="2858295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9"/>
            <p:cNvSpPr/>
            <p:nvPr/>
          </p:nvSpPr>
          <p:spPr>
            <a:xfrm>
              <a:off x="-725224" y="3157550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9"/>
            <p:cNvSpPr/>
            <p:nvPr/>
          </p:nvSpPr>
          <p:spPr>
            <a:xfrm>
              <a:off x="-1435027" y="1663708"/>
              <a:ext cx="234300" cy="2025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19"/>
          <p:cNvGrpSpPr/>
          <p:nvPr/>
        </p:nvGrpSpPr>
        <p:grpSpPr>
          <a:xfrm>
            <a:off x="2613540" y="3629703"/>
            <a:ext cx="839145" cy="1510854"/>
            <a:chOff x="-1449485" y="3330462"/>
            <a:chExt cx="839145" cy="1510854"/>
          </a:xfrm>
        </p:grpSpPr>
        <p:sp>
          <p:nvSpPr>
            <p:cNvPr id="385" name="Google Shape;385;p19"/>
            <p:cNvSpPr/>
            <p:nvPr/>
          </p:nvSpPr>
          <p:spPr>
            <a:xfrm>
              <a:off x="-1132920" y="3598363"/>
              <a:ext cx="207900" cy="1800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9"/>
            <p:cNvSpPr/>
            <p:nvPr/>
          </p:nvSpPr>
          <p:spPr>
            <a:xfrm>
              <a:off x="-1132920" y="3864101"/>
              <a:ext cx="207900" cy="1800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-1132920" y="4129840"/>
              <a:ext cx="207900" cy="1800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-1132920" y="4395578"/>
              <a:ext cx="207900" cy="1800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9"/>
            <p:cNvSpPr/>
            <p:nvPr/>
          </p:nvSpPr>
          <p:spPr>
            <a:xfrm>
              <a:off x="-1132920" y="4661317"/>
              <a:ext cx="207900" cy="1800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9"/>
            <p:cNvSpPr/>
            <p:nvPr/>
          </p:nvSpPr>
          <p:spPr>
            <a:xfrm>
              <a:off x="-1449485" y="3863627"/>
              <a:ext cx="207900" cy="1800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-1449485" y="4129365"/>
              <a:ext cx="207900" cy="1800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9"/>
            <p:cNvSpPr/>
            <p:nvPr/>
          </p:nvSpPr>
          <p:spPr>
            <a:xfrm>
              <a:off x="-1449485" y="4395103"/>
              <a:ext cx="207900" cy="1800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9"/>
            <p:cNvSpPr/>
            <p:nvPr/>
          </p:nvSpPr>
          <p:spPr>
            <a:xfrm>
              <a:off x="-1449485" y="4660842"/>
              <a:ext cx="207900" cy="1800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9"/>
            <p:cNvSpPr/>
            <p:nvPr/>
          </p:nvSpPr>
          <p:spPr>
            <a:xfrm>
              <a:off x="-818240" y="3330462"/>
              <a:ext cx="207900" cy="1800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9"/>
            <p:cNvSpPr/>
            <p:nvPr/>
          </p:nvSpPr>
          <p:spPr>
            <a:xfrm>
              <a:off x="-818240" y="3596201"/>
              <a:ext cx="207900" cy="1800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-818240" y="3861939"/>
              <a:ext cx="207900" cy="1800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9"/>
            <p:cNvSpPr/>
            <p:nvPr/>
          </p:nvSpPr>
          <p:spPr>
            <a:xfrm>
              <a:off x="-818240" y="4127678"/>
              <a:ext cx="207900" cy="1800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437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9"/>
            <p:cNvSpPr/>
            <p:nvPr/>
          </p:nvSpPr>
          <p:spPr>
            <a:xfrm>
              <a:off x="-818240" y="4393416"/>
              <a:ext cx="207900" cy="18000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9"/>
            <p:cNvSpPr/>
            <p:nvPr/>
          </p:nvSpPr>
          <p:spPr>
            <a:xfrm>
              <a:off x="-818240" y="4659154"/>
              <a:ext cx="207900" cy="180000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18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19"/>
          <p:cNvSpPr txBox="1">
            <a:spLocks noGrp="1"/>
          </p:cNvSpPr>
          <p:nvPr>
            <p:ph type="title" idx="4294967295"/>
          </p:nvPr>
        </p:nvSpPr>
        <p:spPr>
          <a:xfrm>
            <a:off x="214050" y="2084125"/>
            <a:ext cx="3351600" cy="13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11323B"/>
                </a:solidFill>
              </a:rPr>
              <a:t>REFERENCIAS</a:t>
            </a:r>
            <a:endParaRPr sz="3600">
              <a:solidFill>
                <a:srgbClr val="11323B"/>
              </a:solidFill>
            </a:endParaRPr>
          </a:p>
        </p:txBody>
      </p:sp>
      <p:sp>
        <p:nvSpPr>
          <p:cNvPr id="401" name="Google Shape;401;p19"/>
          <p:cNvSpPr txBox="1"/>
          <p:nvPr/>
        </p:nvSpPr>
        <p:spPr>
          <a:xfrm>
            <a:off x="4282928" y="1725200"/>
            <a:ext cx="3351600" cy="2277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>
              <a:lnSpc>
                <a:spcPct val="140000"/>
              </a:lnSpc>
              <a:buClr>
                <a:schemeClr val="dk2"/>
              </a:buClr>
              <a:buSzPts val="1700"/>
              <a:buFont typeface="Raleway"/>
              <a:buChar char="➔"/>
            </a:pPr>
            <a:r>
              <a:rPr lang="es" sz="17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Benjamín, </a:t>
            </a:r>
            <a:r>
              <a:rPr lang="es" sz="1700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E</a:t>
            </a:r>
            <a:r>
              <a:rPr lang="es" sz="17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. (</a:t>
            </a:r>
            <a:r>
              <a:rPr lang="es" sz="1700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2009). </a:t>
            </a:r>
            <a:r>
              <a:rPr lang="es" sz="17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Organización de las empresas. México: Mc Graw Hill</a:t>
            </a:r>
            <a:r>
              <a:rPr lang="es" sz="1700" dirty="0" smtClean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, </a:t>
            </a:r>
            <a:r>
              <a:rPr lang="es" sz="17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ISBN: 287 págs.,  978-970-10-6935-6</a:t>
            </a:r>
            <a:endParaRPr sz="17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Presentación en pantalla (16:9)</PresentationFormat>
  <Paragraphs>14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Lato</vt:lpstr>
      <vt:lpstr>Arial</vt:lpstr>
      <vt:lpstr>Raleway</vt:lpstr>
      <vt:lpstr>Swiss</vt:lpstr>
      <vt:lpstr>INSTITUCIÓN PRIVADA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REFERENCIAS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INSTITUCIÓN PRIVADA</dc:title>
  <cp:lastModifiedBy>USUARIO</cp:lastModifiedBy>
  <cp:revision>1</cp:revision>
  <dcterms:modified xsi:type="dcterms:W3CDTF">2022-08-25T21:54:29Z</dcterms:modified>
</cp:coreProperties>
</file>