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/>
  </p:normalViewPr>
  <p:slideViewPr>
    <p:cSldViewPr snapToGrid="0" snapToObjects="1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098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8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544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401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655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985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38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86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74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1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32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35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17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26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83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1311-3E3C-384A-B13D-7CB53DF96A8B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FAD8B7-1E50-2A40-AEB1-ABDE75D7C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149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dd.uab.cat/pub/landes/11394218v11/11394218v11p15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11E7B-7817-8359-B980-1267EC1C5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582" y="3584276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MX" b="1" i="1" u="sng" dirty="0"/>
              <a:t>POR </a:t>
            </a:r>
            <a:r>
              <a:rPr lang="es-MX" b="1" i="1" u="sng" dirty="0" smtClean="0"/>
              <a:t>QUÉ </a:t>
            </a:r>
            <a:r>
              <a:rPr lang="es-MX" b="1" i="1" u="sng" dirty="0"/>
              <a:t>ESTUDIAR EL APRENDIZAJE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1026" name="Picture 2" descr="La duración de la vida depende de la actividad neuronal • Tendencias21">
            <a:extLst>
              <a:ext uri="{FF2B5EF4-FFF2-40B4-BE49-F238E27FC236}">
                <a16:creationId xmlns:a16="http://schemas.microsoft.com/office/drawing/2014/main" id="{958D9D6D-4238-BA19-3A68-80D4EA3FE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345" y="4633224"/>
            <a:ext cx="3393057" cy="191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05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9B4909-B797-C764-9EEC-8E529040E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990" y="1609462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Para López y Matesanz (2009), en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la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sociedad, el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aprendizaje no se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limita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a un determinado espacio como las instituciones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educativas,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se exige aprender en todos los contextos. Por otra parte, el aprendizaje no puede quedar limitado a un determinado periodo temporal en el ciclo vital de la persona. </a:t>
            </a:r>
          </a:p>
          <a:p>
            <a:pPr algn="just"/>
            <a:endParaRPr lang="es-MX" sz="2400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Los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continuos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cambios en el medio y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en todos los niveles conllevan nuevas demandas profesionales y nuevas exigencias personales. </a:t>
            </a:r>
            <a:endParaRPr lang="es-MX" sz="24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255" y="4344332"/>
            <a:ext cx="3170527" cy="208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3FF1D-D2DB-9197-7CF7-B8240FD8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340" y="1167441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En nuestra sociedad, cada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persona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debe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de asimilar una base de conocimientos rigurosos y estrategias eficaces; tiene que saber qué pensar y cómo actuar ante las situaciones relevantes a lo largo de la vida; hacerlo desde criterios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razonables así como ser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sensible a las exigencias cambiantes de los contextos; desarrollar el pensamiento reflexivo, crítico y creativo 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El aprendizaje continuo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exige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comprometerse activamente con proyectos formativos personales que requieren constancia,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esfuerzo y renuncias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. </a:t>
            </a:r>
          </a:p>
        </p:txBody>
      </p:sp>
      <p:pic>
        <p:nvPicPr>
          <p:cNvPr id="2050" name="Picture 2" descr="Definición de aprendizaje - Qué es, Significado y Concepto">
            <a:extLst>
              <a:ext uri="{FF2B5EF4-FFF2-40B4-BE49-F238E27FC236}">
                <a16:creationId xmlns:a16="http://schemas.microsoft.com/office/drawing/2014/main" id="{26C6B410-F23E-0402-64F7-1C802BEDF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119" y="4187341"/>
            <a:ext cx="34417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09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93B5C-CFD0-26A6-0EC2-141EF0B7B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1628" y="891397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Más de un 80% de la población adulta considera clave la formación, pero solamente menos de un 25% elabora planes de formación personal y se implican en ellos. La voluntad, el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esfuerzo y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el compromiso son imprescindibles para alcanzar los proyectos de desarrollo personal y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comunitario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(López y Matesanz,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2009).</a:t>
            </a:r>
            <a:endParaRPr lang="es-MX" sz="2000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endParaRPr lang="es-MX" sz="2000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Las motivaciones pueden ser más externas, como el deseo de reconocimiento, prestigio social, recompensas monetarias, etc.; o más internas como el deseo de saber, de realizar bien el trabajo, de superarse.</a:t>
            </a:r>
            <a:r>
              <a:rPr lang="es-MX" sz="2400" dirty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</a:p>
        </p:txBody>
      </p:sp>
      <p:pic>
        <p:nvPicPr>
          <p:cNvPr id="3074" name="Picture 2" descr="Los paisajes de aprendizaje: una herramienta didáctica personalizada">
            <a:extLst>
              <a:ext uri="{FF2B5EF4-FFF2-40B4-BE49-F238E27FC236}">
                <a16:creationId xmlns:a16="http://schemas.microsoft.com/office/drawing/2014/main" id="{FA4E148D-25CE-21A0-A119-C9EDACF94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398" y="4186685"/>
            <a:ext cx="2259859" cy="225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3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3987E2-D1EC-4C4C-EC21-C3F7D223A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537" y="839638"/>
            <a:ext cx="9970848" cy="3777622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Para López y Matesanz (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2009),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los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seres humanos estamos motivados, interna y externamente, en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distinta medida según </a:t>
            </a:r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circunstancias. Es preferible que la motivación tenga origen más interno, puesto que las fuentes externas tienden a ser más pasajeras. Las personas automotivadas internamente mantienen los niveles altos, aun cuando las recompensas externas disminuyan o desaparezcan. Una proporcionada combinación de motivación externa e interna es deseable. Cada persona ha de comprometerse con su propia formación.</a:t>
            </a:r>
          </a:p>
          <a:p>
            <a:pPr algn="just"/>
            <a:endParaRPr lang="es-MX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Neuromito: Estilos de aprendizaje">
            <a:extLst>
              <a:ext uri="{FF2B5EF4-FFF2-40B4-BE49-F238E27FC236}">
                <a16:creationId xmlns:a16="http://schemas.microsoft.com/office/drawing/2014/main" id="{0A9F57D9-4A63-050B-B5E6-BA9837A70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338" y="3446928"/>
            <a:ext cx="4906233" cy="257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7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493DBB-5BDC-D28A-1FEE-399BB2927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299" y="1415498"/>
            <a:ext cx="10145383" cy="3777622"/>
          </a:xfrm>
        </p:spPr>
        <p:txBody>
          <a:bodyPr>
            <a:norm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El interés y motivación resultan claves para un aprendizaje eficaz. Cuando el conocimiento resulta relevante y significativo para la persona, tanto intelectual como afectivamente, es asimilado de forma más fácil, duradera y eficaz </a:t>
            </a:r>
          </a:p>
          <a:p>
            <a:pPr algn="just"/>
            <a:endParaRPr lang="es-MX" sz="2400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Constantia" panose="02030602050306030303" pitchFamily="18" charset="0"/>
              </a:rPr>
              <a:t>El objetivo principal de la educación es promover el desarrollo personal de los alumnos, en todas sus capacidades mentales: cognitivas, afectivas, morales y sociales, en la confianza y expectativa optimista de conseguir, además de vidas personales más realizadas, una sociedad cada vez más justa y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solidaria</a:t>
            </a:r>
            <a:r>
              <a:rPr lang="es-MX" sz="2400" dirty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(López y Matesanz, </a:t>
            </a:r>
            <a:r>
              <a:rPr lang="es-MX" sz="2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2009)</a:t>
            </a:r>
            <a:endParaRPr lang="es-MX" sz="20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pic>
        <p:nvPicPr>
          <p:cNvPr id="5122" name="Picture 2" descr="Pequeño discurso sobre el aprendizaje - Forum Libertas">
            <a:extLst>
              <a:ext uri="{FF2B5EF4-FFF2-40B4-BE49-F238E27FC236}">
                <a16:creationId xmlns:a16="http://schemas.microsoft.com/office/drawing/2014/main" id="{998F5AB2-50CE-B1D7-623F-1F155B2F0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290" y="4813300"/>
            <a:ext cx="3422073" cy="175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11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91239-401B-BBBD-8FCA-F012434F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22" y="1319058"/>
            <a:ext cx="9781067" cy="3777622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Un término que involucra parte del aprendizaje es el “conocimiento”, </a:t>
            </a:r>
            <a:r>
              <a:rPr lang="es-MX" dirty="0">
                <a:solidFill>
                  <a:schemeClr val="tx1"/>
                </a:solidFill>
                <a:latin typeface="Constantia" panose="02030602050306030303" pitchFamily="18" charset="0"/>
              </a:rPr>
              <a:t>es un término con un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contenido muy amplio, hace </a:t>
            </a:r>
            <a:r>
              <a:rPr lang="es-MX" dirty="0">
                <a:solidFill>
                  <a:schemeClr val="tx1"/>
                </a:solidFill>
                <a:latin typeface="Constantia" panose="02030602050306030303" pitchFamily="18" charset="0"/>
              </a:rPr>
              <a:t>referencia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  </a:t>
            </a:r>
            <a:r>
              <a:rPr lang="es-MX" dirty="0">
                <a:solidFill>
                  <a:schemeClr val="tx1"/>
                </a:solidFill>
                <a:latin typeface="Constantia" panose="02030602050306030303" pitchFamily="18" charset="0"/>
              </a:rPr>
              <a:t>los conocimientos comunes que las personas tenemos sobre el mundo y que utilizamos en nuestra vida cotidiana; los conocimientos disciplinares sobre distintos ámbitos de la realidad natural y sociocultural, que conforman las distintas ciencias y saberes; los conocimientos sobre la propia identidad personal; los conocimientos sobre el conocimiento mismo o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metacognición</a:t>
            </a:r>
            <a:r>
              <a:rPr lang="es-MX" dirty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(López y Matesanz,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2009).</a:t>
            </a:r>
            <a:endParaRPr lang="es-MX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endParaRPr lang="es-MX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Estudiar el aprendizaje nos brinda un panorama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más </a:t>
            </a:r>
            <a:r>
              <a:rPr lang="es-MX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amplio de cómo es que se dan los procesos evolutivos y como va cambiando dicho aprendizaje de generación en generación.</a:t>
            </a:r>
            <a:endParaRPr lang="es-MX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pic>
        <p:nvPicPr>
          <p:cNvPr id="7170" name="Picture 2" descr="Cómo trabajar con distintos estilos de aprendizaje - Human Performance">
            <a:extLst>
              <a:ext uri="{FF2B5EF4-FFF2-40B4-BE49-F238E27FC236}">
                <a16:creationId xmlns:a16="http://schemas.microsoft.com/office/drawing/2014/main" id="{72166BDA-B7EF-3BAE-F023-0624B5799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196" y="4390098"/>
            <a:ext cx="1962917" cy="199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97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7D18260-DE15-6335-1D4A-060536D1C0B5}"/>
              </a:ext>
            </a:extLst>
          </p:cNvPr>
          <p:cNvSpPr txBox="1"/>
          <p:nvPr/>
        </p:nvSpPr>
        <p:spPr>
          <a:xfrm>
            <a:off x="774024" y="1474390"/>
            <a:ext cx="10541479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BIBLIOGRAFÍA</a:t>
            </a:r>
            <a:r>
              <a:rPr lang="es-MX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s-MX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MX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Lopez, C. </a:t>
            </a:r>
            <a:r>
              <a:rPr lang="es-MX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 </a:t>
            </a:r>
            <a:r>
              <a:rPr lang="es-MX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Matesanz, M. (2009). </a:t>
            </a:r>
            <a:r>
              <a:rPr lang="es-MX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Las plataformas de aprendizaje</a:t>
            </a:r>
            <a:r>
              <a:rPr lang="es-MX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s-MX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Del mito a la </a:t>
            </a:r>
            <a:r>
              <a:rPr lang="es-MX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realidad</a:t>
            </a:r>
            <a:r>
              <a:rPr lang="es-MX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s-MX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Biblioteca </a:t>
            </a:r>
            <a:r>
              <a:rPr lang="es-MX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Nueva</a:t>
            </a:r>
            <a:r>
              <a:rPr lang="es-MX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endParaRPr lang="es-MX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s-MX" sz="200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</a:t>
            </a:r>
            <a:r>
              <a:rPr lang="es-MX" sz="200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ddd.uab.cat/pub/landes/11394218v11/11394218v11p155.pdf</a:t>
            </a:r>
            <a:endParaRPr lang="es-MX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6119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{C16E6541-1FE6-7D47-A049-DFD5D3A01497}tf10001069</Template>
  <TotalTime>291</TotalTime>
  <Words>584</Words>
  <Application>Microsoft Office PowerPoint</Application>
  <PresentationFormat>Panorámica</PresentationFormat>
  <Paragraphs>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Constantia</vt:lpstr>
      <vt:lpstr>Times New Roman</vt:lpstr>
      <vt:lpstr>Wingdings 3</vt:lpstr>
      <vt:lpstr>Espiral</vt:lpstr>
      <vt:lpstr>POR QUÉ ESTUDIAR EL APRENDIZAJE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QUE ESTUDIAR EL APRENDIZAJE</dc:title>
  <dc:creator>Microsoft Office User</dc:creator>
  <cp:lastModifiedBy>USUARIO</cp:lastModifiedBy>
  <cp:revision>10</cp:revision>
  <dcterms:created xsi:type="dcterms:W3CDTF">2022-06-05T20:46:48Z</dcterms:created>
  <dcterms:modified xsi:type="dcterms:W3CDTF">2022-10-24T23:59:25Z</dcterms:modified>
</cp:coreProperties>
</file>