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68314-92FB-4093-873E-EDEA7C06CB75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F4174-5512-4664-9799-8AF33288AC51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F4174-5512-4664-9799-8AF33288AC51}" type="slidenum">
              <a:rPr lang="es-MX" smtClean="0"/>
              <a:t>11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29CB34-E9A6-4A2D-B991-CCB29E193DD3}" type="datetimeFigureOut">
              <a:rPr lang="es-MX" smtClean="0"/>
              <a:t>17/07/2021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737CA1-B7F7-44B3-8B58-99905D8E4908}" type="slidenum">
              <a:rPr lang="es-MX" smtClean="0"/>
              <a:t>‹Nº›</a:t>
            </a:fld>
            <a:endParaRPr lang="es-MX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Ø"/>
            </a:pPr>
            <a:r>
              <a:rPr lang="es-MX" sz="1800" b="1" dirty="0" smtClean="0">
                <a:latin typeface="Century Gothic" pitchFamily="34" charset="0"/>
              </a:rPr>
              <a:t>Maestras:</a:t>
            </a:r>
            <a:r>
              <a:rPr lang="es-MX" sz="1800" dirty="0" smtClean="0">
                <a:latin typeface="Century Gothic" pitchFamily="34" charset="0"/>
              </a:rPr>
              <a:t/>
            </a:r>
            <a:br>
              <a:rPr lang="es-MX" sz="1800" dirty="0" smtClean="0">
                <a:latin typeface="Century Gothic" pitchFamily="34" charset="0"/>
              </a:rPr>
            </a:br>
            <a:r>
              <a:rPr lang="es-MX" sz="1800" dirty="0" smtClean="0">
                <a:latin typeface="Century Gothic" pitchFamily="34" charset="0"/>
              </a:rPr>
              <a:t>Flores Rodríguez Fernanda.</a:t>
            </a:r>
            <a:br>
              <a:rPr lang="es-MX" sz="1800" dirty="0" smtClean="0">
                <a:latin typeface="Century Gothic" pitchFamily="34" charset="0"/>
              </a:rPr>
            </a:br>
            <a:r>
              <a:rPr lang="es-MX" sz="1800" dirty="0" smtClean="0">
                <a:latin typeface="Century Gothic" pitchFamily="34" charset="0"/>
              </a:rPr>
              <a:t>Juárez Hernández Alondra Grisel.</a:t>
            </a:r>
            <a:br>
              <a:rPr lang="es-MX" sz="1800" dirty="0" smtClean="0">
                <a:latin typeface="Century Gothic" pitchFamily="34" charset="0"/>
              </a:rPr>
            </a:br>
            <a:r>
              <a:rPr lang="es-MX" sz="1800" dirty="0" smtClean="0">
                <a:latin typeface="Century Gothic" pitchFamily="34" charset="0"/>
              </a:rPr>
              <a:t>Sánchez Velasco Daniela</a:t>
            </a:r>
            <a:r>
              <a:rPr lang="es-MX" sz="1800" dirty="0" smtClean="0">
                <a:latin typeface="Century Gothic" pitchFamily="34" charset="0"/>
              </a:rPr>
              <a:t>.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s-MX" b="1" dirty="0" smtClean="0">
                <a:solidFill>
                  <a:schemeClr val="tx1"/>
                </a:solidFill>
                <a:latin typeface="Century Gothic" pitchFamily="34" charset="0"/>
              </a:rPr>
              <a:t>Tema: </a:t>
            </a:r>
            <a:r>
              <a:rPr lang="es-MX" dirty="0" smtClean="0">
                <a:solidFill>
                  <a:schemeClr val="tx1"/>
                </a:solidFill>
                <a:latin typeface="Century Gothic" pitchFamily="34" charset="0"/>
              </a:rPr>
              <a:t>Organización Perceptiva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728" y="785794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latin typeface="Century Gothic" pitchFamily="34" charset="0"/>
              </a:rPr>
              <a:t>INSTITUTO POLITECNICO NACIONAL.</a:t>
            </a:r>
          </a:p>
          <a:p>
            <a:pPr algn="ctr"/>
            <a:r>
              <a:rPr lang="es-MX" sz="2400" b="1" u="sng" dirty="0" smtClean="0">
                <a:latin typeface="Century Gothic" pitchFamily="34" charset="0"/>
              </a:rPr>
              <a:t>“CICS-UST”</a:t>
            </a:r>
          </a:p>
          <a:p>
            <a:pPr algn="ctr"/>
            <a:r>
              <a:rPr lang="es-MX" sz="2400" b="1" u="sng" dirty="0" smtClean="0">
                <a:latin typeface="Century Gothic" pitchFamily="34" charset="0"/>
              </a:rPr>
              <a:t>LIC. PSICOLOGIA.</a:t>
            </a:r>
            <a:endParaRPr lang="es-MX" sz="2400" b="1" u="sng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100" y="428604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Wingdings" pitchFamily="2" charset="2"/>
              <a:buChar char="v"/>
            </a:pPr>
            <a:r>
              <a:rPr lang="es-MX" b="1" dirty="0">
                <a:latin typeface="Century Gothic" pitchFamily="34" charset="0"/>
              </a:rPr>
              <a:t>Constancia perceptiva: </a:t>
            </a:r>
            <a:r>
              <a:rPr lang="es-MX" dirty="0">
                <a:latin typeface="Century Gothic" pitchFamily="34" charset="0"/>
              </a:rPr>
              <a:t>Nos permite percibir un objeto sin que cambie de tamaño, forma, color o luminosidad aunque percibamos estímulos </a:t>
            </a:r>
            <a:r>
              <a:rPr lang="es-MX" dirty="0" smtClean="0">
                <a:latin typeface="Century Gothic" pitchFamily="34" charset="0"/>
              </a:rPr>
              <a:t>cambiantes.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28662" y="292893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dirty="0" smtClean="0">
                <a:latin typeface="Century Gothic" pitchFamily="34" charset="0"/>
              </a:rPr>
              <a:t>Ilusiones perceptivas: Aunque nuestras constancias perceptivas nos ayudan a percibir el mundo con exactitud, nuestros sistemas perceptivos no son infalibles. Estamos sujetos a muchas percepciones falsas, llamadas ilusiones.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19458" name="Picture 2" descr="Sensación y percepción. – LA CLASE media"/>
          <p:cNvPicPr>
            <a:picLocks noChangeAspect="1" noChangeArrowheads="1"/>
          </p:cNvPicPr>
          <p:nvPr/>
        </p:nvPicPr>
        <p:blipFill>
          <a:blip r:embed="rId2"/>
          <a:srcRect l="3294" t="3937" r="2269" b="1574"/>
          <a:stretch>
            <a:fillRect/>
          </a:stretch>
        </p:blipFill>
        <p:spPr bwMode="auto">
          <a:xfrm>
            <a:off x="5214942" y="500042"/>
            <a:ext cx="3286148" cy="2312475"/>
          </a:xfrm>
          <a:prstGeom prst="rect">
            <a:avLst/>
          </a:prstGeom>
          <a:noFill/>
        </p:spPr>
      </p:pic>
      <p:sp>
        <p:nvSpPr>
          <p:cNvPr id="19460" name="AutoShape 4" descr="Reto visual. Encuentra la verdad de estas ilusiones óp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Reto visual. Encuentra la verdad de estas ilusiones óp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4" name="AutoShape 8" descr="Reto visual. Encuentra la verdad de estas ilusiones óp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6" name="AutoShape 10" descr="Reto visual. Encuentra la verdad de estas ilusiones óp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468" name="Picture 12" descr="Esta es la cuenta de ilusiones ópticas que hará que no te fíes de tus  propios ojos - AS Ch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9049" y="4143380"/>
            <a:ext cx="3556025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100" y="714356"/>
            <a:ext cx="39290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MX" b="1" dirty="0">
                <a:latin typeface="Century Gothic" pitchFamily="34" charset="0"/>
              </a:rPr>
              <a:t>ILUSIÓN DEL </a:t>
            </a:r>
            <a:r>
              <a:rPr lang="es-MX" b="1" dirty="0" smtClean="0">
                <a:latin typeface="Century Gothic" pitchFamily="34" charset="0"/>
              </a:rPr>
              <a:t>POZO.</a:t>
            </a:r>
          </a:p>
          <a:p>
            <a:endParaRPr lang="es-MX" b="1" dirty="0">
              <a:latin typeface="Century Gothic" pitchFamily="34" charset="0"/>
            </a:endParaRPr>
          </a:p>
          <a:p>
            <a:endParaRPr lang="es-MX" b="1" dirty="0" smtClean="0">
              <a:latin typeface="Century Gothic" pitchFamily="34" charset="0"/>
            </a:endParaRPr>
          </a:p>
          <a:p>
            <a:endParaRPr lang="es-MX" b="1" dirty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MX" b="1" dirty="0" smtClean="0">
                <a:latin typeface="Century Gothic" pitchFamily="34" charset="0"/>
              </a:rPr>
              <a:t>ILUSIÓN </a:t>
            </a:r>
            <a:r>
              <a:rPr lang="es-MX" b="1" dirty="0">
                <a:latin typeface="Century Gothic" pitchFamily="34" charset="0"/>
              </a:rPr>
              <a:t>DE </a:t>
            </a:r>
            <a:r>
              <a:rPr lang="es-MX" b="1" dirty="0" smtClean="0">
                <a:latin typeface="Century Gothic" pitchFamily="34" charset="0"/>
              </a:rPr>
              <a:t>TITCHENER.</a:t>
            </a:r>
          </a:p>
          <a:p>
            <a:endParaRPr lang="es-MX" b="1" dirty="0">
              <a:latin typeface="Century Gothic" pitchFamily="34" charset="0"/>
            </a:endParaRPr>
          </a:p>
          <a:p>
            <a:endParaRPr lang="es-MX" b="1" dirty="0" smtClean="0">
              <a:latin typeface="Century Gothic" pitchFamily="34" charset="0"/>
            </a:endParaRPr>
          </a:p>
          <a:p>
            <a:endParaRPr lang="es-MX" b="1" dirty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MX" b="1" dirty="0" smtClean="0">
                <a:latin typeface="Century Gothic" pitchFamily="34" charset="0"/>
              </a:rPr>
              <a:t>ILUSIÓN </a:t>
            </a:r>
            <a:r>
              <a:rPr lang="es-MX" b="1" dirty="0">
                <a:latin typeface="Century Gothic" pitchFamily="34" charset="0"/>
              </a:rPr>
              <a:t>DE </a:t>
            </a:r>
            <a:r>
              <a:rPr lang="es-MX" b="1" dirty="0" smtClean="0">
                <a:latin typeface="Century Gothic" pitchFamily="34" charset="0"/>
              </a:rPr>
              <a:t>MÜLLER-LYER.</a:t>
            </a:r>
          </a:p>
          <a:p>
            <a:endParaRPr lang="es-MX" b="1" dirty="0">
              <a:latin typeface="Century Gothic" pitchFamily="34" charset="0"/>
            </a:endParaRPr>
          </a:p>
          <a:p>
            <a:endParaRPr lang="es-MX" b="1" dirty="0" smtClean="0">
              <a:latin typeface="Century Gothic" pitchFamily="34" charset="0"/>
            </a:endParaRPr>
          </a:p>
          <a:p>
            <a:endParaRPr lang="es-MX" b="1" dirty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MX" b="1" dirty="0" smtClean="0">
                <a:latin typeface="Century Gothic" pitchFamily="34" charset="0"/>
              </a:rPr>
              <a:t>ILUSIÓN </a:t>
            </a:r>
            <a:r>
              <a:rPr lang="es-MX" b="1" dirty="0">
                <a:latin typeface="Century Gothic" pitchFamily="34" charset="0"/>
              </a:rPr>
              <a:t>DE </a:t>
            </a:r>
            <a:r>
              <a:rPr lang="es-MX" b="1" dirty="0" smtClean="0">
                <a:latin typeface="Century Gothic" pitchFamily="34" charset="0"/>
              </a:rPr>
              <a:t>ZOLNER.</a:t>
            </a:r>
          </a:p>
          <a:p>
            <a:endParaRPr lang="es-MX" b="1" dirty="0" smtClean="0">
              <a:latin typeface="Century Gothic" pitchFamily="34" charset="0"/>
            </a:endParaRPr>
          </a:p>
          <a:p>
            <a:endParaRPr lang="es-MX" b="1" dirty="0">
              <a:latin typeface="Century Gothic" pitchFamily="34" charset="0"/>
            </a:endParaRPr>
          </a:p>
          <a:p>
            <a:endParaRPr lang="es-MX" b="1" dirty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MX" b="1" dirty="0" smtClean="0">
                <a:latin typeface="Century Gothic" pitchFamily="34" charset="0"/>
              </a:rPr>
              <a:t>ILUSIÓN </a:t>
            </a:r>
            <a:r>
              <a:rPr lang="es-MX" b="1" dirty="0">
                <a:latin typeface="Century Gothic" pitchFamily="34" charset="0"/>
              </a:rPr>
              <a:t>DE MURO</a:t>
            </a:r>
            <a:r>
              <a:rPr lang="es-MX" b="1" dirty="0" smtClean="0">
                <a:latin typeface="Century Gothic" pitchFamily="34" charset="0"/>
              </a:rPr>
              <a:t>.</a:t>
            </a:r>
          </a:p>
        </p:txBody>
      </p:sp>
      <p:pic>
        <p:nvPicPr>
          <p:cNvPr id="24578" name="Picture 2" descr="20 Fotos que merecen un premio por la mejor ilusión óp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66"/>
            <a:ext cx="3219423" cy="1714512"/>
          </a:xfrm>
          <a:prstGeom prst="rect">
            <a:avLst/>
          </a:prstGeom>
          <a:noFill/>
        </p:spPr>
      </p:pic>
      <p:pic>
        <p:nvPicPr>
          <p:cNvPr id="24580" name="Picture 4" descr="Solución: ilusión óptica, «la pared del café»"/>
          <p:cNvPicPr>
            <a:picLocks noChangeAspect="1" noChangeArrowheads="1"/>
          </p:cNvPicPr>
          <p:nvPr/>
        </p:nvPicPr>
        <p:blipFill>
          <a:blip r:embed="rId4"/>
          <a:srcRect l="19798" r="11490"/>
          <a:stretch>
            <a:fillRect/>
          </a:stretch>
        </p:blipFill>
        <p:spPr bwMode="auto">
          <a:xfrm>
            <a:off x="6072198" y="4214818"/>
            <a:ext cx="3071802" cy="2084332"/>
          </a:xfrm>
          <a:prstGeom prst="rect">
            <a:avLst/>
          </a:prstGeom>
          <a:noFill/>
        </p:spPr>
      </p:pic>
      <p:pic>
        <p:nvPicPr>
          <p:cNvPr id="24582" name="Picture 6" descr="Ilusionario: Ilusión de Zölln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071678"/>
            <a:ext cx="2786082" cy="20920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OMPRIMIR IMÁGENES EN POWERPOINT índice ¿Qué significa comprimir una  imagen? Diapositiva 3 Diferencia de tamaño entre una imagen comprimida y  una sin. - ppt descarg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b="1" dirty="0" smtClean="0">
                <a:latin typeface="Century Gothic" pitchFamily="34" charset="0"/>
              </a:rPr>
              <a:t>¿Cómo se define la percepción?</a:t>
            </a:r>
            <a:endParaRPr lang="es-MX" sz="2400" b="1" dirty="0"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34" y="2000240"/>
            <a:ext cx="41434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entury Gothic" pitchFamily="34" charset="0"/>
              </a:rPr>
              <a:t>Según </a:t>
            </a:r>
            <a:r>
              <a:rPr lang="es-MX" dirty="0" err="1">
                <a:latin typeface="Century Gothic" pitchFamily="34" charset="0"/>
              </a:rPr>
              <a:t>Munkong</a:t>
            </a:r>
            <a:r>
              <a:rPr lang="es-MX" dirty="0">
                <a:latin typeface="Century Gothic" pitchFamily="34" charset="0"/>
              </a:rPr>
              <a:t> y Juang (2008), es el mecanismo sensorio-cognitivo de gran complejidad mediante el cual el ser humano siente, selecciona, organiza e interpreta los estímulos, con el fin de adaptarlos mejor a sus niveles de </a:t>
            </a:r>
            <a:r>
              <a:rPr lang="es-MX" dirty="0" smtClean="0">
                <a:latin typeface="Century Gothic" pitchFamily="34" charset="0"/>
              </a:rPr>
              <a:t>comprensión </a:t>
            </a:r>
            <a:r>
              <a:rPr lang="es-MX" dirty="0">
                <a:latin typeface="Century Gothic" pitchFamily="34" charset="0"/>
              </a:rPr>
              <a:t>es decir, por medio de él le es posible formarse subjetivamente un cuadro coherente y significativo del mundo físico real del cual forma parte</a:t>
            </a:r>
          </a:p>
        </p:txBody>
      </p:sp>
      <p:pic>
        <p:nvPicPr>
          <p:cNvPr id="1026" name="Picture 2" descr="LA PERSEPCION : julio 2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857364"/>
            <a:ext cx="3297579" cy="39766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928662" y="500042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entury Gothic" pitchFamily="34" charset="0"/>
              </a:rPr>
              <a:t> Por ello ayuda a identifica</a:t>
            </a:r>
            <a:r>
              <a:rPr lang="es-MX" sz="2000" dirty="0">
                <a:latin typeface="Century Gothic" pitchFamily="34" charset="0"/>
              </a:rPr>
              <a:t>, recupera, y responde a la información recibida a través de los sentidos; este mundo percibido es constituido por entidades estructurales (objetos y contextos) los cuales se presentan integrados de forma jerárquica en estructuras cada vez más amplias sumergidas unas en otras que concluyen en la estructura del universo en su conjunto (</a:t>
            </a:r>
            <a:r>
              <a:rPr lang="es-MX" sz="2000" dirty="0" err="1">
                <a:latin typeface="Century Gothic" pitchFamily="34" charset="0"/>
              </a:rPr>
              <a:t>Monserrat</a:t>
            </a:r>
            <a:r>
              <a:rPr lang="es-MX" sz="2000" dirty="0">
                <a:latin typeface="Century Gothic" pitchFamily="34" charset="0"/>
              </a:rPr>
              <a:t>, 2010: 273</a:t>
            </a:r>
            <a:r>
              <a:rPr lang="es-MX" sz="2000" dirty="0" smtClean="0">
                <a:latin typeface="Century Gothic" pitchFamily="34" charset="0"/>
              </a:rPr>
              <a:t>).</a:t>
            </a:r>
            <a:endParaRPr lang="es-MX" sz="2000" b="0" dirty="0" smtClean="0">
              <a:latin typeface="Century Gothic" pitchFamily="34" charset="0"/>
            </a:endParaRPr>
          </a:p>
        </p:txBody>
      </p:sp>
      <p:pic>
        <p:nvPicPr>
          <p:cNvPr id="2050" name="Picture 2" descr="Nuestra Percepción del Liderazgo Debe Cambiar si Hemos de Cambiar el Mu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14620"/>
            <a:ext cx="5238750" cy="3343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b="1" dirty="0" smtClean="0">
                <a:latin typeface="Century Gothic" pitchFamily="34" charset="0"/>
              </a:rPr>
              <a:t>¿Qué es la organización perceptiva?</a:t>
            </a:r>
            <a:endParaRPr lang="es-MX" sz="2400" b="1" dirty="0"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00100" y="4357694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Century Gothic" pitchFamily="34" charset="0"/>
              </a:rPr>
              <a:t>La </a:t>
            </a:r>
            <a:r>
              <a:rPr lang="es-MX" dirty="0">
                <a:latin typeface="Century Gothic" pitchFamily="34" charset="0"/>
              </a:rPr>
              <a:t>organización perceptiva se considera como un conjunto de procesos necesarios para extraer regularidades de la imagen y representarlas en un formato útil para procesos posteriores como los implicados en el reconocimiento del objeto.</a:t>
            </a:r>
          </a:p>
        </p:txBody>
      </p:sp>
      <p:pic>
        <p:nvPicPr>
          <p:cNvPr id="16386" name="Picture 2" descr="Organización Perceptiva e Ilusiones Ópticas | Psicología de la Salud 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482447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85786" y="428604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entury Gothic" pitchFamily="34" charset="0"/>
              </a:rPr>
              <a:t>La Psicología de la </a:t>
            </a:r>
            <a:r>
              <a:rPr lang="es-MX" dirty="0" err="1">
                <a:latin typeface="Century Gothic" pitchFamily="34" charset="0"/>
              </a:rPr>
              <a:t>Gestalt</a:t>
            </a:r>
            <a:r>
              <a:rPr lang="es-MX" dirty="0">
                <a:latin typeface="Century Gothic" pitchFamily="34" charset="0"/>
              </a:rPr>
              <a:t> desarrolló una serie de principios que describen la forma en que se llevan a cabo dos mecanismos básicos de la organización perceptiva</a:t>
            </a:r>
            <a:r>
              <a:rPr lang="es-MX" dirty="0" smtClean="0">
                <a:latin typeface="Century Gothic" pitchFamily="34" charset="0"/>
              </a:rPr>
              <a:t>:</a:t>
            </a:r>
          </a:p>
          <a:p>
            <a:pPr algn="just"/>
            <a:endParaRPr lang="es-MX" b="0" dirty="0" smtClean="0">
              <a:latin typeface="Century Gothic" pitchFamily="34" charset="0"/>
            </a:endParaRPr>
          </a:p>
          <a:p>
            <a:pPr algn="just" fontAlgn="base">
              <a:buFont typeface="Wingdings" pitchFamily="2" charset="2"/>
              <a:buChar char="q"/>
            </a:pPr>
            <a:r>
              <a:rPr lang="es-MX" dirty="0">
                <a:latin typeface="Century Gothic" pitchFamily="34" charset="0"/>
              </a:rPr>
              <a:t>Segregación de objetos (percepción de la figura y el fondo</a:t>
            </a:r>
            <a:r>
              <a:rPr lang="es-MX" dirty="0" smtClean="0">
                <a:latin typeface="Century Gothic" pitchFamily="34" charset="0"/>
              </a:rPr>
              <a:t>).</a:t>
            </a:r>
          </a:p>
          <a:p>
            <a:pPr algn="just" fontAlgn="base">
              <a:buFont typeface="Wingdings" pitchFamily="2" charset="2"/>
              <a:buChar char="q"/>
            </a:pPr>
            <a:endParaRPr lang="es-MX" dirty="0">
              <a:latin typeface="Century Gothic" pitchFamily="34" charset="0"/>
            </a:endParaRPr>
          </a:p>
          <a:p>
            <a:pPr algn="just" fontAlgn="base">
              <a:buFont typeface="Wingdings" pitchFamily="2" charset="2"/>
              <a:buChar char="q"/>
            </a:pPr>
            <a:r>
              <a:rPr lang="es-MX" dirty="0" smtClean="0">
                <a:latin typeface="Century Gothic" pitchFamily="34" charset="0"/>
              </a:rPr>
              <a:t>Agrupamiento </a:t>
            </a:r>
            <a:r>
              <a:rPr lang="es-MX" dirty="0">
                <a:latin typeface="Century Gothic" pitchFamily="34" charset="0"/>
              </a:rPr>
              <a:t>de elementos estimulares discretos e inconexos en unidades perceptivas más amplias (agrupamiento perceptivo).</a:t>
            </a:r>
          </a:p>
        </p:txBody>
      </p:sp>
      <p:pic>
        <p:nvPicPr>
          <p:cNvPr id="18434" name="Picture 2" descr="Psicologia gestalt en las imagenes « mercadeo por inte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496"/>
            <a:ext cx="3000396" cy="32504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28662" y="571480"/>
            <a:ext cx="4429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Wingdings" pitchFamily="2" charset="2"/>
              <a:buChar char="v"/>
            </a:pPr>
            <a:r>
              <a:rPr lang="es-MX" b="1" dirty="0">
                <a:latin typeface="Century Gothic" pitchFamily="34" charset="0"/>
              </a:rPr>
              <a:t>Figura y fondo: </a:t>
            </a:r>
            <a:r>
              <a:rPr lang="es-MX" dirty="0">
                <a:latin typeface="Century Gothic" pitchFamily="34" charset="0"/>
              </a:rPr>
              <a:t>Debemos percibir de manera independiente un objeto (estímulo que nos interesa) del fondo (lo que le rodea). La relación entre figura‐fondo es reversible (el fondo puede convertirse en la figura y la figura en el fondo), aun así, organizamos los estímulos en una figura que nos permita contrastar con un </a:t>
            </a:r>
            <a:r>
              <a:rPr lang="es-MX" dirty="0" smtClean="0">
                <a:latin typeface="Century Gothic" pitchFamily="34" charset="0"/>
              </a:rPr>
              <a:t>fondo.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57224" y="40719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buFont typeface="Wingdings" pitchFamily="2" charset="2"/>
              <a:buChar char="v"/>
            </a:pPr>
            <a:r>
              <a:rPr lang="es-MX" b="1" dirty="0" smtClean="0">
                <a:latin typeface="Century Gothic" pitchFamily="34" charset="0"/>
              </a:rPr>
              <a:t>Percepción de la forma: </a:t>
            </a:r>
            <a:r>
              <a:rPr lang="es-MX" dirty="0" smtClean="0">
                <a:latin typeface="Century Gothic" pitchFamily="34" charset="0"/>
              </a:rPr>
              <a:t>El hecho de poder intercambiar figura‐fondo es una prueba de la existencia de distintas percepciones frente a un estímulo. 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17410" name="Picture 2" descr="13 ideas de Figura y Fondo | disenos de unas, gestalt figura fondo, leyes  de la gest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00438"/>
            <a:ext cx="3061069" cy="2428892"/>
          </a:xfrm>
          <a:prstGeom prst="rect">
            <a:avLst/>
          </a:prstGeom>
          <a:noFill/>
        </p:spPr>
      </p:pic>
      <p:pic>
        <p:nvPicPr>
          <p:cNvPr id="17412" name="Picture 4" descr="PRINCIPIOS DE LA PERCEPCIÓN | Blog de Educación Plástica y Vis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71480"/>
            <a:ext cx="2228850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28662" y="500042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MX" b="1" dirty="0">
                <a:latin typeface="Century Gothic" pitchFamily="34" charset="0"/>
              </a:rPr>
              <a:t>AGRUPACIÓN: </a:t>
            </a:r>
            <a:r>
              <a:rPr lang="es-MX" dirty="0">
                <a:latin typeface="Century Gothic" pitchFamily="34" charset="0"/>
              </a:rPr>
              <a:t>Una vez separada la figura del fondo, debemos organizar nuestra figura en formas que tengan sentido. De forma automática e instantánea se procesan algunas características fundamentales: color, movimiento, contraste entre las luces y las sombras (</a:t>
            </a:r>
            <a:r>
              <a:rPr lang="es-MX" dirty="0" err="1">
                <a:latin typeface="Century Gothic" pitchFamily="34" charset="0"/>
              </a:rPr>
              <a:t>Treisman</a:t>
            </a:r>
            <a:r>
              <a:rPr lang="es-MX" dirty="0">
                <a:latin typeface="Century Gothic" pitchFamily="34" charset="0"/>
              </a:rPr>
              <a:t>, 1987</a:t>
            </a:r>
            <a:r>
              <a:rPr lang="es-MX" dirty="0" smtClean="0">
                <a:latin typeface="Century Gothic" pitchFamily="34" charset="0"/>
              </a:rPr>
              <a:t>).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1472" y="2357430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b="1" dirty="0" smtClean="0">
                <a:latin typeface="Century Gothic" pitchFamily="34" charset="0"/>
              </a:rPr>
              <a:t>Principio de proximidad: </a:t>
            </a:r>
            <a:r>
              <a:rPr lang="es-MX" dirty="0">
                <a:latin typeface="Century Gothic" pitchFamily="34" charset="0"/>
              </a:rPr>
              <a:t>Agrupamos las figuras que están más </a:t>
            </a:r>
            <a:r>
              <a:rPr lang="es-MX" dirty="0" smtClean="0">
                <a:latin typeface="Century Gothic" pitchFamily="34" charset="0"/>
              </a:rPr>
              <a:t>próximas.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286380" y="2285992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b="1" dirty="0" smtClean="0">
                <a:latin typeface="Century Gothic" pitchFamily="34" charset="0"/>
              </a:rPr>
              <a:t>Principio de semejanza: </a:t>
            </a:r>
            <a:r>
              <a:rPr lang="es-MX" dirty="0" smtClean="0">
                <a:latin typeface="Century Gothic" pitchFamily="34" charset="0"/>
              </a:rPr>
              <a:t>Los elementos similares tienden a agruparse y a diferenciarse de otros.</a:t>
            </a:r>
            <a:endParaRPr lang="es-MX" b="0" dirty="0" smtClean="0">
              <a:latin typeface="Century Gothic" pitchFamily="34" charset="0"/>
            </a:endParaRPr>
          </a:p>
        </p:txBody>
      </p:sp>
      <p:pic>
        <p:nvPicPr>
          <p:cNvPr id="22530" name="Picture 2" descr="Principio de proximidad - Aunitz Giménez"/>
          <p:cNvPicPr>
            <a:picLocks noChangeAspect="1" noChangeArrowheads="1"/>
          </p:cNvPicPr>
          <p:nvPr/>
        </p:nvPicPr>
        <p:blipFill>
          <a:blip r:embed="rId2"/>
          <a:srcRect l="9349" t="10204" r="22091" b="10714"/>
          <a:stretch>
            <a:fillRect/>
          </a:stretch>
        </p:blipFill>
        <p:spPr bwMode="auto">
          <a:xfrm>
            <a:off x="500034" y="3643314"/>
            <a:ext cx="3571900" cy="2500330"/>
          </a:xfrm>
          <a:prstGeom prst="rect">
            <a:avLst/>
          </a:prstGeom>
          <a:noFill/>
        </p:spPr>
      </p:pic>
      <p:pic>
        <p:nvPicPr>
          <p:cNvPr id="22532" name="Picture 4" descr="Principios Gestalt: Secretos de la piratería del cerebro humano por diseño  | Noticias de Diseño y Desarrollo Web, Javascript, Angular, React, Vue, Php"/>
          <p:cNvPicPr>
            <a:picLocks noChangeAspect="1" noChangeArrowheads="1"/>
          </p:cNvPicPr>
          <p:nvPr/>
        </p:nvPicPr>
        <p:blipFill>
          <a:blip r:embed="rId3" cstate="print"/>
          <a:srcRect l="17045" r="15909"/>
          <a:stretch>
            <a:fillRect/>
          </a:stretch>
        </p:blipFill>
        <p:spPr bwMode="auto">
          <a:xfrm>
            <a:off x="5786446" y="3571876"/>
            <a:ext cx="2872386" cy="25984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7158" y="1357298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b="1" dirty="0" smtClean="0">
                <a:latin typeface="Century Gothic" pitchFamily="34" charset="0"/>
              </a:rPr>
              <a:t>Principio de continuidad: </a:t>
            </a:r>
            <a:r>
              <a:rPr lang="es-MX" dirty="0" smtClean="0">
                <a:latin typeface="Century Gothic" pitchFamily="34" charset="0"/>
              </a:rPr>
              <a:t>Percibimos </a:t>
            </a:r>
            <a:r>
              <a:rPr lang="es-MX" dirty="0">
                <a:latin typeface="Century Gothic" pitchFamily="34" charset="0"/>
              </a:rPr>
              <a:t>mejor los trazos continuos que los discontinuos</a:t>
            </a:r>
            <a:r>
              <a:rPr lang="es-MX" dirty="0" smtClean="0">
                <a:latin typeface="Century Gothic" pitchFamily="34" charset="0"/>
              </a:rPr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072066" y="1500174"/>
            <a:ext cx="38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b="1" dirty="0" smtClean="0">
                <a:latin typeface="Century Gothic" pitchFamily="34" charset="0"/>
              </a:rPr>
              <a:t>Principio de cierre: </a:t>
            </a:r>
            <a:r>
              <a:rPr lang="es-MX" dirty="0" smtClean="0">
                <a:latin typeface="Century Gothic" pitchFamily="34" charset="0"/>
              </a:rPr>
              <a:t>Completamos figuras incompletas.</a:t>
            </a:r>
            <a:endParaRPr lang="es-MX" dirty="0" smtClean="0">
              <a:latin typeface="Century Gothic" pitchFamily="34" charset="0"/>
            </a:endParaRPr>
          </a:p>
        </p:txBody>
      </p:sp>
      <p:pic>
        <p:nvPicPr>
          <p:cNvPr id="21506" name="Picture 2" descr="Leyes de la Gestalt: principio de continuidad y de dirección comú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2976550" cy="3214710"/>
          </a:xfrm>
          <a:prstGeom prst="rect">
            <a:avLst/>
          </a:prstGeom>
          <a:noFill/>
        </p:spPr>
      </p:pic>
      <p:pic>
        <p:nvPicPr>
          <p:cNvPr id="21508" name="Picture 4" descr="Gestalt - Filosofia de las Cienc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786058"/>
            <a:ext cx="307183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5786" y="642918"/>
            <a:ext cx="5715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Wingdings" pitchFamily="2" charset="2"/>
              <a:buChar char="v"/>
            </a:pPr>
            <a:r>
              <a:rPr lang="es-MX" b="1" dirty="0">
                <a:latin typeface="Century Gothic" pitchFamily="34" charset="0"/>
              </a:rPr>
              <a:t>Percepción de profundidad: </a:t>
            </a:r>
            <a:r>
              <a:rPr lang="es-MX" dirty="0">
                <a:latin typeface="Century Gothic" pitchFamily="34" charset="0"/>
              </a:rPr>
              <a:t>La retina capta imágenes en dos dimensiones que organizamos en percepciones tridimensionales. 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4143372" y="4500570"/>
            <a:ext cx="4786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Century Gothic" pitchFamily="34" charset="0"/>
              </a:rPr>
              <a:t>La percepción de objetos en tres dimensiones se denomina: percepción de la profundidad y nos permite calcular la distancia a la cual se encuentran los objetos.</a:t>
            </a:r>
            <a:endParaRPr lang="es-MX" dirty="0"/>
          </a:p>
        </p:txBody>
      </p:sp>
      <p:pic>
        <p:nvPicPr>
          <p:cNvPr id="20482" name="Picture 2" descr="Mecanismos corticales de percepción de la profundidad | Results In Brief |  CORDIS | European Commis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2786082" cy="2857520"/>
          </a:xfrm>
          <a:prstGeom prst="rect">
            <a:avLst/>
          </a:prstGeom>
          <a:noFill/>
        </p:spPr>
      </p:pic>
      <p:pic>
        <p:nvPicPr>
          <p:cNvPr id="20484" name="Picture 4" descr="Efecto constancia del tamaño de Holway y Bo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782766" cy="26669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194</TotalTime>
  <Words>565</Words>
  <Application>Microsoft Office PowerPoint</Application>
  <PresentationFormat>Presentación en pantalla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Origen</vt:lpstr>
      <vt:lpstr>Maestras: Flores Rodríguez Fernanda. Juárez Hernández Alondra Grisel. Sánchez Velasco Daniela.</vt:lpstr>
      <vt:lpstr>¿Cómo se define la percepción?</vt:lpstr>
      <vt:lpstr>Diapositiva 3</vt:lpstr>
      <vt:lpstr>¿Qué es la organización perceptiva?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alondra juarez</dc:creator>
  <cp:lastModifiedBy>alondra juarez</cp:lastModifiedBy>
  <cp:revision>15</cp:revision>
  <dcterms:created xsi:type="dcterms:W3CDTF">2021-07-17T22:35:37Z</dcterms:created>
  <dcterms:modified xsi:type="dcterms:W3CDTF">2021-07-18T01:49:51Z</dcterms:modified>
</cp:coreProperties>
</file>