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266C9-A8E8-4B98-BC3E-CA9A0660237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834CDE-F5F1-44AD-9900-7F1E4AE8D698}">
      <dgm:prSet/>
      <dgm:spPr/>
      <dgm:t>
        <a:bodyPr/>
        <a:lstStyle/>
        <a:p>
          <a:r>
            <a:rPr lang="es-MX"/>
            <a:t>Pichon-Riviére (1971) nos menciona cinco roles funcionales dentro del grupo:</a:t>
          </a:r>
          <a:endParaRPr lang="en-US"/>
        </a:p>
      </dgm:t>
    </dgm:pt>
    <dgm:pt modelId="{48CDA1EE-811A-440F-97C5-EB465B1E1217}" type="parTrans" cxnId="{BA5732CA-9B97-4446-B689-F5A70C197B89}">
      <dgm:prSet/>
      <dgm:spPr/>
      <dgm:t>
        <a:bodyPr/>
        <a:lstStyle/>
        <a:p>
          <a:endParaRPr lang="en-US"/>
        </a:p>
      </dgm:t>
    </dgm:pt>
    <dgm:pt modelId="{C0F11C51-B98F-47C9-B488-3FDEC1382114}" type="sibTrans" cxnId="{BA5732CA-9B97-4446-B689-F5A70C197B89}">
      <dgm:prSet/>
      <dgm:spPr/>
      <dgm:t>
        <a:bodyPr/>
        <a:lstStyle/>
        <a:p>
          <a:endParaRPr lang="en-US"/>
        </a:p>
      </dgm:t>
    </dgm:pt>
    <dgm:pt modelId="{A290B2EE-891A-4A2B-9911-FA1062B87957}">
      <dgm:prSet/>
      <dgm:spPr/>
      <dgm:t>
        <a:bodyPr/>
        <a:lstStyle/>
        <a:p>
          <a:r>
            <a:rPr lang="es-MX"/>
            <a:t>Coordinador </a:t>
          </a:r>
          <a:endParaRPr lang="en-US"/>
        </a:p>
      </dgm:t>
    </dgm:pt>
    <dgm:pt modelId="{1346BEAA-CCE6-4F90-B860-3F4009309FDA}" type="parTrans" cxnId="{CC961575-6164-4FB8-B294-6E5B7599388E}">
      <dgm:prSet/>
      <dgm:spPr/>
      <dgm:t>
        <a:bodyPr/>
        <a:lstStyle/>
        <a:p>
          <a:endParaRPr lang="en-US"/>
        </a:p>
      </dgm:t>
    </dgm:pt>
    <dgm:pt modelId="{78479694-3E0F-44F2-A73E-9AEBE35E0C68}" type="sibTrans" cxnId="{CC961575-6164-4FB8-B294-6E5B7599388E}">
      <dgm:prSet/>
      <dgm:spPr/>
      <dgm:t>
        <a:bodyPr/>
        <a:lstStyle/>
        <a:p>
          <a:endParaRPr lang="en-US"/>
        </a:p>
      </dgm:t>
    </dgm:pt>
    <dgm:pt modelId="{260B3824-D36D-4ADC-AD32-85FCB226233C}">
      <dgm:prSet/>
      <dgm:spPr/>
      <dgm:t>
        <a:bodyPr/>
        <a:lstStyle/>
        <a:p>
          <a:r>
            <a:rPr lang="es-MX"/>
            <a:t>Portavoz</a:t>
          </a:r>
          <a:endParaRPr lang="en-US"/>
        </a:p>
      </dgm:t>
    </dgm:pt>
    <dgm:pt modelId="{2B56FB3A-CDA6-43A7-A483-D597493C39A7}" type="parTrans" cxnId="{D3220FD6-D713-4FDE-B43F-D8ACEC2C21E2}">
      <dgm:prSet/>
      <dgm:spPr/>
      <dgm:t>
        <a:bodyPr/>
        <a:lstStyle/>
        <a:p>
          <a:endParaRPr lang="en-US"/>
        </a:p>
      </dgm:t>
    </dgm:pt>
    <dgm:pt modelId="{CEA764E8-40E7-4576-A853-4508754AF5B4}" type="sibTrans" cxnId="{D3220FD6-D713-4FDE-B43F-D8ACEC2C21E2}">
      <dgm:prSet/>
      <dgm:spPr/>
      <dgm:t>
        <a:bodyPr/>
        <a:lstStyle/>
        <a:p>
          <a:endParaRPr lang="en-US"/>
        </a:p>
      </dgm:t>
    </dgm:pt>
    <dgm:pt modelId="{14EDA8BF-68AA-44DD-ABAB-93FA165D020E}">
      <dgm:prSet/>
      <dgm:spPr/>
      <dgm:t>
        <a:bodyPr/>
        <a:lstStyle/>
        <a:p>
          <a:r>
            <a:rPr lang="es-MX"/>
            <a:t>Chivo emisario</a:t>
          </a:r>
          <a:endParaRPr lang="en-US"/>
        </a:p>
      </dgm:t>
    </dgm:pt>
    <dgm:pt modelId="{8BEA343E-0841-492F-885F-517A91C58A9F}" type="parTrans" cxnId="{2FC697F0-E402-4DD4-843B-DA147C2A6553}">
      <dgm:prSet/>
      <dgm:spPr/>
      <dgm:t>
        <a:bodyPr/>
        <a:lstStyle/>
        <a:p>
          <a:endParaRPr lang="en-US"/>
        </a:p>
      </dgm:t>
    </dgm:pt>
    <dgm:pt modelId="{7ADAD7FB-F087-45A8-952A-CAD93C0BCA1E}" type="sibTrans" cxnId="{2FC697F0-E402-4DD4-843B-DA147C2A6553}">
      <dgm:prSet/>
      <dgm:spPr/>
      <dgm:t>
        <a:bodyPr/>
        <a:lstStyle/>
        <a:p>
          <a:endParaRPr lang="en-US"/>
        </a:p>
      </dgm:t>
    </dgm:pt>
    <dgm:pt modelId="{A5AD4795-53BF-47C4-8D3D-689074AB8BD9}">
      <dgm:prSet/>
      <dgm:spPr/>
      <dgm:t>
        <a:bodyPr/>
        <a:lstStyle/>
        <a:p>
          <a:r>
            <a:rPr lang="es-MX"/>
            <a:t>Líder</a:t>
          </a:r>
          <a:endParaRPr lang="en-US"/>
        </a:p>
      </dgm:t>
    </dgm:pt>
    <dgm:pt modelId="{F4C41738-5ACC-4615-BF78-56489237F0C2}" type="parTrans" cxnId="{0F2C0795-44D7-42B1-907C-14197CC9AE6C}">
      <dgm:prSet/>
      <dgm:spPr/>
      <dgm:t>
        <a:bodyPr/>
        <a:lstStyle/>
        <a:p>
          <a:endParaRPr lang="en-US"/>
        </a:p>
      </dgm:t>
    </dgm:pt>
    <dgm:pt modelId="{D6BC3253-A5FA-4886-9A7B-FE59B35945E0}" type="sibTrans" cxnId="{0F2C0795-44D7-42B1-907C-14197CC9AE6C}">
      <dgm:prSet/>
      <dgm:spPr/>
      <dgm:t>
        <a:bodyPr/>
        <a:lstStyle/>
        <a:p>
          <a:endParaRPr lang="en-US"/>
        </a:p>
      </dgm:t>
    </dgm:pt>
    <dgm:pt modelId="{FE482F34-39F9-46C5-AFF8-5317D7CE6C72}">
      <dgm:prSet/>
      <dgm:spPr/>
      <dgm:t>
        <a:bodyPr/>
        <a:lstStyle/>
        <a:p>
          <a:r>
            <a:rPr lang="es-MX"/>
            <a:t>Saboteador</a:t>
          </a:r>
          <a:endParaRPr lang="en-US"/>
        </a:p>
      </dgm:t>
    </dgm:pt>
    <dgm:pt modelId="{B2FA944B-2006-492A-AC49-8DFFEAD3E60C}" type="parTrans" cxnId="{B15ED8B7-CFDB-4766-A564-52D27409FEE5}">
      <dgm:prSet/>
      <dgm:spPr/>
      <dgm:t>
        <a:bodyPr/>
        <a:lstStyle/>
        <a:p>
          <a:endParaRPr lang="en-US"/>
        </a:p>
      </dgm:t>
    </dgm:pt>
    <dgm:pt modelId="{336643AC-ACD3-4FE4-A3AF-66BC0029A4B1}" type="sibTrans" cxnId="{B15ED8B7-CFDB-4766-A564-52D27409FEE5}">
      <dgm:prSet/>
      <dgm:spPr/>
      <dgm:t>
        <a:bodyPr/>
        <a:lstStyle/>
        <a:p>
          <a:endParaRPr lang="en-US"/>
        </a:p>
      </dgm:t>
    </dgm:pt>
    <dgm:pt modelId="{B67F905F-DCC3-4988-9673-9280C83FF28A}" type="pres">
      <dgm:prSet presAssocID="{F76266C9-A8E8-4B98-BC3E-CA9A06602370}" presName="linear" presStyleCnt="0">
        <dgm:presLayoutVars>
          <dgm:animLvl val="lvl"/>
          <dgm:resizeHandles val="exact"/>
        </dgm:presLayoutVars>
      </dgm:prSet>
      <dgm:spPr/>
    </dgm:pt>
    <dgm:pt modelId="{FAC62058-754B-4C1D-BE55-949CEFB37F0C}" type="pres">
      <dgm:prSet presAssocID="{8F834CDE-F5F1-44AD-9900-7F1E4AE8D69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C1ED5CE-FE47-438D-8577-C71E076B72D1}" type="pres">
      <dgm:prSet presAssocID="{C0F11C51-B98F-47C9-B488-3FDEC1382114}" presName="spacer" presStyleCnt="0"/>
      <dgm:spPr/>
    </dgm:pt>
    <dgm:pt modelId="{7A52D842-2DF5-4FC5-8786-E5927B4E0F09}" type="pres">
      <dgm:prSet presAssocID="{A290B2EE-891A-4A2B-9911-FA1062B8795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CDC8411-2B8F-4F05-9022-52B3AA2F0105}" type="pres">
      <dgm:prSet presAssocID="{78479694-3E0F-44F2-A73E-9AEBE35E0C68}" presName="spacer" presStyleCnt="0"/>
      <dgm:spPr/>
    </dgm:pt>
    <dgm:pt modelId="{503AE5F7-4656-4A16-9E0C-456D2DF14664}" type="pres">
      <dgm:prSet presAssocID="{260B3824-D36D-4ADC-AD32-85FCB226233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4C811BB-9541-42F6-9BA2-31C8135624AC}" type="pres">
      <dgm:prSet presAssocID="{CEA764E8-40E7-4576-A853-4508754AF5B4}" presName="spacer" presStyleCnt="0"/>
      <dgm:spPr/>
    </dgm:pt>
    <dgm:pt modelId="{911B31F6-7CEA-4624-879D-3B97E18C1AF3}" type="pres">
      <dgm:prSet presAssocID="{14EDA8BF-68AA-44DD-ABAB-93FA165D020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616F516-4AB5-4C39-86B1-46DCACA3C306}" type="pres">
      <dgm:prSet presAssocID="{7ADAD7FB-F087-45A8-952A-CAD93C0BCA1E}" presName="spacer" presStyleCnt="0"/>
      <dgm:spPr/>
    </dgm:pt>
    <dgm:pt modelId="{21F49EF7-E0BB-4007-AE43-15C1E6DA6E71}" type="pres">
      <dgm:prSet presAssocID="{A5AD4795-53BF-47C4-8D3D-689074AB8BD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00F51D0-BD89-4AF1-B2C4-FE5CB1C8A32A}" type="pres">
      <dgm:prSet presAssocID="{D6BC3253-A5FA-4886-9A7B-FE59B35945E0}" presName="spacer" presStyleCnt="0"/>
      <dgm:spPr/>
    </dgm:pt>
    <dgm:pt modelId="{FB6480BF-B057-4CD9-8D75-D71FD0CE62B3}" type="pres">
      <dgm:prSet presAssocID="{FE482F34-39F9-46C5-AFF8-5317D7CE6C7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8B4A920-E31D-499B-924E-A82142F5FC59}" type="presOf" srcId="{8F834CDE-F5F1-44AD-9900-7F1E4AE8D698}" destId="{FAC62058-754B-4C1D-BE55-949CEFB37F0C}" srcOrd="0" destOrd="0" presId="urn:microsoft.com/office/officeart/2005/8/layout/vList2"/>
    <dgm:cxn modelId="{17988F25-164F-4C19-B3A3-3CF34619622B}" type="presOf" srcId="{14EDA8BF-68AA-44DD-ABAB-93FA165D020E}" destId="{911B31F6-7CEA-4624-879D-3B97E18C1AF3}" srcOrd="0" destOrd="0" presId="urn:microsoft.com/office/officeart/2005/8/layout/vList2"/>
    <dgm:cxn modelId="{F5C12E30-BC24-4260-8BF3-F9891B789952}" type="presOf" srcId="{A5AD4795-53BF-47C4-8D3D-689074AB8BD9}" destId="{21F49EF7-E0BB-4007-AE43-15C1E6DA6E71}" srcOrd="0" destOrd="0" presId="urn:microsoft.com/office/officeart/2005/8/layout/vList2"/>
    <dgm:cxn modelId="{22D3843A-ADDD-4507-A61C-115FF72CE572}" type="presOf" srcId="{260B3824-D36D-4ADC-AD32-85FCB226233C}" destId="{503AE5F7-4656-4A16-9E0C-456D2DF14664}" srcOrd="0" destOrd="0" presId="urn:microsoft.com/office/officeart/2005/8/layout/vList2"/>
    <dgm:cxn modelId="{EF13E352-2BAB-4138-8691-968D7D147FB5}" type="presOf" srcId="{FE482F34-39F9-46C5-AFF8-5317D7CE6C72}" destId="{FB6480BF-B057-4CD9-8D75-D71FD0CE62B3}" srcOrd="0" destOrd="0" presId="urn:microsoft.com/office/officeart/2005/8/layout/vList2"/>
    <dgm:cxn modelId="{CC961575-6164-4FB8-B294-6E5B7599388E}" srcId="{F76266C9-A8E8-4B98-BC3E-CA9A06602370}" destId="{A290B2EE-891A-4A2B-9911-FA1062B87957}" srcOrd="1" destOrd="0" parTransId="{1346BEAA-CCE6-4F90-B860-3F4009309FDA}" sibTransId="{78479694-3E0F-44F2-A73E-9AEBE35E0C68}"/>
    <dgm:cxn modelId="{0F2C0795-44D7-42B1-907C-14197CC9AE6C}" srcId="{F76266C9-A8E8-4B98-BC3E-CA9A06602370}" destId="{A5AD4795-53BF-47C4-8D3D-689074AB8BD9}" srcOrd="4" destOrd="0" parTransId="{F4C41738-5ACC-4615-BF78-56489237F0C2}" sibTransId="{D6BC3253-A5FA-4886-9A7B-FE59B35945E0}"/>
    <dgm:cxn modelId="{B15ED8B7-CFDB-4766-A564-52D27409FEE5}" srcId="{F76266C9-A8E8-4B98-BC3E-CA9A06602370}" destId="{FE482F34-39F9-46C5-AFF8-5317D7CE6C72}" srcOrd="5" destOrd="0" parTransId="{B2FA944B-2006-492A-AC49-8DFFEAD3E60C}" sibTransId="{336643AC-ACD3-4FE4-A3AF-66BC0029A4B1}"/>
    <dgm:cxn modelId="{4E7A89C0-CB8E-4185-A43A-6C5302815B6E}" type="presOf" srcId="{F76266C9-A8E8-4B98-BC3E-CA9A06602370}" destId="{B67F905F-DCC3-4988-9673-9280C83FF28A}" srcOrd="0" destOrd="0" presId="urn:microsoft.com/office/officeart/2005/8/layout/vList2"/>
    <dgm:cxn modelId="{BA5732CA-9B97-4446-B689-F5A70C197B89}" srcId="{F76266C9-A8E8-4B98-BC3E-CA9A06602370}" destId="{8F834CDE-F5F1-44AD-9900-7F1E4AE8D698}" srcOrd="0" destOrd="0" parTransId="{48CDA1EE-811A-440F-97C5-EB465B1E1217}" sibTransId="{C0F11C51-B98F-47C9-B488-3FDEC1382114}"/>
    <dgm:cxn modelId="{D3220FD6-D713-4FDE-B43F-D8ACEC2C21E2}" srcId="{F76266C9-A8E8-4B98-BC3E-CA9A06602370}" destId="{260B3824-D36D-4ADC-AD32-85FCB226233C}" srcOrd="2" destOrd="0" parTransId="{2B56FB3A-CDA6-43A7-A483-D597493C39A7}" sibTransId="{CEA764E8-40E7-4576-A853-4508754AF5B4}"/>
    <dgm:cxn modelId="{2FC697F0-E402-4DD4-843B-DA147C2A6553}" srcId="{F76266C9-A8E8-4B98-BC3E-CA9A06602370}" destId="{14EDA8BF-68AA-44DD-ABAB-93FA165D020E}" srcOrd="3" destOrd="0" parTransId="{8BEA343E-0841-492F-885F-517A91C58A9F}" sibTransId="{7ADAD7FB-F087-45A8-952A-CAD93C0BCA1E}"/>
    <dgm:cxn modelId="{91EF86F8-4962-4890-8349-228BB21504D2}" type="presOf" srcId="{A290B2EE-891A-4A2B-9911-FA1062B87957}" destId="{7A52D842-2DF5-4FC5-8786-E5927B4E0F09}" srcOrd="0" destOrd="0" presId="urn:microsoft.com/office/officeart/2005/8/layout/vList2"/>
    <dgm:cxn modelId="{9D293A3F-84F4-40E9-9685-B601F493DE4A}" type="presParOf" srcId="{B67F905F-DCC3-4988-9673-9280C83FF28A}" destId="{FAC62058-754B-4C1D-BE55-949CEFB37F0C}" srcOrd="0" destOrd="0" presId="urn:microsoft.com/office/officeart/2005/8/layout/vList2"/>
    <dgm:cxn modelId="{92340FAB-5AED-4A36-9085-12F5A909519E}" type="presParOf" srcId="{B67F905F-DCC3-4988-9673-9280C83FF28A}" destId="{1C1ED5CE-FE47-438D-8577-C71E076B72D1}" srcOrd="1" destOrd="0" presId="urn:microsoft.com/office/officeart/2005/8/layout/vList2"/>
    <dgm:cxn modelId="{F5D339A2-7BD6-4F29-B05F-59F13C95EBA3}" type="presParOf" srcId="{B67F905F-DCC3-4988-9673-9280C83FF28A}" destId="{7A52D842-2DF5-4FC5-8786-E5927B4E0F09}" srcOrd="2" destOrd="0" presId="urn:microsoft.com/office/officeart/2005/8/layout/vList2"/>
    <dgm:cxn modelId="{CB5CBCCF-364A-42DE-986F-2D1D6F05D76F}" type="presParOf" srcId="{B67F905F-DCC3-4988-9673-9280C83FF28A}" destId="{9CDC8411-2B8F-4F05-9022-52B3AA2F0105}" srcOrd="3" destOrd="0" presId="urn:microsoft.com/office/officeart/2005/8/layout/vList2"/>
    <dgm:cxn modelId="{77EAA291-87B0-4B3C-AB87-C7B214C3B636}" type="presParOf" srcId="{B67F905F-DCC3-4988-9673-9280C83FF28A}" destId="{503AE5F7-4656-4A16-9E0C-456D2DF14664}" srcOrd="4" destOrd="0" presId="urn:microsoft.com/office/officeart/2005/8/layout/vList2"/>
    <dgm:cxn modelId="{062654F2-8FEA-4C8D-BC04-6E2A8F047E6D}" type="presParOf" srcId="{B67F905F-DCC3-4988-9673-9280C83FF28A}" destId="{34C811BB-9541-42F6-9BA2-31C8135624AC}" srcOrd="5" destOrd="0" presId="urn:microsoft.com/office/officeart/2005/8/layout/vList2"/>
    <dgm:cxn modelId="{65C300C8-26AE-42FB-98D9-520A2A913CF4}" type="presParOf" srcId="{B67F905F-DCC3-4988-9673-9280C83FF28A}" destId="{911B31F6-7CEA-4624-879D-3B97E18C1AF3}" srcOrd="6" destOrd="0" presId="urn:microsoft.com/office/officeart/2005/8/layout/vList2"/>
    <dgm:cxn modelId="{C04C38AC-1C3E-4EDC-A35F-4BAFAA57BA75}" type="presParOf" srcId="{B67F905F-DCC3-4988-9673-9280C83FF28A}" destId="{3616F516-4AB5-4C39-86B1-46DCACA3C306}" srcOrd="7" destOrd="0" presId="urn:microsoft.com/office/officeart/2005/8/layout/vList2"/>
    <dgm:cxn modelId="{5FDF200C-F47F-4915-A917-6F1473B92861}" type="presParOf" srcId="{B67F905F-DCC3-4988-9673-9280C83FF28A}" destId="{21F49EF7-E0BB-4007-AE43-15C1E6DA6E71}" srcOrd="8" destOrd="0" presId="urn:microsoft.com/office/officeart/2005/8/layout/vList2"/>
    <dgm:cxn modelId="{7420C2AE-7647-477C-AF39-A2DA62044B70}" type="presParOf" srcId="{B67F905F-DCC3-4988-9673-9280C83FF28A}" destId="{400F51D0-BD89-4AF1-B2C4-FE5CB1C8A32A}" srcOrd="9" destOrd="0" presId="urn:microsoft.com/office/officeart/2005/8/layout/vList2"/>
    <dgm:cxn modelId="{8D1A276A-51A3-4CCC-84EC-85A9FEA42F60}" type="presParOf" srcId="{B67F905F-DCC3-4988-9673-9280C83FF28A}" destId="{FB6480BF-B057-4CD9-8D75-D71FD0CE62B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62058-754B-4C1D-BE55-949CEFB37F0C}">
      <dsp:nvSpPr>
        <dsp:cNvPr id="0" name=""/>
        <dsp:cNvSpPr/>
      </dsp:nvSpPr>
      <dsp:spPr>
        <a:xfrm>
          <a:off x="0" y="85401"/>
          <a:ext cx="5962720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Pichon-Riviére (1971) nos menciona cinco roles funcionales dentro del grupo:</a:t>
          </a:r>
          <a:endParaRPr lang="en-US" sz="1900" kern="1200"/>
        </a:p>
      </dsp:txBody>
      <dsp:txXfrm>
        <a:off x="36896" y="122297"/>
        <a:ext cx="5888928" cy="682028"/>
      </dsp:txXfrm>
    </dsp:sp>
    <dsp:sp modelId="{7A52D842-2DF5-4FC5-8786-E5927B4E0F09}">
      <dsp:nvSpPr>
        <dsp:cNvPr id="0" name=""/>
        <dsp:cNvSpPr/>
      </dsp:nvSpPr>
      <dsp:spPr>
        <a:xfrm>
          <a:off x="0" y="895941"/>
          <a:ext cx="5962720" cy="75582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Coordinador </a:t>
          </a:r>
          <a:endParaRPr lang="en-US" sz="1900" kern="1200"/>
        </a:p>
      </dsp:txBody>
      <dsp:txXfrm>
        <a:off x="36896" y="932837"/>
        <a:ext cx="5888928" cy="682028"/>
      </dsp:txXfrm>
    </dsp:sp>
    <dsp:sp modelId="{503AE5F7-4656-4A16-9E0C-456D2DF14664}">
      <dsp:nvSpPr>
        <dsp:cNvPr id="0" name=""/>
        <dsp:cNvSpPr/>
      </dsp:nvSpPr>
      <dsp:spPr>
        <a:xfrm>
          <a:off x="0" y="1706481"/>
          <a:ext cx="5962720" cy="75582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Portavoz</a:t>
          </a:r>
          <a:endParaRPr lang="en-US" sz="1900" kern="1200"/>
        </a:p>
      </dsp:txBody>
      <dsp:txXfrm>
        <a:off x="36896" y="1743377"/>
        <a:ext cx="5888928" cy="682028"/>
      </dsp:txXfrm>
    </dsp:sp>
    <dsp:sp modelId="{911B31F6-7CEA-4624-879D-3B97E18C1AF3}">
      <dsp:nvSpPr>
        <dsp:cNvPr id="0" name=""/>
        <dsp:cNvSpPr/>
      </dsp:nvSpPr>
      <dsp:spPr>
        <a:xfrm>
          <a:off x="0" y="2517021"/>
          <a:ext cx="5962720" cy="75582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Chivo emisario</a:t>
          </a:r>
          <a:endParaRPr lang="en-US" sz="1900" kern="1200"/>
        </a:p>
      </dsp:txBody>
      <dsp:txXfrm>
        <a:off x="36896" y="2553917"/>
        <a:ext cx="5888928" cy="682028"/>
      </dsp:txXfrm>
    </dsp:sp>
    <dsp:sp modelId="{21F49EF7-E0BB-4007-AE43-15C1E6DA6E71}">
      <dsp:nvSpPr>
        <dsp:cNvPr id="0" name=""/>
        <dsp:cNvSpPr/>
      </dsp:nvSpPr>
      <dsp:spPr>
        <a:xfrm>
          <a:off x="0" y="3327561"/>
          <a:ext cx="5962720" cy="75582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Líder</a:t>
          </a:r>
          <a:endParaRPr lang="en-US" sz="1900" kern="1200"/>
        </a:p>
      </dsp:txBody>
      <dsp:txXfrm>
        <a:off x="36896" y="3364457"/>
        <a:ext cx="5888928" cy="682028"/>
      </dsp:txXfrm>
    </dsp:sp>
    <dsp:sp modelId="{FB6480BF-B057-4CD9-8D75-D71FD0CE62B3}">
      <dsp:nvSpPr>
        <dsp:cNvPr id="0" name=""/>
        <dsp:cNvSpPr/>
      </dsp:nvSpPr>
      <dsp:spPr>
        <a:xfrm>
          <a:off x="0" y="4138101"/>
          <a:ext cx="5962720" cy="7558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Saboteador</a:t>
          </a:r>
          <a:endParaRPr lang="en-US" sz="1900" kern="1200"/>
        </a:p>
      </dsp:txBody>
      <dsp:txXfrm>
        <a:off x="36896" y="4174997"/>
        <a:ext cx="5888928" cy="6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3EB01-F8C3-4974-80A6-520B9583E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B05055-C943-4651-ACE1-6CDD7A5EA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5F855F-4404-494C-AC52-0C39B490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ACD1-9603-43A8-98B0-53FC8F36F948}" type="datetimeFigureOut">
              <a:rPr lang="es-MX" smtClean="0"/>
              <a:t>10/08/2021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72AA09-738D-4AC9-B607-4D87A596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DE4751-E430-4185-9047-23AB7056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7F38-B4AB-4577-A0B7-859B421ED7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554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D020A-F06D-4035-8642-D191CB43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6C0327-BF9D-477B-9AF2-481E388A1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C981B7-3D38-4318-9B88-31A0E0E9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ACD1-9603-43A8-98B0-53FC8F36F948}" type="datetimeFigureOut">
              <a:rPr lang="es-MX" smtClean="0"/>
              <a:t>10/08/2021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BF0C9D-A350-4F7E-8A79-0EA7598A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703D25-86C7-43CA-96FD-DDD5904C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7F38-B4AB-4577-A0B7-859B421ED7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02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AF7D19-971B-455B-843C-89A3821F5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DFD83B-45C9-434C-B038-A7269F833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B04537-F9EF-4A1A-871B-B234C19B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ACD1-9603-43A8-98B0-53FC8F36F948}" type="datetimeFigureOut">
              <a:rPr lang="es-MX" smtClean="0"/>
              <a:t>10/08/2021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D65552-12FF-40FE-9D5C-41C48803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9F32-415C-4479-9E80-AAD2074C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7F38-B4AB-4577-A0B7-859B421ED7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68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43B5C-95BE-4BBC-851F-65F68B91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4C19F-B01C-40B4-B51A-813F2345F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A5F5C-AB90-4DA7-BD8C-B987B240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ACD1-9603-43A8-98B0-53FC8F36F948}" type="datetimeFigureOut">
              <a:rPr lang="es-MX" smtClean="0"/>
              <a:t>10/08/2021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851A6-EAE8-4CEE-9852-2C60D4B1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5D31F8-7E35-4990-9F97-D4EF88E8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7F38-B4AB-4577-A0B7-859B421ED7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188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23369-65F8-4D00-945B-2C9F0A31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88CEBD-F0CC-445C-8E95-65170B5D4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D3BE51-755D-44B8-AC09-38386B82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ACD1-9603-43A8-98B0-53FC8F36F948}" type="datetimeFigureOut">
              <a:rPr lang="es-MX" smtClean="0"/>
              <a:t>10/08/2021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63AA7E-0BD9-46AA-92F8-5458F3AAF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862DE8-EE67-4545-96B6-E3DC432B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7F38-B4AB-4577-A0B7-859B421ED7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839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64260-5676-4880-9F2C-F13DEDEF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1D56C6-B860-4CE3-9C66-9FFFF9D66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040333-8A23-4458-8971-C16A9530A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D24FED-9668-4A3A-8914-0FE4E027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ACD1-9603-43A8-98B0-53FC8F36F948}" type="datetimeFigureOut">
              <a:rPr lang="es-MX" smtClean="0"/>
              <a:t>10/08/2021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AE5126-4B5C-41F4-BFA9-0C10BDB1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BFD9E6-9CF8-4FCA-829B-F785D604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7F38-B4AB-4577-A0B7-859B421ED7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50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E18D3-9000-4AC6-BEB3-1BA7C18F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C733BE-3CBE-450A-A2AC-0F3033430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EA78DC-3027-4448-A802-5E4E83AB4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68B0A6-D34C-4DEC-A42C-9E12B2F0E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D5126F-9EE1-48AF-BF53-4BCE8F048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3D3F0B-7704-4894-A80D-40F75744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ACD1-9603-43A8-98B0-53FC8F36F948}" type="datetimeFigureOut">
              <a:rPr lang="es-MX" smtClean="0"/>
              <a:t>10/08/2021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83B70D-268F-4CC3-BDA1-CEC2D734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46D1BF-610C-46C1-B34F-B3868AF4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7F38-B4AB-4577-A0B7-859B421ED7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28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2811D-C4EF-40A4-A42B-C565DAA0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97E017-1F1C-4B45-87D2-2ADDECA1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ACD1-9603-43A8-98B0-53FC8F36F948}" type="datetimeFigureOut">
              <a:rPr lang="es-MX" smtClean="0"/>
              <a:t>10/08/2021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B85E31-D006-42E8-AC23-F1CABCB0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7385D9-05EC-4E6F-B28C-234D0A0A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7F38-B4AB-4577-A0B7-859B421ED7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481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C4A8D-182F-4E7D-8326-7F7057EB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ACD1-9603-43A8-98B0-53FC8F36F948}" type="datetimeFigureOut">
              <a:rPr lang="es-MX" smtClean="0"/>
              <a:t>10/08/2021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5FA4174-EF82-4A3D-A040-F6AFC2A9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A144ED-7720-458C-B665-E7246FDB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7F38-B4AB-4577-A0B7-859B421ED7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27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EF179-83AB-495A-AFB2-2307ECD8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DD8446-FA0D-46F4-96FE-BBC0FD111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7C7591-8471-4CE4-BD87-1E69BFB07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B70D55-5ED5-4219-A11B-CF87DD13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ACD1-9603-43A8-98B0-53FC8F36F948}" type="datetimeFigureOut">
              <a:rPr lang="es-MX" smtClean="0"/>
              <a:t>10/08/2021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788C29-E883-464D-9AAA-8E38509F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35A838-5585-4881-B269-F3423C5E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7F38-B4AB-4577-A0B7-859B421ED7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759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A5127-D237-4E5D-9CC7-2CFDC57F6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804F16-958F-4DE1-B8E3-87B593305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EC0DE7-674B-4307-89D1-B36B08425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C0BCAF-47DB-45B6-B7F2-C21DA6CC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ACD1-9603-43A8-98B0-53FC8F36F948}" type="datetimeFigureOut">
              <a:rPr lang="es-MX" smtClean="0"/>
              <a:t>10/08/2021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38E508-70D9-42EB-B747-04E32D000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53DB9C-580D-4C96-BFD5-1D48797F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7F38-B4AB-4577-A0B7-859B421ED7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60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D3A911-D226-4053-AB7E-D5C6EEE4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14AA75-B7AC-42FF-AE1D-28CEF65F5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FE21EF-B648-420C-80B4-6BF1B213C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9ACD1-9603-43A8-98B0-53FC8F36F948}" type="datetimeFigureOut">
              <a:rPr lang="es-MX" smtClean="0"/>
              <a:t>10/08/2021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4D072A-5F41-4BD8-B47A-41AC37911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620856-D6A0-4E3F-A0B4-BFC48C02F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27F38-B4AB-4577-A0B7-859B421ED7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756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iladd.com/doc/99-enrique-pichon-riviere-el-proceso-grupal-libr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9B981B-CDFC-4C0C-90B8-88ED1A94F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620" y="1471351"/>
            <a:ext cx="7108911" cy="4016621"/>
          </a:xfrm>
        </p:spPr>
        <p:txBody>
          <a:bodyPr anchor="ctr">
            <a:normAutofit/>
          </a:bodyPr>
          <a:lstStyle/>
          <a:p>
            <a:pPr algn="l"/>
            <a:r>
              <a:rPr lang="es-MX" sz="6600"/>
              <a:t>Teoría del vinculo y grupo operativo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7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04527F-9469-4F1F-AEA6-640CE854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s-MX" sz="3600"/>
              <a:t>Los grupos operativos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367692-9770-410F-BD6F-7782BC84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1800"/>
              <a:t>Estos nacen como una técnica que de acuerdo a Pichon-Riviére (1971)  se caracteriza por estar centrada de forma explicita en una tarea. Esta tarea puede ser de aprendizaje, curación, diagnostico organizacional o publicidad. Además este grupo siempre tiene obstáculos que se presentan ante el cambio. </a:t>
            </a:r>
          </a:p>
        </p:txBody>
      </p:sp>
      <p:pic>
        <p:nvPicPr>
          <p:cNvPr id="7170" name="Picture 2" descr="La entrevista y los grupos focales">
            <a:extLst>
              <a:ext uri="{FF2B5EF4-FFF2-40B4-BE49-F238E27FC236}">
                <a16:creationId xmlns:a16="http://schemas.microsoft.com/office/drawing/2014/main" id="{0997685B-2FE3-4015-BA75-CD90EB5A0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r="25476" b="2"/>
          <a:stretch/>
        </p:blipFill>
        <p:spPr bwMode="auto">
          <a:xfrm>
            <a:off x="6788383" y="613147"/>
            <a:ext cx="4565417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16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7" name="Rectangle 72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6BF6ED-61CD-4917-8855-4638A466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es-MX" sz="4800"/>
              <a:t>La ansiedad en el grupo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4BBB61-79A3-4F1C-9DFF-F491CE649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88" y="2620641"/>
            <a:ext cx="5837750" cy="30237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/>
              <a:t>De acuerdo a Pichon-Riviére (1971) el grupo se verá frente a dos tipos de ansiedad: ansiedad frente a la perdida y la ansiedad por miedo a ser atacados las cuales constituyen el miedo al cambio el cual debe ser superado por el grupo operativo (esta es la tarea del grupo). </a:t>
            </a:r>
          </a:p>
        </p:txBody>
      </p:sp>
      <p:sp>
        <p:nvSpPr>
          <p:cNvPr id="8198" name="Rectangle 7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9" name="Rectangle 7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Ansiedad Social (Tratamiento) | Asociación Ayuda">
            <a:extLst>
              <a:ext uri="{FF2B5EF4-FFF2-40B4-BE49-F238E27FC236}">
                <a16:creationId xmlns:a16="http://schemas.microsoft.com/office/drawing/2014/main" id="{2D561E98-2470-4899-B0C0-1577C3C03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5" r="7205" b="-1"/>
          <a:stretch/>
        </p:blipFill>
        <p:spPr bwMode="auto">
          <a:xfrm>
            <a:off x="7421373" y="627954"/>
            <a:ext cx="4235516" cy="5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4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BC99EB-F8D4-47EE-BE96-1E955284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s-MX" sz="3600"/>
              <a:t>Los vectores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Vector - Qué es, definición, características, tipos y ejemplos">
            <a:extLst>
              <a:ext uri="{FF2B5EF4-FFF2-40B4-BE49-F238E27FC236}">
                <a16:creationId xmlns:a16="http://schemas.microsoft.com/office/drawing/2014/main" id="{7C2039C2-1751-42F8-91EE-E7122D675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4" y="1905560"/>
            <a:ext cx="5628018" cy="281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8EF574-A98A-4CAB-91BE-6DC740C5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1800"/>
              <a:t>Pichon-Riviére (1971) menciona que en todo grupo operativo se deben tener en cuenta ciertos vectores que caracterizaran al grupo y que deben ser conocidos por el terapeuta para poder realizar una evaluación básica del grupo.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0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8285CD-D0AF-44A9-A4FE-257865887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s-MX" sz="4800" dirty="0"/>
              <a:t>Entre estos vectores encontramos: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9F501C-A31E-4CAB-B509-22A6F1E38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es-MX" sz="2200" dirty="0"/>
              <a:t>El modelo de conducta grupal</a:t>
            </a:r>
          </a:p>
          <a:p>
            <a:r>
              <a:rPr lang="es-MX" sz="2200" dirty="0"/>
              <a:t>Afiliación o identificación</a:t>
            </a:r>
          </a:p>
          <a:p>
            <a:r>
              <a:rPr lang="es-MX" sz="2200" dirty="0"/>
              <a:t>Pertenencia </a:t>
            </a:r>
          </a:p>
          <a:p>
            <a:r>
              <a:rPr lang="es-MX" sz="2200" dirty="0"/>
              <a:t>Cooperación </a:t>
            </a:r>
          </a:p>
          <a:p>
            <a:r>
              <a:rPr lang="es-MX" sz="2200" dirty="0"/>
              <a:t>Roles diferenciados</a:t>
            </a:r>
          </a:p>
          <a:p>
            <a:r>
              <a:rPr lang="es-MX" sz="2200" dirty="0"/>
              <a:t>Pertinencia de la tarea</a:t>
            </a:r>
          </a:p>
          <a:p>
            <a:r>
              <a:rPr lang="es-MX" sz="2200" dirty="0"/>
              <a:t>Comunicación </a:t>
            </a:r>
          </a:p>
          <a:p>
            <a:r>
              <a:rPr lang="es-MX" sz="2200" dirty="0"/>
              <a:t>Aprendizaje </a:t>
            </a:r>
          </a:p>
          <a:p>
            <a:r>
              <a:rPr lang="es-MX" sz="2200" dirty="0"/>
              <a:t>Ideologías</a:t>
            </a:r>
          </a:p>
        </p:txBody>
      </p:sp>
    </p:spTree>
    <p:extLst>
      <p:ext uri="{BB962C8B-B14F-4D97-AF65-F5344CB8AC3E}">
        <p14:creationId xmlns:p14="http://schemas.microsoft.com/office/powerpoint/2010/main" val="3218548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8FEA58-87B0-49C5-8983-0B14E335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s-MX" sz="4800"/>
              <a:t>Los roles en el grupo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9E9835C-3438-4B6D-9FFD-D171CB2AF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16340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756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EA6148-2805-4D1A-B23F-ED0B69648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Coordinador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D536DD-B405-4741-B24A-0A92E33D3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809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/>
              <a:t>Ayuda a los miembros a pensar, abordando el obstáculo y ayudando a superar las ansiedades.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Asamblea General - Adopta un Perro Nuevo León">
            <a:extLst>
              <a:ext uri="{FF2B5EF4-FFF2-40B4-BE49-F238E27FC236}">
                <a16:creationId xmlns:a16="http://schemas.microsoft.com/office/drawing/2014/main" id="{C5205D41-235E-4E60-851A-2AC1E1791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r="15473"/>
          <a:stretch/>
        </p:blipFill>
        <p:spPr bwMode="auto">
          <a:xfrm>
            <a:off x="5922492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E6DE2F-6B82-4A85-8D32-1C90DD39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s-MX" sz="3600"/>
              <a:t>Portavoz</a:t>
            </a:r>
            <a:br>
              <a:rPr lang="es-MX" sz="3600"/>
            </a:br>
            <a:endParaRPr lang="es-MX" sz="36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E5765C-FF90-4093-A8E8-2C2988E67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1800"/>
              <a:t>Es el miembro que en un momento denuncia el aconteser grupal, las fantasías que muevan al grupo, las ansiedades y necesidades del mismo. No habla por el sino por todo el grupo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El hombre con un megáfono Stock de Foto gratis - Public Domain Pictures">
            <a:extLst>
              <a:ext uri="{FF2B5EF4-FFF2-40B4-BE49-F238E27FC236}">
                <a16:creationId xmlns:a16="http://schemas.microsoft.com/office/drawing/2014/main" id="{F021583F-DAF1-4502-990B-6F8F05245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r="18922" b="2"/>
          <a:stretch/>
        </p:blipFill>
        <p:spPr bwMode="auto">
          <a:xfrm>
            <a:off x="5987738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2" name="Rectangle 70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F00EB8-27C8-4848-991D-742C6841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s-MX" sz="3600"/>
              <a:t>Chivo emisario</a:t>
            </a:r>
            <a:br>
              <a:rPr lang="es-MX" sz="3600"/>
            </a:br>
            <a:endParaRPr lang="es-MX" sz="3600"/>
          </a:p>
        </p:txBody>
      </p:sp>
      <p:sp>
        <p:nvSpPr>
          <p:cNvPr id="12293" name="Rectangle 7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4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El juego de la culpa en pandemia: Por qué buscamos un chivo expiatorio - La  Tercera">
            <a:extLst>
              <a:ext uri="{FF2B5EF4-FFF2-40B4-BE49-F238E27FC236}">
                <a16:creationId xmlns:a16="http://schemas.microsoft.com/office/drawing/2014/main" id="{8C769DE8-040E-4065-A28E-B0771A75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4" y="1434214"/>
            <a:ext cx="5628018" cy="375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F0E673-1D98-4D47-9A01-97CDA43DA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1800"/>
              <a:t>Es un miembro del grupo que se hace depositario de los aspectos negativos o atemorizantes de el mismo o de la tarea. Por lo que comúnmente es segregado o atacado.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06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24F5ED-9E3C-48D7-AD0D-66A126B9D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s-MX" sz="3600"/>
              <a:t>Líder</a:t>
            </a:r>
            <a:br>
              <a:rPr lang="es-MX" sz="3600"/>
            </a:br>
            <a:endParaRPr lang="es-MX" sz="36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1682DC-5CD4-492D-9824-3A8BE2510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1800"/>
              <a:t>Es el depositario de se los aspectos positivos del grupo. Comúnmente influye en las decisiones del grupo y es un rol que funciona como modelo a seguir.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Competencias de un líder para triunfar en 2021: desaprender y reaprender |  Columnistas | La Revista | El Universo">
            <a:extLst>
              <a:ext uri="{FF2B5EF4-FFF2-40B4-BE49-F238E27FC236}">
                <a16:creationId xmlns:a16="http://schemas.microsoft.com/office/drawing/2014/main" id="{82484BCC-86D9-42AE-ACAD-0F6B44332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r="21897" b="2"/>
          <a:stretch/>
        </p:blipFill>
        <p:spPr bwMode="auto">
          <a:xfrm>
            <a:off x="5987738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01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C30419-7B0C-4B9D-BCB3-E6ADE781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MX" sz="4800"/>
              <a:t>Saboteador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3E3BB-F8CE-48E1-8EC4-474A2DDD5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/>
              <a:t>Es la contraparte del rol del líder, comúnmente es el liderazgo de la resistencia al cambio. </a:t>
            </a:r>
          </a:p>
        </p:txBody>
      </p:sp>
      <p:pic>
        <p:nvPicPr>
          <p:cNvPr id="14338" name="Picture 2" descr="Alerta, saboteadores: las 5 claves para detectar a tu &amp;#39;enemigo&amp;#39; cotidiano -  El Cronista">
            <a:extLst>
              <a:ext uri="{FF2B5EF4-FFF2-40B4-BE49-F238E27FC236}">
                <a16:creationId xmlns:a16="http://schemas.microsoft.com/office/drawing/2014/main" id="{3B8263BA-AF32-4C55-B65B-F6C318062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r="880" b="4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9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to en blanco y negro de la cara de un hombre&#10;&#10;Descripción generada automáticamente con confianza media">
            <a:extLst>
              <a:ext uri="{FF2B5EF4-FFF2-40B4-BE49-F238E27FC236}">
                <a16:creationId xmlns:a16="http://schemas.microsoft.com/office/drawing/2014/main" id="{F6963FDC-150E-4F07-BFB3-12410827D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9CA875-6AA3-4DE7-A131-8DDE52F6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MX" sz="4000" dirty="0"/>
              <a:t>Enrique </a:t>
            </a:r>
            <a:r>
              <a:rPr lang="es-MX" sz="4000" dirty="0" err="1"/>
              <a:t>Pichon-Riviére</a:t>
            </a:r>
            <a:endParaRPr lang="es-MX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DD8F0-CA17-47B8-896C-2B40E6D3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Fue un médico psiquiatra argentino nacido en Suiza y francés naturalizado, considerado uno de los introductores del psicoanálisis en Argentina y generador de la teoría de grupo conocida como grupo operativo, herramienta de suma importancia en la Psicología social.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970966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F04BEF-9DA1-4E65-BFFA-0D4442F6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s-MX" sz="5400" dirty="0"/>
              <a:t>Referencia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3C3AD2-9ABD-4FBE-9E41-E21860A10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 dirty="0"/>
              <a:t>Pichón, E. (1971). El proceso grupal: del psicoanálisis a la psicología social. Estructura de una escuela destinada a la formación de psicólogos sociales. Ediciones Nueva Visión. Pp. 149-160.</a:t>
            </a:r>
            <a:r>
              <a:rPr lang="es-MX" sz="2000" dirty="0"/>
              <a:t> Recuperado de: </a:t>
            </a:r>
            <a:r>
              <a:rPr lang="es-MX" sz="2000" dirty="0">
                <a:hlinkClick r:id="rId2"/>
              </a:rPr>
              <a:t>https://filadd.com/doc/99-enrique-pichon-riviere-el-proceso-grupal-libro</a:t>
            </a:r>
            <a:r>
              <a:rPr lang="es-MX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825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00F2B9-DD7E-4D56-87B6-DCE6BD47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MX" sz="2800"/>
              <a:t>El aporte del grupo operativo a la psicología social </a:t>
            </a:r>
          </a:p>
        </p:txBody>
      </p:sp>
      <p:grpSp>
        <p:nvGrpSpPr>
          <p:cNvPr id="205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FAF03B-C14A-4DEC-92F2-B60DF2757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/>
              <a:t>Para Pichon-Riviére (1971) define a la psicología social como una ciencia que estudia los vínculos interpersonales de una manera operativa e instrumental encaminada a el cambio social planificado.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o abandonemos a la sociedad civil - El Mostrador">
            <a:extLst>
              <a:ext uri="{FF2B5EF4-FFF2-40B4-BE49-F238E27FC236}">
                <a16:creationId xmlns:a16="http://schemas.microsoft.com/office/drawing/2014/main" id="{C0CAFEF5-A976-4CE4-8A08-BE80CDDC5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4" r="21959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FE8017-34EF-45DC-A3DF-8BFBB8F4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MX" sz="4800"/>
              <a:t>Las dos psicologías sociales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56F9B-2176-4961-9EB2-7F66071E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/>
              <a:t>Pichon-Riviére (1971) considera que existen dos psicologías sociales, por un lado la que se enfoca en el ámbito académico y por otro lado la psicología social práctica.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25D879-C474-4F01-BB5E-602EDBB1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628910"/>
            <a:ext cx="5150277" cy="34249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1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95E227-89F5-4B30-A819-E90480F1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es-MX" sz="3200"/>
              <a:t>La psicología social práctica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388F09-8341-4D8D-837A-5324AB97A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/>
              <a:t>Para Pichon-Riviére (1971) aquí surge el carácter instrumental y operacional en su sentido más real ya que buscará el cambio a partir de tácticas y técnicas aplicadas en estrategias logísticas.</a:t>
            </a:r>
          </a:p>
        </p:txBody>
      </p:sp>
      <p:pic>
        <p:nvPicPr>
          <p:cNvPr id="3074" name="Picture 2" descr="Fundéu BBVA aclara que es predicar con el ejemplo, y no practicar con el  ejemplo | BBVA">
            <a:extLst>
              <a:ext uri="{FF2B5EF4-FFF2-40B4-BE49-F238E27FC236}">
                <a16:creationId xmlns:a16="http://schemas.microsoft.com/office/drawing/2014/main" id="{1DB19584-BAE6-4DD3-A7B2-6822579C8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0" r="21253" b="1"/>
          <a:stretch/>
        </p:blipFill>
        <p:spPr bwMode="auto">
          <a:xfrm>
            <a:off x="6538366" y="1383738"/>
            <a:ext cx="4929098" cy="475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7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7B203-8078-4C19-BF5F-E7A79B2D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s-MX" sz="3600"/>
              <a:t>El ECRO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B0FB01-A75C-4323-A24D-7A3600B22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1800"/>
              <a:t>Pichon-Riviére (1971) enuncia este termino que significa “Esquema Conceptual, Referencial y operativo, Orientado hacia el aprendizaje a través de la tarea”</a:t>
            </a:r>
          </a:p>
          <a:p>
            <a:pPr marL="0" indent="0">
              <a:buNone/>
            </a:pPr>
            <a:endParaRPr lang="es-MX" sz="18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lase sobre E.C.R.O. - YouTube">
            <a:extLst>
              <a:ext uri="{FF2B5EF4-FFF2-40B4-BE49-F238E27FC236}">
                <a16:creationId xmlns:a16="http://schemas.microsoft.com/office/drawing/2014/main" id="{05FA51AB-8A82-4295-854E-EE62DB05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202058"/>
            <a:ext cx="5628018" cy="42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72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B5643F-81E4-45E2-80B3-E7DAD0D7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es-MX" sz="2900"/>
              <a:t>La horizontalidad y verticalidad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0811F-AA7A-4BBA-B91A-F753E274C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/>
              <a:t>Por medio del ECRO Pichon-Riviére (1971)  nos menciona que se puede entender la horizontalidad y verticalidad, una se refiere a el grupo o “totalidad comunitaria” y la otra al individuo en el grupo y el cambio constante que del medio (grupo) y del individuo y su dificultad de adaptación en el mismo. </a:t>
            </a:r>
          </a:p>
          <a:p>
            <a:pPr marL="0" indent="0">
              <a:buNone/>
            </a:pPr>
            <a:endParaRPr lang="es-MX" sz="20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7A7F51-1279-4D32-A95F-E25ADA2AE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9902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4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1CB22C-2645-4F5E-BE35-AA3369D3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s-MX" sz="3600"/>
              <a:t>La teoría del vinculo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E19AD7-2F6E-4EAA-AC90-88BB83510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1800"/>
              <a:t>Pichon-Riviére (1971) nos menciona que el grupo es un conjunto de personas que se ven ligadas debido a que comparten un tiempo y un espacio. Y que se unen para adquirí mayor seguridad y productividad. Al unirse las personas designan o se adjudican roles.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Grupos de Facebook: Qué son y cómo administrar uno con éxito">
            <a:extLst>
              <a:ext uri="{FF2B5EF4-FFF2-40B4-BE49-F238E27FC236}">
                <a16:creationId xmlns:a16="http://schemas.microsoft.com/office/drawing/2014/main" id="{99D0F3BF-B913-42B4-84EF-833FBD7A5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0" r="6207"/>
          <a:stretch/>
        </p:blipFill>
        <p:spPr bwMode="auto">
          <a:xfrm>
            <a:off x="5987738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16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6B5669-E496-4A03-B5C5-3132E082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MX" sz="4000"/>
              <a:t>La situación grupal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D24455-C9BB-4615-B541-C398F0C7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/>
              <a:t>Pichon-Riviére (1971) llega a la conclusión de que la estructura, función, cohesión y finalidad, junto con un numero determinado de integrantes, configuran la situación grupal.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✓ Imagen de Grupo de cavernícolas de dibujos animados frente a una cueva.  Fotografía de Stock">
            <a:extLst>
              <a:ext uri="{FF2B5EF4-FFF2-40B4-BE49-F238E27FC236}">
                <a16:creationId xmlns:a16="http://schemas.microsoft.com/office/drawing/2014/main" id="{43E1F94A-61E6-441B-BC6C-C5E4361E9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28786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83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737</Words>
  <Application>Microsoft Office PowerPoint</Application>
  <PresentationFormat>Panorámica</PresentationFormat>
  <Paragraphs>52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Teoría del vinculo y grupo operativo</vt:lpstr>
      <vt:lpstr>Enrique Pichon-Riviére</vt:lpstr>
      <vt:lpstr>El aporte del grupo operativo a la psicología social </vt:lpstr>
      <vt:lpstr>Las dos psicologías sociales</vt:lpstr>
      <vt:lpstr>La psicología social práctica </vt:lpstr>
      <vt:lpstr>El ECRO</vt:lpstr>
      <vt:lpstr>La horizontalidad y verticalidad</vt:lpstr>
      <vt:lpstr>La teoría del vinculo</vt:lpstr>
      <vt:lpstr>La situación grupal</vt:lpstr>
      <vt:lpstr>Los grupos operativos </vt:lpstr>
      <vt:lpstr>La ansiedad en el grupo</vt:lpstr>
      <vt:lpstr>Los vectores </vt:lpstr>
      <vt:lpstr>Entre estos vectores encontramos:</vt:lpstr>
      <vt:lpstr>Los roles en el grupo</vt:lpstr>
      <vt:lpstr>Coordinador</vt:lpstr>
      <vt:lpstr>Portavoz </vt:lpstr>
      <vt:lpstr>Chivo emisario </vt:lpstr>
      <vt:lpstr>Líder </vt:lpstr>
      <vt:lpstr>Saboteador</vt:lpstr>
      <vt:lpstr>Referencia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Teoría del vinculo y grupo operativo</dc:title>
  <dc:creator>Adrián Solano</dc:creator>
  <cp:lastModifiedBy>Adrián Solano</cp:lastModifiedBy>
  <cp:revision>1</cp:revision>
  <dcterms:created xsi:type="dcterms:W3CDTF">2021-08-11T03:13:59Z</dcterms:created>
  <dcterms:modified xsi:type="dcterms:W3CDTF">2021-08-11T04:57:29Z</dcterms:modified>
</cp:coreProperties>
</file>