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14"/>
  </p:normalViewPr>
  <p:slideViewPr>
    <p:cSldViewPr snapToGrid="0" snapToObjects="1">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2947CCB5-6061-A44B-98D7-A4E02284FFA6}" type="datetimeFigureOut">
              <a:rPr lang="es-MX" smtClean="0"/>
              <a:t>06/11/2022</a:t>
            </a:fld>
            <a:endParaRPr lang="es-MX"/>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s-MX"/>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200ED71D-8CDA-1E40-947B-B8CF1E8255D6}" type="slidenum">
              <a:rPr lang="es-MX" smtClean="0"/>
              <a:t>‹Nº›</a:t>
            </a:fld>
            <a:endParaRPr lang="es-MX"/>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39231723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947CCB5-6061-A44B-98D7-A4E02284FFA6}"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200ED71D-8CDA-1E40-947B-B8CF1E8255D6}" type="slidenum">
              <a:rPr lang="es-MX" smtClean="0"/>
              <a:t>‹Nº›</a:t>
            </a:fld>
            <a:endParaRPr lang="es-MX"/>
          </a:p>
        </p:txBody>
      </p:sp>
    </p:spTree>
    <p:extLst>
      <p:ext uri="{BB962C8B-B14F-4D97-AF65-F5344CB8AC3E}">
        <p14:creationId xmlns:p14="http://schemas.microsoft.com/office/powerpoint/2010/main" val="3205362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947CCB5-6061-A44B-98D7-A4E02284FFA6}"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200ED71D-8CDA-1E40-947B-B8CF1E8255D6}" type="slidenum">
              <a:rPr lang="es-MX" smtClean="0"/>
              <a:t>‹Nº›</a:t>
            </a:fld>
            <a:endParaRPr lang="es-MX"/>
          </a:p>
        </p:txBody>
      </p:sp>
    </p:spTree>
    <p:extLst>
      <p:ext uri="{BB962C8B-B14F-4D97-AF65-F5344CB8AC3E}">
        <p14:creationId xmlns:p14="http://schemas.microsoft.com/office/powerpoint/2010/main" val="402378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947CCB5-6061-A44B-98D7-A4E02284FFA6}" type="datetimeFigureOut">
              <a:rPr lang="es-MX" smtClean="0"/>
              <a:t>06/11/2022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200ED71D-8CDA-1E40-947B-B8CF1E8255D6}" type="slidenum">
              <a:rPr lang="es-MX" smtClean="0"/>
              <a:t>‹Nº›</a:t>
            </a:fld>
            <a:endParaRPr lang="es-MX"/>
          </a:p>
        </p:txBody>
      </p:sp>
    </p:spTree>
    <p:extLst>
      <p:ext uri="{BB962C8B-B14F-4D97-AF65-F5344CB8AC3E}">
        <p14:creationId xmlns:p14="http://schemas.microsoft.com/office/powerpoint/2010/main" val="1512216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2947CCB5-6061-A44B-98D7-A4E02284FFA6}" type="datetimeFigureOut">
              <a:rPr lang="es-MX" smtClean="0"/>
              <a:t>06/11/2022</a:t>
            </a:fld>
            <a:endParaRPr lang="es-MX"/>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s-MX"/>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200ED71D-8CDA-1E40-947B-B8CF1E8255D6}" type="slidenum">
              <a:rPr lang="es-MX" smtClean="0"/>
              <a:t>‹Nº›</a:t>
            </a:fld>
            <a:endParaRPr lang="es-MX"/>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126609389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s-ES"/>
              <a:t>Haga clic para modificar el estilo de título del patrón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2947CCB5-6061-A44B-98D7-A4E02284FFA6}" type="datetimeFigureOut">
              <a:rPr lang="es-MX" smtClean="0"/>
              <a:t>06/11/2022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200ED71D-8CDA-1E40-947B-B8CF1E8255D6}" type="slidenum">
              <a:rPr lang="es-MX" smtClean="0"/>
              <a:t>‹Nº›</a:t>
            </a:fld>
            <a:endParaRPr lang="es-MX"/>
          </a:p>
        </p:txBody>
      </p:sp>
    </p:spTree>
    <p:extLst>
      <p:ext uri="{BB962C8B-B14F-4D97-AF65-F5344CB8AC3E}">
        <p14:creationId xmlns:p14="http://schemas.microsoft.com/office/powerpoint/2010/main" val="1104065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2947CCB5-6061-A44B-98D7-A4E02284FFA6}" type="datetimeFigureOut">
              <a:rPr lang="es-MX" smtClean="0"/>
              <a:t>06/11/2022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200ED71D-8CDA-1E40-947B-B8CF1E8255D6}" type="slidenum">
              <a:rPr lang="es-MX" smtClean="0"/>
              <a:t>‹Nº›</a:t>
            </a:fld>
            <a:endParaRPr lang="es-MX"/>
          </a:p>
        </p:txBody>
      </p:sp>
    </p:spTree>
    <p:extLst>
      <p:ext uri="{BB962C8B-B14F-4D97-AF65-F5344CB8AC3E}">
        <p14:creationId xmlns:p14="http://schemas.microsoft.com/office/powerpoint/2010/main" val="1046504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2947CCB5-6061-A44B-98D7-A4E02284FFA6}" type="datetimeFigureOut">
              <a:rPr lang="es-MX" smtClean="0"/>
              <a:t>06/11/2022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200ED71D-8CDA-1E40-947B-B8CF1E8255D6}" type="slidenum">
              <a:rPr lang="es-MX" smtClean="0"/>
              <a:t>‹Nº›</a:t>
            </a:fld>
            <a:endParaRPr lang="es-MX"/>
          </a:p>
        </p:txBody>
      </p:sp>
    </p:spTree>
    <p:extLst>
      <p:ext uri="{BB962C8B-B14F-4D97-AF65-F5344CB8AC3E}">
        <p14:creationId xmlns:p14="http://schemas.microsoft.com/office/powerpoint/2010/main" val="3249386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47CCB5-6061-A44B-98D7-A4E02284FFA6}" type="datetimeFigureOut">
              <a:rPr lang="es-MX" smtClean="0"/>
              <a:t>06/11/2022</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200ED71D-8CDA-1E40-947B-B8CF1E8255D6}" type="slidenum">
              <a:rPr lang="es-MX" smtClean="0"/>
              <a:t>‹Nº›</a:t>
            </a:fld>
            <a:endParaRPr lang="es-MX"/>
          </a:p>
        </p:txBody>
      </p:sp>
    </p:spTree>
    <p:extLst>
      <p:ext uri="{BB962C8B-B14F-4D97-AF65-F5344CB8AC3E}">
        <p14:creationId xmlns:p14="http://schemas.microsoft.com/office/powerpoint/2010/main" val="3205281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2947CCB5-6061-A44B-98D7-A4E02284FFA6}" type="datetimeFigureOut">
              <a:rPr lang="es-MX" smtClean="0"/>
              <a:t>06/11/2022</a:t>
            </a:fld>
            <a:endParaRPr lang="es-MX"/>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s-MX"/>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200ED71D-8CDA-1E40-947B-B8CF1E8255D6}" type="slidenum">
              <a:rPr lang="es-MX" smtClean="0"/>
              <a:t>‹Nº›</a:t>
            </a:fld>
            <a:endParaRPr lang="es-MX"/>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7952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2947CCB5-6061-A44B-98D7-A4E02284FFA6}" type="datetimeFigureOut">
              <a:rPr lang="es-MX" smtClean="0"/>
              <a:t>06/11/2022</a:t>
            </a:fld>
            <a:endParaRPr lang="es-MX"/>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s-MX"/>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200ED71D-8CDA-1E40-947B-B8CF1E8255D6}" type="slidenum">
              <a:rPr lang="es-MX" smtClean="0"/>
              <a:t>‹Nº›</a:t>
            </a:fld>
            <a:endParaRPr lang="es-MX"/>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32043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2947CCB5-6061-A44B-98D7-A4E02284FFA6}" type="datetimeFigureOut">
              <a:rPr lang="es-MX" smtClean="0"/>
              <a:t>06/11/2022</a:t>
            </a:fld>
            <a:endParaRPr lang="es-MX"/>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s-MX"/>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200ED71D-8CDA-1E40-947B-B8CF1E8255D6}" type="slidenum">
              <a:rPr lang="es-MX" smtClean="0"/>
              <a:t>‹Nº›</a:t>
            </a:fld>
            <a:endParaRPr lang="es-MX"/>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344490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scielo.org.co/pdf/rups/v13n4/v13n4a30.pdf"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s://www.redalyc.org/pdf/798/79890106.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903A2D-3EFA-AFA3-861E-8A47FF4D23F4}"/>
              </a:ext>
            </a:extLst>
          </p:cNvPr>
          <p:cNvSpPr>
            <a:spLocks noGrp="1"/>
          </p:cNvSpPr>
          <p:nvPr>
            <p:ph type="ctrTitle"/>
          </p:nvPr>
        </p:nvSpPr>
        <p:spPr>
          <a:xfrm>
            <a:off x="2012367" y="2576574"/>
            <a:ext cx="8361229" cy="2098226"/>
          </a:xfrm>
        </p:spPr>
        <p:txBody>
          <a:bodyPr/>
          <a:lstStyle/>
          <a:p>
            <a:r>
              <a:rPr lang="es-MX" sz="4400" b="1" i="1" u="sng" dirty="0"/>
              <a:t/>
            </a:r>
            <a:br>
              <a:rPr lang="es-MX" sz="4400" b="1" i="1" u="sng" dirty="0"/>
            </a:br>
            <a:r>
              <a:rPr lang="es-MX" sz="4400" b="1" i="1" u="sng" dirty="0"/>
              <a:t/>
            </a:r>
            <a:br>
              <a:rPr lang="es-MX" sz="4400" b="1" i="1" u="sng" dirty="0"/>
            </a:br>
            <a:r>
              <a:rPr lang="es-MX" sz="4400" b="1" i="1" u="sng" dirty="0" smtClean="0"/>
              <a:t>TEORÍAS </a:t>
            </a:r>
            <a:r>
              <a:rPr lang="es-MX" sz="4400" b="1" i="1" u="sng" dirty="0"/>
              <a:t>DEL CONDICIONAMIENTO </a:t>
            </a:r>
            <a:r>
              <a:rPr lang="es-MX" sz="4400" b="1" i="1" u="sng" dirty="0" smtClean="0"/>
              <a:t>CLÁSICO </a:t>
            </a:r>
            <a:r>
              <a:rPr lang="es-MX" sz="4400" b="1" i="1" u="sng" dirty="0"/>
              <a:t>Y APRENDIZAJE CAUSAL</a:t>
            </a:r>
            <a:r>
              <a:rPr lang="es-MX" dirty="0"/>
              <a:t/>
            </a:r>
            <a:br>
              <a:rPr lang="es-MX" dirty="0"/>
            </a:br>
            <a:endParaRPr lang="es-MX" dirty="0"/>
          </a:p>
        </p:txBody>
      </p:sp>
    </p:spTree>
    <p:extLst>
      <p:ext uri="{BB962C8B-B14F-4D97-AF65-F5344CB8AC3E}">
        <p14:creationId xmlns:p14="http://schemas.microsoft.com/office/powerpoint/2010/main" val="3580731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Mancha - Iconos gratis de diverso">
            <a:extLst>
              <a:ext uri="{FF2B5EF4-FFF2-40B4-BE49-F238E27FC236}">
                <a16:creationId xmlns:a16="http://schemas.microsoft.com/office/drawing/2014/main" id="{1FEDF5E2-454E-5014-65CF-36F7F62E63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868" y="258792"/>
            <a:ext cx="1085169" cy="1085169"/>
          </a:xfrm>
          <a:prstGeom prst="rect">
            <a:avLst/>
          </a:prstGeom>
          <a:noFill/>
          <a:extLst>
            <a:ext uri="{909E8E84-426E-40DD-AFC4-6F175D3DCCD1}">
              <a14:hiddenFill xmlns:a14="http://schemas.microsoft.com/office/drawing/2010/main">
                <a:solidFill>
                  <a:srgbClr val="FFFFFF"/>
                </a:solidFill>
              </a14:hiddenFill>
            </a:ext>
          </a:extLst>
        </p:spPr>
      </p:pic>
      <p:sp>
        <p:nvSpPr>
          <p:cNvPr id="7" name="CuadroTexto 6">
            <a:extLst>
              <a:ext uri="{FF2B5EF4-FFF2-40B4-BE49-F238E27FC236}">
                <a16:creationId xmlns:a16="http://schemas.microsoft.com/office/drawing/2014/main" id="{E0A3F65E-C46C-3463-873A-2AE3CD8D6DC7}"/>
              </a:ext>
            </a:extLst>
          </p:cNvPr>
          <p:cNvSpPr txBox="1"/>
          <p:nvPr/>
        </p:nvSpPr>
        <p:spPr>
          <a:xfrm>
            <a:off x="2135037" y="1343961"/>
            <a:ext cx="9338095" cy="2536528"/>
          </a:xfrm>
          <a:prstGeom prst="rect">
            <a:avLst/>
          </a:prstGeom>
          <a:noFill/>
        </p:spPr>
        <p:txBody>
          <a:bodyPr wrap="square">
            <a:spAutoFit/>
          </a:bodyPr>
          <a:lstStyle/>
          <a:p>
            <a:pPr algn="ctr">
              <a:lnSpc>
                <a:spcPct val="150000"/>
              </a:lnSpc>
            </a:pPr>
            <a:r>
              <a:rPr lang="es-MX" sz="1800" dirty="0">
                <a:effectLst/>
                <a:latin typeface="Gill Sans MT" panose="020B0502020104020203" pitchFamily="34" charset="0"/>
                <a:ea typeface="Calibri" panose="020F0502020204030204" pitchFamily="34" charset="0"/>
                <a:cs typeface="Times New Roman" panose="02020603050405020304" pitchFamily="18" charset="0"/>
              </a:rPr>
              <a:t>En su mayor parte, la habituación y la sensibilización implican aprender acerca de un solo estímulo. No obstante, los eventos del mundo no ocurren en aislamiento, y muchas de nuestras experiencias consisten más bien en secuencias predecibles y organizadas de estímulos</a:t>
            </a:r>
            <a:r>
              <a:rPr lang="es-MX" sz="1800" dirty="0" smtClean="0">
                <a:effectLst/>
                <a:latin typeface="Gill Sans MT" panose="020B0502020104020203" pitchFamily="34" charset="0"/>
                <a:ea typeface="Calibri" panose="020F0502020204030204" pitchFamily="34" charset="0"/>
                <a:cs typeface="Times New Roman" panose="02020603050405020304" pitchFamily="18" charset="0"/>
              </a:rPr>
              <a:t>. </a:t>
            </a:r>
          </a:p>
          <a:p>
            <a:pPr algn="ctr">
              <a:lnSpc>
                <a:spcPct val="150000"/>
              </a:lnSpc>
            </a:pPr>
            <a:r>
              <a:rPr lang="es-MX" sz="1800" dirty="0" smtClean="0">
                <a:effectLst/>
                <a:latin typeface="Gill Sans MT" panose="020B0502020104020203" pitchFamily="34" charset="0"/>
                <a:ea typeface="Calibri" panose="020F0502020204030204" pitchFamily="34" charset="0"/>
                <a:cs typeface="Times New Roman" panose="02020603050405020304" pitchFamily="18" charset="0"/>
              </a:rPr>
              <a:t>Por ejemplo, cada suceso </a:t>
            </a:r>
            <a:r>
              <a:rPr lang="es-MX" sz="1800" dirty="0">
                <a:effectLst/>
                <a:latin typeface="Gill Sans MT" panose="020B0502020104020203" pitchFamily="34" charset="0"/>
                <a:ea typeface="Calibri" panose="020F0502020204030204" pitchFamily="34" charset="0"/>
                <a:cs typeface="Times New Roman" panose="02020603050405020304" pitchFamily="18" charset="0"/>
              </a:rPr>
              <a:t>significativo (como el abrazo de un amigo) es precedido por otros eventos (el amigo que se acerca con los brazos extendidos) que forman parte de lo que conduce al resultado </a:t>
            </a:r>
            <a:r>
              <a:rPr lang="es-MX" sz="1800" dirty="0" smtClean="0">
                <a:effectLst/>
                <a:latin typeface="Gill Sans MT" panose="020B0502020104020203" pitchFamily="34" charset="0"/>
                <a:ea typeface="Calibri" panose="020F0502020204030204" pitchFamily="34" charset="0"/>
                <a:cs typeface="Times New Roman" panose="02020603050405020304" pitchFamily="18" charset="0"/>
              </a:rPr>
              <a:t>objetivo (Jiménez y Gaviria, 2014).</a:t>
            </a:r>
            <a:endParaRPr lang="es-MX" sz="1600" dirty="0">
              <a:effectLst/>
              <a:latin typeface="Gill Sans MT" panose="020B0502020104020203" pitchFamily="34" charset="0"/>
              <a:ea typeface="Calibri" panose="020F0502020204030204" pitchFamily="34" charset="0"/>
              <a:cs typeface="Times New Roman" panose="02020603050405020304" pitchFamily="18" charset="0"/>
            </a:endParaRPr>
          </a:p>
        </p:txBody>
      </p:sp>
      <p:pic>
        <p:nvPicPr>
          <p:cNvPr id="8" name="Picture 4" descr="Mancha - Iconos gratis de diverso">
            <a:extLst>
              <a:ext uri="{FF2B5EF4-FFF2-40B4-BE49-F238E27FC236}">
                <a16:creationId xmlns:a16="http://schemas.microsoft.com/office/drawing/2014/main" id="{C6100B07-6EA3-0EAF-0060-7A5F7A19222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0100" y="5772831"/>
            <a:ext cx="1085169" cy="1085169"/>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Mancha - Iconos gratis de diverso">
            <a:extLst>
              <a:ext uri="{FF2B5EF4-FFF2-40B4-BE49-F238E27FC236}">
                <a16:creationId xmlns:a16="http://schemas.microsoft.com/office/drawing/2014/main" id="{01E01C2E-BC97-E523-46C9-83E9032EB51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74321" y="5715286"/>
            <a:ext cx="1085169" cy="108516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Está vigente la causal de disolución por no cumplimiento de la hipótesis de  negocio en marcha para las sociedades comerciales? - OCH Group Colombia -  Consultoría Empresarial">
            <a:extLst>
              <a:ext uri="{FF2B5EF4-FFF2-40B4-BE49-F238E27FC236}">
                <a16:creationId xmlns:a16="http://schemas.microsoft.com/office/drawing/2014/main" id="{6770CF29-15E3-7730-9C1B-2E726372577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73010" y="4351171"/>
            <a:ext cx="2862148" cy="2146611"/>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3296653" y="334379"/>
            <a:ext cx="6654514" cy="923330"/>
          </a:xfrm>
          <a:prstGeom prst="rect">
            <a:avLst/>
          </a:prstGeom>
          <a:noFill/>
        </p:spPr>
        <p:txBody>
          <a:bodyPr wrap="none" lIns="91440" tIns="45720" rIns="91440" bIns="45720">
            <a:spAutoFit/>
          </a:bodyPr>
          <a:lstStyle/>
          <a:p>
            <a:pPr algn="ctr"/>
            <a:r>
              <a:rPr lang="es-ES" sz="5400" b="1" cap="none" spc="0"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APRENDIZAJE CAUSAL</a:t>
            </a:r>
            <a:endParaRPr lang="es-ES" sz="54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Tree>
    <p:extLst>
      <p:ext uri="{BB962C8B-B14F-4D97-AF65-F5344CB8AC3E}">
        <p14:creationId xmlns:p14="http://schemas.microsoft.com/office/powerpoint/2010/main" val="70372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Mancha - Iconos gratis de diverso">
            <a:extLst>
              <a:ext uri="{FF2B5EF4-FFF2-40B4-BE49-F238E27FC236}">
                <a16:creationId xmlns:a16="http://schemas.microsoft.com/office/drawing/2014/main" id="{512ACD03-0C24-D392-2C8A-13E395EFC9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868" y="258792"/>
            <a:ext cx="1085169" cy="108516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Mancha - Iconos gratis de diverso">
            <a:extLst>
              <a:ext uri="{FF2B5EF4-FFF2-40B4-BE49-F238E27FC236}">
                <a16:creationId xmlns:a16="http://schemas.microsoft.com/office/drawing/2014/main" id="{62EB1D86-E17D-782B-A0B6-903A1B7E5E1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1268" y="5514039"/>
            <a:ext cx="1085169" cy="108516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Mancha - Iconos gratis de diverso">
            <a:extLst>
              <a:ext uri="{FF2B5EF4-FFF2-40B4-BE49-F238E27FC236}">
                <a16:creationId xmlns:a16="http://schemas.microsoft.com/office/drawing/2014/main" id="{044B5B3C-CC48-FF24-1558-8200724F782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06831" y="5775707"/>
            <a:ext cx="1085169" cy="1082293"/>
          </a:xfrm>
          <a:prstGeom prst="rect">
            <a:avLst/>
          </a:prstGeom>
          <a:noFill/>
          <a:extLst>
            <a:ext uri="{909E8E84-426E-40DD-AFC4-6F175D3DCCD1}">
              <a14:hiddenFill xmlns:a14="http://schemas.microsoft.com/office/drawing/2010/main">
                <a:solidFill>
                  <a:srgbClr val="FFFFFF"/>
                </a:solidFill>
              </a14:hiddenFill>
            </a:ext>
          </a:extLst>
        </p:spPr>
      </p:pic>
      <p:sp>
        <p:nvSpPr>
          <p:cNvPr id="8" name="CuadroTexto 7">
            <a:extLst>
              <a:ext uri="{FF2B5EF4-FFF2-40B4-BE49-F238E27FC236}">
                <a16:creationId xmlns:a16="http://schemas.microsoft.com/office/drawing/2014/main" id="{E55CC6AE-FBAB-F508-1C21-AE8FFD8993F7}"/>
              </a:ext>
            </a:extLst>
          </p:cNvPr>
          <p:cNvSpPr txBox="1"/>
          <p:nvPr/>
        </p:nvSpPr>
        <p:spPr>
          <a:xfrm>
            <a:off x="1804037" y="562525"/>
            <a:ext cx="9894176" cy="2862322"/>
          </a:xfrm>
          <a:prstGeom prst="rect">
            <a:avLst/>
          </a:prstGeom>
          <a:noFill/>
        </p:spPr>
        <p:txBody>
          <a:bodyPr wrap="square">
            <a:spAutoFit/>
          </a:bodyPr>
          <a:lstStyle/>
          <a:p>
            <a:pPr algn="ctr">
              <a:lnSpc>
                <a:spcPct val="150000"/>
              </a:lnSpc>
            </a:pPr>
            <a:r>
              <a:rPr lang="es-MX" sz="2000" dirty="0" smtClean="0">
                <a:latin typeface="Gill Sans MT" panose="020B0502020104020203" pitchFamily="34" charset="0"/>
                <a:ea typeface="Calibri" panose="020F0502020204030204" pitchFamily="34" charset="0"/>
                <a:cs typeface="Times New Roman" panose="02020603050405020304" pitchFamily="18" charset="0"/>
              </a:rPr>
              <a:t>Para Jiménez y Gaviria (2014),  l</a:t>
            </a:r>
            <a:r>
              <a:rPr lang="es-MX" sz="2000" dirty="0" smtClean="0">
                <a:effectLst/>
                <a:latin typeface="Gill Sans MT" panose="020B0502020104020203" pitchFamily="34" charset="0"/>
                <a:ea typeface="Calibri" panose="020F0502020204030204" pitchFamily="34" charset="0"/>
                <a:cs typeface="Times New Roman" panose="02020603050405020304" pitchFamily="18" charset="0"/>
              </a:rPr>
              <a:t>as </a:t>
            </a:r>
            <a:r>
              <a:rPr lang="es-MX" sz="2000" b="1" i="1" dirty="0">
                <a:effectLst/>
                <a:latin typeface="Gill Sans MT" panose="020B0502020104020203" pitchFamily="34" charset="0"/>
                <a:ea typeface="Calibri" panose="020F0502020204030204" pitchFamily="34" charset="0"/>
                <a:cs typeface="Times New Roman" panose="02020603050405020304" pitchFamily="18" charset="0"/>
              </a:rPr>
              <a:t>relaciones causales </a:t>
            </a:r>
            <a:r>
              <a:rPr lang="es-MX" sz="2000" dirty="0">
                <a:effectLst/>
                <a:latin typeface="Gill Sans MT" panose="020B0502020104020203" pitchFamily="34" charset="0"/>
                <a:ea typeface="Calibri" panose="020F0502020204030204" pitchFamily="34" charset="0"/>
                <a:cs typeface="Times New Roman" panose="02020603050405020304" pitchFamily="18" charset="0"/>
              </a:rPr>
              <a:t>aseguran que ciertas cosas ocurren</a:t>
            </a:r>
            <a:r>
              <a:rPr lang="es-MX" dirty="0">
                <a:latin typeface="Gill Sans MT" panose="020B0502020104020203" pitchFamily="34" charset="0"/>
                <a:ea typeface="Calibri" panose="020F0502020204030204" pitchFamily="34" charset="0"/>
                <a:cs typeface="Times New Roman" panose="02020603050405020304" pitchFamily="18" charset="0"/>
              </a:rPr>
              <a:t> </a:t>
            </a:r>
            <a:r>
              <a:rPr lang="es-MX" sz="2000" dirty="0">
                <a:effectLst/>
                <a:latin typeface="Gill Sans MT" panose="020B0502020104020203" pitchFamily="34" charset="0"/>
                <a:ea typeface="Calibri" panose="020F0502020204030204" pitchFamily="34" charset="0"/>
              </a:rPr>
              <a:t>en combinación con </a:t>
            </a:r>
            <a:r>
              <a:rPr lang="es-MX" sz="2000" dirty="0" smtClean="0">
                <a:effectLst/>
                <a:latin typeface="Gill Sans MT" panose="020B0502020104020203" pitchFamily="34" charset="0"/>
                <a:ea typeface="Calibri" panose="020F0502020204030204" pitchFamily="34" charset="0"/>
              </a:rPr>
              <a:t>otras, por ejemplo, el </a:t>
            </a:r>
            <a:r>
              <a:rPr lang="es-MX" sz="2000" dirty="0">
                <a:effectLst/>
                <a:latin typeface="Gill Sans MT" panose="020B0502020104020203" pitchFamily="34" charset="0"/>
                <a:ea typeface="Calibri" panose="020F0502020204030204" pitchFamily="34" charset="0"/>
              </a:rPr>
              <a:t>motor de </a:t>
            </a:r>
            <a:r>
              <a:rPr lang="es-MX" sz="2000" dirty="0" smtClean="0">
                <a:latin typeface="Gill Sans MT" panose="020B0502020104020203" pitchFamily="34" charset="0"/>
                <a:ea typeface="Calibri" panose="020F0502020204030204" pitchFamily="34" charset="0"/>
              </a:rPr>
              <a:t>un</a:t>
            </a:r>
            <a:r>
              <a:rPr lang="es-MX" sz="2000" dirty="0" smtClean="0">
                <a:effectLst/>
                <a:latin typeface="Gill Sans MT" panose="020B0502020104020203" pitchFamily="34" charset="0"/>
                <a:ea typeface="Calibri" panose="020F0502020204030204" pitchFamily="34" charset="0"/>
              </a:rPr>
              <a:t> </a:t>
            </a:r>
            <a:r>
              <a:rPr lang="es-MX" sz="2000" dirty="0">
                <a:effectLst/>
                <a:latin typeface="Gill Sans MT" panose="020B0502020104020203" pitchFamily="34" charset="0"/>
                <a:ea typeface="Calibri" panose="020F0502020204030204" pitchFamily="34" charset="0"/>
              </a:rPr>
              <a:t>automóvil no encenderá hasta </a:t>
            </a:r>
            <a:r>
              <a:rPr lang="es-MX" sz="2000" dirty="0" smtClean="0">
                <a:effectLst/>
                <a:latin typeface="Gill Sans MT" panose="020B0502020104020203" pitchFamily="34" charset="0"/>
                <a:ea typeface="Calibri" panose="020F0502020204030204" pitchFamily="34" charset="0"/>
              </a:rPr>
              <a:t>que se accione </a:t>
            </a:r>
            <a:r>
              <a:rPr lang="es-MX" sz="2000" dirty="0">
                <a:effectLst/>
                <a:latin typeface="Gill Sans MT" panose="020B0502020104020203" pitchFamily="34" charset="0"/>
                <a:ea typeface="Calibri" panose="020F0502020204030204" pitchFamily="34" charset="0"/>
              </a:rPr>
              <a:t>el encendido; no es posible salir por una puerta a menos que ésta se haya abierto de antemano; no llueve a menos que haya nubes en el cielo. </a:t>
            </a:r>
            <a:r>
              <a:rPr lang="es-MX" sz="2000" dirty="0">
                <a:latin typeface="Gill Sans MT" panose="020B0502020104020203" pitchFamily="34" charset="0"/>
                <a:ea typeface="Calibri" panose="020F0502020204030204" pitchFamily="34" charset="0"/>
              </a:rPr>
              <a:t> </a:t>
            </a:r>
            <a:r>
              <a:rPr lang="es-MX" sz="2000" dirty="0" smtClean="0">
                <a:latin typeface="Gill Sans MT" panose="020B0502020104020203" pitchFamily="34" charset="0"/>
                <a:ea typeface="Calibri" panose="020F0502020204030204" pitchFamily="34" charset="0"/>
              </a:rPr>
              <a:t>También es cierto que </a:t>
            </a:r>
            <a:r>
              <a:rPr lang="es-MX" sz="2000" dirty="0">
                <a:latin typeface="Gill Sans MT" panose="020B0502020104020203" pitchFamily="34" charset="0"/>
                <a:ea typeface="Calibri" panose="020F0502020204030204" pitchFamily="34" charset="0"/>
              </a:rPr>
              <a:t>l</a:t>
            </a:r>
            <a:r>
              <a:rPr lang="es-MX" sz="2000" dirty="0" smtClean="0">
                <a:effectLst/>
                <a:latin typeface="Gill Sans MT" panose="020B0502020104020203" pitchFamily="34" charset="0"/>
                <a:ea typeface="Calibri" panose="020F0502020204030204" pitchFamily="34" charset="0"/>
              </a:rPr>
              <a:t>as </a:t>
            </a:r>
            <a:r>
              <a:rPr lang="es-MX" sz="2000" dirty="0">
                <a:effectLst/>
                <a:latin typeface="Gill Sans MT" panose="020B0502020104020203" pitchFamily="34" charset="0"/>
                <a:ea typeface="Calibri" panose="020F0502020204030204" pitchFamily="34" charset="0"/>
              </a:rPr>
              <a:t>instituciones y las costumbres sociales también garantizan que los eventos ocurran en un orden predecible.</a:t>
            </a:r>
            <a:r>
              <a:rPr lang="es-MX" sz="2000" dirty="0">
                <a:effectLst/>
                <a:latin typeface="Gill Sans MT" panose="020B0502020104020203" pitchFamily="34" charset="0"/>
              </a:rPr>
              <a:t> </a:t>
            </a:r>
            <a:endParaRPr lang="es-MX" sz="2000" dirty="0">
              <a:latin typeface="Gill Sans MT" panose="020B0502020104020203" pitchFamily="34" charset="0"/>
            </a:endParaRPr>
          </a:p>
        </p:txBody>
      </p:sp>
      <p:pic>
        <p:nvPicPr>
          <p:cNvPr id="2" name="Imagen 1"/>
          <p:cNvPicPr>
            <a:picLocks noChangeAspect="1"/>
          </p:cNvPicPr>
          <p:nvPr/>
        </p:nvPicPr>
        <p:blipFill>
          <a:blip r:embed="rId3"/>
          <a:stretch>
            <a:fillRect/>
          </a:stretch>
        </p:blipFill>
        <p:spPr>
          <a:xfrm>
            <a:off x="5139237" y="3651190"/>
            <a:ext cx="3223776" cy="2405433"/>
          </a:xfrm>
          <a:prstGeom prst="rect">
            <a:avLst/>
          </a:prstGeom>
        </p:spPr>
      </p:pic>
    </p:spTree>
    <p:extLst>
      <p:ext uri="{BB962C8B-B14F-4D97-AF65-F5344CB8AC3E}">
        <p14:creationId xmlns:p14="http://schemas.microsoft.com/office/powerpoint/2010/main" val="1981121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Mancha - Iconos gratis de diverso">
            <a:extLst>
              <a:ext uri="{FF2B5EF4-FFF2-40B4-BE49-F238E27FC236}">
                <a16:creationId xmlns:a16="http://schemas.microsoft.com/office/drawing/2014/main" id="{E52F7936-217F-D7E9-7255-95D1BD435F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868" y="258792"/>
            <a:ext cx="1085169" cy="108516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Mancha - Iconos gratis de diverso">
            <a:extLst>
              <a:ext uri="{FF2B5EF4-FFF2-40B4-BE49-F238E27FC236}">
                <a16:creationId xmlns:a16="http://schemas.microsoft.com/office/drawing/2014/main" id="{47E880C9-E89D-9F99-8716-7B9D7D9F4BF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5774" y="5638800"/>
            <a:ext cx="1085169" cy="108516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Mancha - Iconos gratis de diverso">
            <a:extLst>
              <a:ext uri="{FF2B5EF4-FFF2-40B4-BE49-F238E27FC236}">
                <a16:creationId xmlns:a16="http://schemas.microsoft.com/office/drawing/2014/main" id="{3002175E-F222-5564-6A88-0A87F4FC1B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95162" y="5638799"/>
            <a:ext cx="1085169" cy="1085169"/>
          </a:xfrm>
          <a:prstGeom prst="rect">
            <a:avLst/>
          </a:prstGeom>
          <a:noFill/>
          <a:extLst>
            <a:ext uri="{909E8E84-426E-40DD-AFC4-6F175D3DCCD1}">
              <a14:hiddenFill xmlns:a14="http://schemas.microsoft.com/office/drawing/2010/main">
                <a:solidFill>
                  <a:srgbClr val="FFFFFF"/>
                </a:solidFill>
              </a14:hiddenFill>
            </a:ext>
          </a:extLst>
        </p:spPr>
      </p:pic>
      <p:sp>
        <p:nvSpPr>
          <p:cNvPr id="10" name="CuadroTexto 9">
            <a:extLst>
              <a:ext uri="{FF2B5EF4-FFF2-40B4-BE49-F238E27FC236}">
                <a16:creationId xmlns:a16="http://schemas.microsoft.com/office/drawing/2014/main" id="{38DF5AB4-E0CB-29CF-AE11-79902CA9F3D6}"/>
              </a:ext>
            </a:extLst>
          </p:cNvPr>
          <p:cNvSpPr txBox="1"/>
          <p:nvPr/>
        </p:nvSpPr>
        <p:spPr>
          <a:xfrm>
            <a:off x="1804037" y="1607132"/>
            <a:ext cx="9700403" cy="3000821"/>
          </a:xfrm>
          <a:prstGeom prst="rect">
            <a:avLst/>
          </a:prstGeom>
          <a:noFill/>
        </p:spPr>
        <p:txBody>
          <a:bodyPr wrap="square">
            <a:spAutoFit/>
          </a:bodyPr>
          <a:lstStyle/>
          <a:p>
            <a:pPr algn="ctr">
              <a:lnSpc>
                <a:spcPct val="150000"/>
              </a:lnSpc>
            </a:pPr>
            <a:r>
              <a:rPr lang="es-MX" sz="1800" dirty="0">
                <a:effectLst/>
                <a:latin typeface="Gill Sans MT" panose="020B0502020104020203" pitchFamily="34" charset="0"/>
                <a:ea typeface="Calibri" panose="020F0502020204030204" pitchFamily="34" charset="0"/>
              </a:rPr>
              <a:t>El </a:t>
            </a:r>
            <a:r>
              <a:rPr lang="es-MX" sz="1800" b="1" i="1" dirty="0">
                <a:effectLst/>
                <a:latin typeface="Gill Sans MT" panose="020B0502020104020203" pitchFamily="34" charset="0"/>
                <a:ea typeface="Calibri" panose="020F0502020204030204" pitchFamily="34" charset="0"/>
              </a:rPr>
              <a:t>condicionamiento clásico </a:t>
            </a:r>
            <a:r>
              <a:rPr lang="es-MX" sz="1800" dirty="0">
                <a:effectLst/>
                <a:latin typeface="Gill Sans MT" panose="020B0502020104020203" pitchFamily="34" charset="0"/>
                <a:ea typeface="Calibri" panose="020F0502020204030204" pitchFamily="34" charset="0"/>
              </a:rPr>
              <a:t>es el mecanismo más sencillo por el que los organismos aprenden las relaciones entre ambos eventos; esta forma de condicionamiento permite a los animales, humanos y no humanos, sacar ventaja sobre la secuencia ordenada de los eventos de su entorno para posteriormente iniciar la acción apropiada en la anticipación de lo que está a punto de suceder. </a:t>
            </a:r>
            <a:endParaRPr lang="es-MX" sz="1800" dirty="0" smtClean="0">
              <a:effectLst/>
              <a:latin typeface="Gill Sans MT" panose="020B0502020104020203" pitchFamily="34" charset="0"/>
              <a:ea typeface="Calibri" panose="020F0502020204030204" pitchFamily="34" charset="0"/>
            </a:endParaRPr>
          </a:p>
          <a:p>
            <a:pPr algn="ctr">
              <a:lnSpc>
                <a:spcPct val="150000"/>
              </a:lnSpc>
            </a:pPr>
            <a:r>
              <a:rPr lang="es-MX" sz="1800" dirty="0" smtClean="0">
                <a:effectLst/>
                <a:latin typeface="Gill Sans MT" panose="020B0502020104020203" pitchFamily="34" charset="0"/>
                <a:ea typeface="Calibri" panose="020F0502020204030204" pitchFamily="34" charset="0"/>
              </a:rPr>
              <a:t>Por </a:t>
            </a:r>
            <a:r>
              <a:rPr lang="es-MX" sz="1800" dirty="0">
                <a:effectLst/>
                <a:latin typeface="Gill Sans MT" panose="020B0502020104020203" pitchFamily="34" charset="0"/>
                <a:ea typeface="Calibri" panose="020F0502020204030204" pitchFamily="34" charset="0"/>
              </a:rPr>
              <a:t>ejemplo, el condicionamiento clásico es el proceso por el cual aprendemos a predecir cuándo y qué podemos comer, cuándo es probable que enfrentemos peligro o que estemos </a:t>
            </a:r>
            <a:r>
              <a:rPr lang="es-MX" sz="1800" dirty="0" smtClean="0">
                <a:effectLst/>
                <a:latin typeface="Gill Sans MT" panose="020B0502020104020203" pitchFamily="34" charset="0"/>
                <a:ea typeface="Calibri" panose="020F0502020204030204" pitchFamily="34" charset="0"/>
              </a:rPr>
              <a:t>seguros</a:t>
            </a:r>
            <a:r>
              <a:rPr lang="es-MX" dirty="0">
                <a:latin typeface="Gill Sans MT" panose="020B0502020104020203" pitchFamily="34" charset="0"/>
                <a:ea typeface="Calibri" panose="020F0502020204030204" pitchFamily="34" charset="0"/>
              </a:rPr>
              <a:t> </a:t>
            </a:r>
          </a:p>
          <a:p>
            <a:pPr algn="ctr">
              <a:lnSpc>
                <a:spcPct val="150000"/>
              </a:lnSpc>
            </a:pPr>
            <a:r>
              <a:rPr lang="es-MX" dirty="0" smtClean="0">
                <a:latin typeface="Gill Sans MT" panose="020B0502020104020203" pitchFamily="34" charset="0"/>
              </a:rPr>
              <a:t>(Rozo y Acosta, 2006).</a:t>
            </a:r>
            <a:endParaRPr lang="es-MX" dirty="0">
              <a:latin typeface="Gill Sans MT" panose="020B0502020104020203" pitchFamily="34" charset="0"/>
            </a:endParaRPr>
          </a:p>
        </p:txBody>
      </p:sp>
      <p:pic>
        <p:nvPicPr>
          <p:cNvPr id="3074" name="Picture 2" descr="▷ #PulsoEmpresarial Aplicaciones estratégicas del condicionamiento clásico  - El Impulso">
            <a:extLst>
              <a:ext uri="{FF2B5EF4-FFF2-40B4-BE49-F238E27FC236}">
                <a16:creationId xmlns:a16="http://schemas.microsoft.com/office/drawing/2014/main" id="{8F0F183B-5472-0FD3-DC9D-69B9DF046898}"/>
              </a:ext>
            </a:extLst>
          </p:cNvPr>
          <p:cNvPicPr>
            <a:picLocks noChangeAspect="1" noChangeArrowheads="1"/>
          </p:cNvPicPr>
          <p:nvPr/>
        </p:nvPicPr>
        <p:blipFill>
          <a:blip r:embed="rId3">
            <a:alphaModFix amt="20000"/>
            <a:extLst>
              <a:ext uri="{28A0092B-C50C-407E-A947-70E740481C1C}">
                <a14:useLocalDpi xmlns:a14="http://schemas.microsoft.com/office/drawing/2010/main" val="0"/>
              </a:ext>
            </a:extLst>
          </a:blip>
          <a:srcRect/>
          <a:stretch>
            <a:fillRect/>
          </a:stretch>
        </p:blipFill>
        <p:spPr bwMode="auto">
          <a:xfrm>
            <a:off x="4886999" y="4609132"/>
            <a:ext cx="3534477" cy="2059335"/>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2637647" y="521234"/>
            <a:ext cx="7982570" cy="830997"/>
          </a:xfrm>
          <a:prstGeom prst="rect">
            <a:avLst/>
          </a:prstGeom>
          <a:noFill/>
        </p:spPr>
        <p:txBody>
          <a:bodyPr wrap="none" lIns="91440" tIns="45720" rIns="91440" bIns="45720">
            <a:spAutoFit/>
          </a:bodyPr>
          <a:lstStyle/>
          <a:p>
            <a:pPr algn="ctr"/>
            <a:r>
              <a:rPr lang="es-ES" sz="4800" b="1" cap="none" spc="0"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CONDICIONAMIENTO CLÁSICO</a:t>
            </a:r>
            <a:endParaRPr lang="es-ES" sz="48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1758208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Mancha - Iconos gratis de diverso">
            <a:extLst>
              <a:ext uri="{FF2B5EF4-FFF2-40B4-BE49-F238E27FC236}">
                <a16:creationId xmlns:a16="http://schemas.microsoft.com/office/drawing/2014/main" id="{C48DA778-2858-B513-DD8F-D7D20136E4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868" y="258792"/>
            <a:ext cx="1085169" cy="108516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Mancha - Iconos gratis de diverso">
            <a:extLst>
              <a:ext uri="{FF2B5EF4-FFF2-40B4-BE49-F238E27FC236}">
                <a16:creationId xmlns:a16="http://schemas.microsoft.com/office/drawing/2014/main" id="{BF3636D8-0800-3D58-3DB1-E6576D8A332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868" y="5514039"/>
            <a:ext cx="1085169" cy="108516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Mancha - Iconos gratis de diverso">
            <a:extLst>
              <a:ext uri="{FF2B5EF4-FFF2-40B4-BE49-F238E27FC236}">
                <a16:creationId xmlns:a16="http://schemas.microsoft.com/office/drawing/2014/main" id="{04A1C2FD-E183-98A3-E376-3A02CD2D04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06831" y="5573543"/>
            <a:ext cx="1085169" cy="1085169"/>
          </a:xfrm>
          <a:prstGeom prst="rect">
            <a:avLst/>
          </a:prstGeom>
          <a:noFill/>
          <a:extLst>
            <a:ext uri="{909E8E84-426E-40DD-AFC4-6F175D3DCCD1}">
              <a14:hiddenFill xmlns:a14="http://schemas.microsoft.com/office/drawing/2010/main">
                <a:solidFill>
                  <a:srgbClr val="FFFFFF"/>
                </a:solidFill>
              </a14:hiddenFill>
            </a:ext>
          </a:extLst>
        </p:spPr>
      </p:pic>
      <p:sp>
        <p:nvSpPr>
          <p:cNvPr id="8" name="CuadroTexto 7">
            <a:extLst>
              <a:ext uri="{FF2B5EF4-FFF2-40B4-BE49-F238E27FC236}">
                <a16:creationId xmlns:a16="http://schemas.microsoft.com/office/drawing/2014/main" id="{AD000E32-CA92-A377-5DB5-5713B128EDAF}"/>
              </a:ext>
            </a:extLst>
          </p:cNvPr>
          <p:cNvSpPr txBox="1"/>
          <p:nvPr/>
        </p:nvSpPr>
        <p:spPr>
          <a:xfrm>
            <a:off x="1979762" y="601321"/>
            <a:ext cx="9493370" cy="3000821"/>
          </a:xfrm>
          <a:prstGeom prst="rect">
            <a:avLst/>
          </a:prstGeom>
          <a:noFill/>
        </p:spPr>
        <p:txBody>
          <a:bodyPr wrap="square">
            <a:spAutoFit/>
          </a:bodyPr>
          <a:lstStyle/>
          <a:p>
            <a:pPr algn="ctr">
              <a:lnSpc>
                <a:spcPct val="150000"/>
              </a:lnSpc>
            </a:pPr>
            <a:r>
              <a:rPr lang="es-MX" sz="1800" dirty="0" smtClean="0">
                <a:effectLst/>
                <a:latin typeface="Gill Sans MT" panose="020B0502020104020203" pitchFamily="34" charset="0"/>
                <a:ea typeface="Calibri" panose="020F0502020204030204" pitchFamily="34" charset="0"/>
              </a:rPr>
              <a:t>En el condicionamiento clásico, el aprendizaje juega un papel importante ya que nos prepara ante </a:t>
            </a:r>
            <a:r>
              <a:rPr lang="es-MX" sz="1800" dirty="0">
                <a:effectLst/>
                <a:latin typeface="Gill Sans MT" panose="020B0502020104020203" pitchFamily="34" charset="0"/>
                <a:ea typeface="Calibri" panose="020F0502020204030204" pitchFamily="34" charset="0"/>
              </a:rPr>
              <a:t>los estímulos que han quedado asociados con un evento significativo. </a:t>
            </a:r>
            <a:endParaRPr lang="es-MX" dirty="0">
              <a:latin typeface="Gill Sans MT" panose="020B0502020104020203" pitchFamily="34" charset="0"/>
              <a:ea typeface="Calibri" panose="020F0502020204030204" pitchFamily="34" charset="0"/>
            </a:endParaRPr>
          </a:p>
          <a:p>
            <a:pPr algn="ctr">
              <a:lnSpc>
                <a:spcPct val="150000"/>
              </a:lnSpc>
            </a:pPr>
            <a:r>
              <a:rPr lang="es-MX" sz="1800" dirty="0" smtClean="0">
                <a:effectLst/>
                <a:latin typeface="Gill Sans MT" panose="020B0502020104020203" pitchFamily="34" charset="0"/>
                <a:ea typeface="Calibri" panose="020F0502020204030204" pitchFamily="34" charset="0"/>
              </a:rPr>
              <a:t>Nuestra </a:t>
            </a:r>
            <a:r>
              <a:rPr lang="es-MX" sz="1800" dirty="0">
                <a:effectLst/>
                <a:latin typeface="Gill Sans MT" panose="020B0502020104020203" pitchFamily="34" charset="0"/>
                <a:ea typeface="Calibri" panose="020F0502020204030204" pitchFamily="34" charset="0"/>
              </a:rPr>
              <a:t>habilidad para detectar y razonar con </a:t>
            </a:r>
            <a:r>
              <a:rPr lang="es-MX" sz="1800" b="1" i="1" dirty="0">
                <a:effectLst/>
                <a:latin typeface="Gill Sans MT" panose="020B0502020104020203" pitchFamily="34" charset="0"/>
                <a:ea typeface="Calibri" panose="020F0502020204030204" pitchFamily="34" charset="0"/>
              </a:rPr>
              <a:t>relaciones causales </a:t>
            </a:r>
            <a:r>
              <a:rPr lang="es-MX" sz="1800" dirty="0">
                <a:effectLst/>
                <a:latin typeface="Gill Sans MT" panose="020B0502020104020203" pitchFamily="34" charset="0"/>
                <a:ea typeface="Calibri" panose="020F0502020204030204" pitchFamily="34" charset="0"/>
              </a:rPr>
              <a:t>es fundamental para la vida diaria. </a:t>
            </a:r>
            <a:r>
              <a:rPr lang="es-MX" sz="1800" dirty="0" smtClean="0">
                <a:effectLst/>
                <a:latin typeface="Gill Sans MT" panose="020B0502020104020203" pitchFamily="34" charset="0"/>
                <a:ea typeface="Calibri" panose="020F0502020204030204" pitchFamily="34" charset="0"/>
              </a:rPr>
              <a:t>Así, </a:t>
            </a:r>
            <a:r>
              <a:rPr lang="es-MX" sz="1800" dirty="0">
                <a:effectLst/>
                <a:latin typeface="Gill Sans MT" panose="020B0502020104020203" pitchFamily="34" charset="0"/>
                <a:ea typeface="Calibri" panose="020F0502020204030204" pitchFamily="34" charset="0"/>
              </a:rPr>
              <a:t>no sorprende que el concepto de causalidad, al igual que la amplia variedad de </a:t>
            </a:r>
            <a:r>
              <a:rPr lang="es-MX" sz="1800" dirty="0" smtClean="0">
                <a:effectLst/>
                <a:latin typeface="Gill Sans MT" panose="020B0502020104020203" pitchFamily="34" charset="0"/>
                <a:ea typeface="Calibri" panose="020F0502020204030204" pitchFamily="34" charset="0"/>
              </a:rPr>
              <a:t>fenómenos </a:t>
            </a:r>
            <a:r>
              <a:rPr lang="es-MX" sz="1800" dirty="0">
                <a:effectLst/>
                <a:latin typeface="Gill Sans MT" panose="020B0502020104020203" pitchFamily="34" charset="0"/>
                <a:ea typeface="Calibri" panose="020F0502020204030204" pitchFamily="34" charset="0"/>
              </a:rPr>
              <a:t>asociados a </a:t>
            </a:r>
            <a:r>
              <a:rPr lang="es-MX" dirty="0" smtClean="0">
                <a:latin typeface="Gill Sans MT" panose="020B0502020104020203" pitchFamily="34" charset="0"/>
                <a:ea typeface="Calibri" panose="020F0502020204030204" pitchFamily="34" charset="0"/>
              </a:rPr>
              <a:t>él</a:t>
            </a:r>
            <a:r>
              <a:rPr lang="es-MX" sz="1800" dirty="0" smtClean="0">
                <a:effectLst/>
                <a:latin typeface="Gill Sans MT" panose="020B0502020104020203" pitchFamily="34" charset="0"/>
                <a:ea typeface="Calibri" panose="020F0502020204030204" pitchFamily="34" charset="0"/>
              </a:rPr>
              <a:t>, </a:t>
            </a:r>
            <a:r>
              <a:rPr lang="es-MX" sz="1800" dirty="0">
                <a:effectLst/>
                <a:latin typeface="Gill Sans MT" panose="020B0502020104020203" pitchFamily="34" charset="0"/>
                <a:ea typeface="Calibri" panose="020F0502020204030204" pitchFamily="34" charset="0"/>
              </a:rPr>
              <a:t>ocupe un lugar central en muchas </a:t>
            </a:r>
            <a:r>
              <a:rPr lang="es-MX" dirty="0">
                <a:latin typeface="Gill Sans MT" panose="020B0502020104020203" pitchFamily="34" charset="0"/>
                <a:ea typeface="Calibri" panose="020F0502020204030204" pitchFamily="34" charset="0"/>
              </a:rPr>
              <a:t>á</a:t>
            </a:r>
            <a:r>
              <a:rPr lang="es-MX" sz="1800" dirty="0" smtClean="0">
                <a:effectLst/>
                <a:latin typeface="Gill Sans MT" panose="020B0502020104020203" pitchFamily="34" charset="0"/>
                <a:ea typeface="Calibri" panose="020F0502020204030204" pitchFamily="34" charset="0"/>
              </a:rPr>
              <a:t>reas </a:t>
            </a:r>
            <a:r>
              <a:rPr lang="es-MX" sz="1800" dirty="0">
                <a:effectLst/>
                <a:latin typeface="Gill Sans MT" panose="020B0502020104020203" pitchFamily="34" charset="0"/>
                <a:ea typeface="Calibri" panose="020F0502020204030204" pitchFamily="34" charset="0"/>
              </a:rPr>
              <a:t>de conocimiento </a:t>
            </a:r>
            <a:r>
              <a:rPr lang="es-MX" sz="1800" dirty="0" smtClean="0">
                <a:effectLst/>
                <a:latin typeface="Gill Sans MT" panose="020B0502020104020203" pitchFamily="34" charset="0"/>
                <a:ea typeface="Calibri" panose="020F0502020204030204" pitchFamily="34" charset="0"/>
              </a:rPr>
              <a:t>psicológico, </a:t>
            </a:r>
            <a:r>
              <a:rPr lang="es-MX" sz="1800" dirty="0">
                <a:effectLst/>
                <a:latin typeface="Gill Sans MT" panose="020B0502020104020203" pitchFamily="34" charset="0"/>
                <a:ea typeface="Calibri" panose="020F0502020204030204" pitchFamily="34" charset="0"/>
              </a:rPr>
              <a:t>desde el estudio de la </a:t>
            </a:r>
            <a:r>
              <a:rPr lang="es-MX" sz="1800" dirty="0" smtClean="0">
                <a:effectLst/>
                <a:latin typeface="Gill Sans MT" panose="020B0502020104020203" pitchFamily="34" charset="0"/>
                <a:ea typeface="Calibri" panose="020F0502020204030204" pitchFamily="34" charset="0"/>
              </a:rPr>
              <a:t>percepción </a:t>
            </a:r>
            <a:r>
              <a:rPr lang="es-MX" sz="1800" dirty="0">
                <a:effectLst/>
                <a:latin typeface="Gill Sans MT" panose="020B0502020104020203" pitchFamily="34" charset="0"/>
                <a:ea typeface="Calibri" panose="020F0502020204030204" pitchFamily="34" charset="0"/>
              </a:rPr>
              <a:t>y el aprendizaje, el razonamiento y el juicio, hasta los estudios comparativos del lenguaje, la </a:t>
            </a:r>
            <a:r>
              <a:rPr lang="es-MX" sz="1800" dirty="0" smtClean="0">
                <a:effectLst/>
                <a:latin typeface="Gill Sans MT" panose="020B0502020104020203" pitchFamily="34" charset="0"/>
                <a:ea typeface="Calibri" panose="020F0502020204030204" pitchFamily="34" charset="0"/>
              </a:rPr>
              <a:t>cognición </a:t>
            </a:r>
            <a:r>
              <a:rPr lang="es-MX" sz="1800" dirty="0">
                <a:effectLst/>
                <a:latin typeface="Gill Sans MT" panose="020B0502020104020203" pitchFamily="34" charset="0"/>
                <a:ea typeface="Calibri" panose="020F0502020204030204" pitchFamily="34" charset="0"/>
              </a:rPr>
              <a:t>social y la </a:t>
            </a:r>
            <a:r>
              <a:rPr lang="es-MX" sz="1800" dirty="0" smtClean="0">
                <a:effectLst/>
                <a:latin typeface="Gill Sans MT" panose="020B0502020104020203" pitchFamily="34" charset="0"/>
                <a:ea typeface="Calibri" panose="020F0502020204030204" pitchFamily="34" charset="0"/>
              </a:rPr>
              <a:t>metodología </a:t>
            </a:r>
            <a:r>
              <a:rPr lang="es-MX" sz="1800" dirty="0">
                <a:effectLst/>
                <a:latin typeface="Gill Sans MT" panose="020B0502020104020203" pitchFamily="34" charset="0"/>
                <a:ea typeface="Calibri" panose="020F0502020204030204" pitchFamily="34" charset="0"/>
              </a:rPr>
              <a:t>de la </a:t>
            </a:r>
            <a:r>
              <a:rPr lang="es-MX" sz="1800" dirty="0" smtClean="0">
                <a:effectLst/>
                <a:latin typeface="Gill Sans MT" panose="020B0502020104020203" pitchFamily="34" charset="0"/>
                <a:ea typeface="Calibri" panose="020F0502020204030204" pitchFamily="34" charset="0"/>
              </a:rPr>
              <a:t>investigación</a:t>
            </a:r>
            <a:r>
              <a:rPr lang="es-MX" dirty="0" smtClean="0">
                <a:latin typeface="Gill Sans MT" panose="020B0502020104020203" pitchFamily="34" charset="0"/>
                <a:ea typeface="Calibri" panose="020F0502020204030204" pitchFamily="34" charset="0"/>
              </a:rPr>
              <a:t> (Rozo y Acosta, 2006).</a:t>
            </a:r>
            <a:endParaRPr lang="es-MX" dirty="0">
              <a:latin typeface="Gill Sans MT" panose="020B0502020104020203" pitchFamily="34" charset="0"/>
            </a:endParaRPr>
          </a:p>
        </p:txBody>
      </p:sp>
      <p:pic>
        <p:nvPicPr>
          <p:cNvPr id="4098" name="Picture 2" descr="Condicionamiento clásico: definición y experimentos">
            <a:extLst>
              <a:ext uri="{FF2B5EF4-FFF2-40B4-BE49-F238E27FC236}">
                <a16:creationId xmlns:a16="http://schemas.microsoft.com/office/drawing/2014/main" id="{A971A31C-9D86-8985-B777-B282E43717E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00909" y="3979102"/>
            <a:ext cx="4651076" cy="26201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37772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Mancha - Iconos gratis de diverso">
            <a:extLst>
              <a:ext uri="{FF2B5EF4-FFF2-40B4-BE49-F238E27FC236}">
                <a16:creationId xmlns:a16="http://schemas.microsoft.com/office/drawing/2014/main" id="{28A9302E-1C09-577E-6F8C-875DABA2B81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385" y="120770"/>
            <a:ext cx="1085169" cy="108516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Mancha - Iconos gratis de diverso">
            <a:extLst>
              <a:ext uri="{FF2B5EF4-FFF2-40B4-BE49-F238E27FC236}">
                <a16:creationId xmlns:a16="http://schemas.microsoft.com/office/drawing/2014/main" id="{44B38C24-FC9F-86A2-DDC7-FAA7DDF72C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2384" y="5652061"/>
            <a:ext cx="1085169" cy="108516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Mancha - Iconos gratis de diverso">
            <a:extLst>
              <a:ext uri="{FF2B5EF4-FFF2-40B4-BE49-F238E27FC236}">
                <a16:creationId xmlns:a16="http://schemas.microsoft.com/office/drawing/2014/main" id="{D52BDDAD-23A6-1E7D-EB07-C8EE10E4F03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06831" y="5728818"/>
            <a:ext cx="1085169" cy="1085169"/>
          </a:xfrm>
          <a:prstGeom prst="rect">
            <a:avLst/>
          </a:prstGeom>
          <a:noFill/>
          <a:extLst>
            <a:ext uri="{909E8E84-426E-40DD-AFC4-6F175D3DCCD1}">
              <a14:hiddenFill xmlns:a14="http://schemas.microsoft.com/office/drawing/2010/main">
                <a:solidFill>
                  <a:srgbClr val="FFFFFF"/>
                </a:solidFill>
              </a14:hiddenFill>
            </a:ext>
          </a:extLst>
        </p:spPr>
      </p:pic>
      <p:sp>
        <p:nvSpPr>
          <p:cNvPr id="8" name="CuadroTexto 7">
            <a:extLst>
              <a:ext uri="{FF2B5EF4-FFF2-40B4-BE49-F238E27FC236}">
                <a16:creationId xmlns:a16="http://schemas.microsoft.com/office/drawing/2014/main" id="{4CADB4A7-9C3B-75ED-2E36-6FCC0AE8DC5D}"/>
              </a:ext>
            </a:extLst>
          </p:cNvPr>
          <p:cNvSpPr txBox="1"/>
          <p:nvPr/>
        </p:nvSpPr>
        <p:spPr>
          <a:xfrm>
            <a:off x="1907554" y="663354"/>
            <a:ext cx="9841624" cy="2585323"/>
          </a:xfrm>
          <a:prstGeom prst="rect">
            <a:avLst/>
          </a:prstGeom>
          <a:noFill/>
        </p:spPr>
        <p:txBody>
          <a:bodyPr wrap="square">
            <a:spAutoFit/>
          </a:bodyPr>
          <a:lstStyle/>
          <a:p>
            <a:pPr algn="just">
              <a:lnSpc>
                <a:spcPct val="150000"/>
              </a:lnSpc>
            </a:pPr>
            <a:r>
              <a:rPr lang="es-MX" dirty="0">
                <a:effectLst/>
                <a:latin typeface="Gill Sans MT" panose="020B0502020104020203" pitchFamily="34" charset="0"/>
                <a:ea typeface="Calibri" panose="020F0502020204030204" pitchFamily="34" charset="0"/>
                <a:cs typeface="Times New Roman" panose="02020603050405020304" pitchFamily="18" charset="0"/>
              </a:rPr>
              <a:t>Desde </a:t>
            </a:r>
            <a:r>
              <a:rPr lang="es-MX" dirty="0" smtClean="0">
                <a:effectLst/>
                <a:latin typeface="Gill Sans MT" panose="020B0502020104020203" pitchFamily="34" charset="0"/>
                <a:ea typeface="Calibri" panose="020F0502020204030204" pitchFamily="34" charset="0"/>
                <a:cs typeface="Times New Roman" panose="02020603050405020304" pitchFamily="18" charset="0"/>
              </a:rPr>
              <a:t>Pavlov</a:t>
            </a:r>
            <a:r>
              <a:rPr lang="es-MX" dirty="0">
                <a:latin typeface="Gill Sans MT" panose="020B0502020104020203" pitchFamily="34" charset="0"/>
                <a:ea typeface="Calibri" panose="020F0502020204030204" pitchFamily="34" charset="0"/>
                <a:cs typeface="Times New Roman" panose="02020603050405020304" pitchFamily="18" charset="0"/>
              </a:rPr>
              <a:t> </a:t>
            </a:r>
            <a:r>
              <a:rPr lang="es-MX" dirty="0" smtClean="0">
                <a:effectLst/>
                <a:latin typeface="Gill Sans MT" panose="020B0502020104020203" pitchFamily="34" charset="0"/>
                <a:ea typeface="Calibri" panose="020F0502020204030204" pitchFamily="34" charset="0"/>
                <a:cs typeface="Times New Roman" panose="02020603050405020304" pitchFamily="18" charset="0"/>
              </a:rPr>
              <a:t>y </a:t>
            </a:r>
            <a:r>
              <a:rPr lang="es-MX" dirty="0">
                <a:effectLst/>
                <a:latin typeface="Gill Sans MT" panose="020B0502020104020203" pitchFamily="34" charset="0"/>
                <a:ea typeface="Calibri" panose="020F0502020204030204" pitchFamily="34" charset="0"/>
                <a:cs typeface="Times New Roman" panose="02020603050405020304" pitchFamily="18" charset="0"/>
              </a:rPr>
              <a:t>los primeros conductistas americanos, el condicionamiento clásico fue interpretado como un aprendizaje automático, reflejo y no cognitivo, forjado sobre el principio de la </a:t>
            </a:r>
            <a:r>
              <a:rPr lang="es-MX" dirty="0" smtClean="0">
                <a:effectLst/>
                <a:latin typeface="Gill Sans MT" panose="020B0502020104020203" pitchFamily="34" charset="0"/>
                <a:ea typeface="Calibri" panose="020F0502020204030204" pitchFamily="34" charset="0"/>
                <a:cs typeface="Times New Roman" panose="02020603050405020304" pitchFamily="18" charset="0"/>
              </a:rPr>
              <a:t>contigüidad. </a:t>
            </a:r>
          </a:p>
          <a:p>
            <a:pPr algn="just">
              <a:lnSpc>
                <a:spcPct val="150000"/>
              </a:lnSpc>
            </a:pPr>
            <a:r>
              <a:rPr lang="es-MX" dirty="0">
                <a:effectLst/>
                <a:latin typeface="Gill Sans MT" panose="020B0502020104020203" pitchFamily="34" charset="0"/>
                <a:ea typeface="Calibri" panose="020F0502020204030204" pitchFamily="34" charset="0"/>
                <a:cs typeface="Times New Roman" panose="02020603050405020304" pitchFamily="18" charset="0"/>
              </a:rPr>
              <a:t> </a:t>
            </a:r>
            <a:endParaRPr lang="es-MX" sz="1600" dirty="0">
              <a:effectLst/>
              <a:latin typeface="Gill Sans MT" panose="020B0502020104020203" pitchFamily="34" charset="0"/>
              <a:ea typeface="Calibri" panose="020F0502020204030204" pitchFamily="34" charset="0"/>
              <a:cs typeface="Times New Roman" panose="02020603050405020304" pitchFamily="18" charset="0"/>
            </a:endParaRPr>
          </a:p>
          <a:p>
            <a:pPr algn="just">
              <a:lnSpc>
                <a:spcPct val="150000"/>
              </a:lnSpc>
            </a:pPr>
            <a:r>
              <a:rPr lang="es-MX" dirty="0">
                <a:effectLst/>
                <a:latin typeface="Gill Sans MT" panose="020B0502020104020203" pitchFamily="34" charset="0"/>
                <a:ea typeface="Calibri" panose="020F0502020204030204" pitchFamily="34" charset="0"/>
              </a:rPr>
              <a:t>Posteriormente, por influencia de la denominada "revolución cognitiva", se empezó a considerar que en todo proceso de condicionamiento clásico era indispensable la intervención de ciertas variables cognitivas como la expectativa mediada por la capacidad informativa de los </a:t>
            </a:r>
            <a:r>
              <a:rPr lang="es-MX" dirty="0" smtClean="0">
                <a:effectLst/>
                <a:latin typeface="Gill Sans MT" panose="020B0502020104020203" pitchFamily="34" charset="0"/>
                <a:ea typeface="Calibri" panose="020F0502020204030204" pitchFamily="34" charset="0"/>
              </a:rPr>
              <a:t>estímulos. </a:t>
            </a:r>
            <a:endParaRPr lang="es-MX" dirty="0">
              <a:latin typeface="Gill Sans MT" panose="020B0502020104020203" pitchFamily="34" charset="0"/>
            </a:endParaRPr>
          </a:p>
        </p:txBody>
      </p:sp>
      <p:pic>
        <p:nvPicPr>
          <p:cNvPr id="5122" name="Picture 2" descr="Y si no todo lo que crees saber sobre Pavlov y sus reflejos condicionados  es cierto? - BBC News Mundo">
            <a:extLst>
              <a:ext uri="{FF2B5EF4-FFF2-40B4-BE49-F238E27FC236}">
                <a16:creationId xmlns:a16="http://schemas.microsoft.com/office/drawing/2014/main" id="{35C86125-C276-2901-5011-FFFDE8F1AFF1}"/>
              </a:ext>
            </a:extLst>
          </p:cNvPr>
          <p:cNvPicPr>
            <a:picLocks noChangeAspect="1" noChangeArrowheads="1"/>
          </p:cNvPicPr>
          <p:nvPr/>
        </p:nvPicPr>
        <p:blipFill>
          <a:blip r:embed="rId3">
            <a:alphaModFix amt="35000"/>
            <a:extLst>
              <a:ext uri="{28A0092B-C50C-407E-A947-70E740481C1C}">
                <a14:useLocalDpi xmlns:a14="http://schemas.microsoft.com/office/drawing/2010/main" val="0"/>
              </a:ext>
            </a:extLst>
          </a:blip>
          <a:srcRect/>
          <a:stretch>
            <a:fillRect/>
          </a:stretch>
        </p:blipFill>
        <p:spPr bwMode="auto">
          <a:xfrm>
            <a:off x="4966415" y="3920361"/>
            <a:ext cx="3502229" cy="19700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8594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084847B4-A5DF-82DF-E25B-E3ADE48687A1}"/>
              </a:ext>
            </a:extLst>
          </p:cNvPr>
          <p:cNvSpPr txBox="1"/>
          <p:nvPr/>
        </p:nvSpPr>
        <p:spPr>
          <a:xfrm>
            <a:off x="1621368" y="1343961"/>
            <a:ext cx="9941944" cy="2585323"/>
          </a:xfrm>
          <a:prstGeom prst="rect">
            <a:avLst/>
          </a:prstGeom>
          <a:noFill/>
        </p:spPr>
        <p:txBody>
          <a:bodyPr wrap="square">
            <a:spAutoFit/>
          </a:bodyPr>
          <a:lstStyle/>
          <a:p>
            <a:pPr algn="ctr">
              <a:lnSpc>
                <a:spcPct val="150000"/>
              </a:lnSpc>
            </a:pPr>
            <a:r>
              <a:rPr lang="es-MX" sz="1800" dirty="0" smtClean="0">
                <a:effectLst/>
                <a:latin typeface="Gill Sans MT" panose="020B0502020104020203" pitchFamily="34" charset="0"/>
                <a:ea typeface="Calibri" panose="020F0502020204030204" pitchFamily="34" charset="0"/>
                <a:cs typeface="Times New Roman" panose="02020603050405020304" pitchFamily="18" charset="0"/>
              </a:rPr>
              <a:t>Los </a:t>
            </a:r>
            <a:r>
              <a:rPr lang="es-MX" sz="1800" dirty="0">
                <a:effectLst/>
                <a:latin typeface="Gill Sans MT" panose="020B0502020104020203" pitchFamily="34" charset="0"/>
                <a:ea typeface="Calibri" panose="020F0502020204030204" pitchFamily="34" charset="0"/>
                <a:cs typeface="Times New Roman" panose="02020603050405020304" pitchFamily="18" charset="0"/>
              </a:rPr>
              <a:t>procesos automáticos se caracterizan por requerir muy poca atención y esfuerzo, por ser en gran medida inconscientes, ocurrir en paralelo, no estar sometidos del todo al control voluntario, ser difíciles de modificar, mantener su eficacia en situaciones de activación elevada. Por otro lado, los procesos controlados se caracterizan por requerir atención y esfuerzo, ser en gran medida conscientes, ocurrir en serie, estar sometidos al control voluntario, ser fáciles de modificar y sobre todo perder eficacia en situaciones de activación </a:t>
            </a:r>
            <a:r>
              <a:rPr lang="es-MX" sz="1800" dirty="0" smtClean="0">
                <a:effectLst/>
                <a:latin typeface="Gill Sans MT" panose="020B0502020104020203" pitchFamily="34" charset="0"/>
                <a:ea typeface="Calibri" panose="020F0502020204030204" pitchFamily="34" charset="0"/>
                <a:cs typeface="Times New Roman" panose="02020603050405020304" pitchFamily="18" charset="0"/>
              </a:rPr>
              <a:t>elevada (Rozo y Acosta, 2006).</a:t>
            </a:r>
            <a:endParaRPr lang="es-MX" sz="1600" dirty="0">
              <a:effectLst/>
              <a:latin typeface="Gill Sans MT" panose="020B0502020104020203" pitchFamily="34" charset="0"/>
              <a:ea typeface="Calibri" panose="020F0502020204030204" pitchFamily="34" charset="0"/>
              <a:cs typeface="Times New Roman" panose="02020603050405020304" pitchFamily="18" charset="0"/>
            </a:endParaRPr>
          </a:p>
        </p:txBody>
      </p:sp>
      <p:pic>
        <p:nvPicPr>
          <p:cNvPr id="6" name="Picture 4" descr="Mancha - Iconos gratis de diverso">
            <a:extLst>
              <a:ext uri="{FF2B5EF4-FFF2-40B4-BE49-F238E27FC236}">
                <a16:creationId xmlns:a16="http://schemas.microsoft.com/office/drawing/2014/main" id="{6FEB76E0-7EA2-9DF0-AA39-43BA286FF06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868" y="258792"/>
            <a:ext cx="1085169" cy="108516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Mancha - Iconos gratis de diverso">
            <a:extLst>
              <a:ext uri="{FF2B5EF4-FFF2-40B4-BE49-F238E27FC236}">
                <a16:creationId xmlns:a16="http://schemas.microsoft.com/office/drawing/2014/main" id="{E19E995B-3CCB-381B-52AD-1D3D90E67E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868" y="5677060"/>
            <a:ext cx="1085169" cy="1085169"/>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Mancha - Iconos gratis de diverso">
            <a:extLst>
              <a:ext uri="{FF2B5EF4-FFF2-40B4-BE49-F238E27FC236}">
                <a16:creationId xmlns:a16="http://schemas.microsoft.com/office/drawing/2014/main" id="{B1728D6C-77D8-FCD6-39B0-693D456F87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30547" y="5719311"/>
            <a:ext cx="1085169" cy="1085169"/>
          </a:xfrm>
          <a:prstGeom prst="rect">
            <a:avLst/>
          </a:prstGeom>
          <a:noFill/>
          <a:extLst>
            <a:ext uri="{909E8E84-426E-40DD-AFC4-6F175D3DCCD1}">
              <a14:hiddenFill xmlns:a14="http://schemas.microsoft.com/office/drawing/2010/main">
                <a:solidFill>
                  <a:srgbClr val="FFFFFF"/>
                </a:solidFill>
              </a14:hiddenFill>
            </a:ext>
          </a:extLst>
        </p:spPr>
      </p:pic>
      <p:pic>
        <p:nvPicPr>
          <p:cNvPr id="6146" name="Picture 2" descr="2- ¿Qué es procesamiento de la información? - Estadística 4° Rodríguez  Molina">
            <a:extLst>
              <a:ext uri="{FF2B5EF4-FFF2-40B4-BE49-F238E27FC236}">
                <a16:creationId xmlns:a16="http://schemas.microsoft.com/office/drawing/2014/main" id="{572DE202-F5F0-2BA1-98A7-3079A719A28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61733" y="4055907"/>
            <a:ext cx="2415397" cy="2427010"/>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2686847" y="294008"/>
            <a:ext cx="7810984" cy="923330"/>
          </a:xfrm>
          <a:prstGeom prst="rect">
            <a:avLst/>
          </a:prstGeom>
          <a:noFill/>
        </p:spPr>
        <p:txBody>
          <a:bodyPr wrap="none" lIns="91440" tIns="45720" rIns="91440" bIns="45720">
            <a:spAutoFit/>
          </a:bodyPr>
          <a:lstStyle/>
          <a:p>
            <a:pPr algn="ctr"/>
            <a:r>
              <a:rPr lang="es-ES" sz="5400" b="1" cap="none" spc="0"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PROCESOS AUTOMÁTICOS</a:t>
            </a:r>
            <a:endParaRPr lang="es-E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2988042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Mancha - Iconos gratis de diverso">
            <a:extLst>
              <a:ext uri="{FF2B5EF4-FFF2-40B4-BE49-F238E27FC236}">
                <a16:creationId xmlns:a16="http://schemas.microsoft.com/office/drawing/2014/main" id="{D606BB70-2304-C319-3632-A4821B59403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868" y="258792"/>
            <a:ext cx="1085169" cy="108516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Mancha - Iconos gratis de diverso">
            <a:extLst>
              <a:ext uri="{FF2B5EF4-FFF2-40B4-BE49-F238E27FC236}">
                <a16:creationId xmlns:a16="http://schemas.microsoft.com/office/drawing/2014/main" id="{C32395DF-5F97-7EC9-EAE8-C7D79D5B0C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8868" y="5514039"/>
            <a:ext cx="1085169" cy="108516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Mancha - Iconos gratis de diverso">
            <a:extLst>
              <a:ext uri="{FF2B5EF4-FFF2-40B4-BE49-F238E27FC236}">
                <a16:creationId xmlns:a16="http://schemas.microsoft.com/office/drawing/2014/main" id="{4A8A1785-9BDB-6C39-4C86-0840E7B986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V="1">
            <a:off x="10877910" y="5514039"/>
            <a:ext cx="1085169" cy="1085169"/>
          </a:xfrm>
          <a:prstGeom prst="rect">
            <a:avLst/>
          </a:prstGeom>
          <a:noFill/>
          <a:extLst>
            <a:ext uri="{909E8E84-426E-40DD-AFC4-6F175D3DCCD1}">
              <a14:hiddenFill xmlns:a14="http://schemas.microsoft.com/office/drawing/2010/main">
                <a:solidFill>
                  <a:srgbClr val="FFFFFF"/>
                </a:solidFill>
              </a14:hiddenFill>
            </a:ext>
          </a:extLst>
        </p:spPr>
      </p:pic>
      <p:sp>
        <p:nvSpPr>
          <p:cNvPr id="8" name="CuadroTexto 7">
            <a:extLst>
              <a:ext uri="{FF2B5EF4-FFF2-40B4-BE49-F238E27FC236}">
                <a16:creationId xmlns:a16="http://schemas.microsoft.com/office/drawing/2014/main" id="{75591EA4-F73A-B749-A616-9B23C2E65F82}"/>
              </a:ext>
            </a:extLst>
          </p:cNvPr>
          <p:cNvSpPr txBox="1"/>
          <p:nvPr/>
        </p:nvSpPr>
        <p:spPr>
          <a:xfrm>
            <a:off x="1804037" y="589761"/>
            <a:ext cx="9217325" cy="5678478"/>
          </a:xfrm>
          <a:prstGeom prst="rect">
            <a:avLst/>
          </a:prstGeom>
          <a:noFill/>
        </p:spPr>
        <p:txBody>
          <a:bodyPr wrap="square">
            <a:spAutoFit/>
          </a:bodyPr>
          <a:lstStyle/>
          <a:p>
            <a:pPr algn="just">
              <a:lnSpc>
                <a:spcPct val="150000"/>
              </a:lnSpc>
            </a:pPr>
            <a:r>
              <a:rPr lang="es-MX" sz="1800" dirty="0">
                <a:effectLst/>
                <a:latin typeface="Arial" panose="020B0604020202020204" pitchFamily="34" charset="0"/>
                <a:ea typeface="Calibri" panose="020F0502020204030204" pitchFamily="34" charset="0"/>
                <a:cs typeface="Times New Roman" panose="02020603050405020304" pitchFamily="18" charset="0"/>
              </a:rPr>
              <a:t>BIBLIOGRAFIA:</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s-MX" sz="1800" dirty="0">
                <a:effectLst/>
                <a:latin typeface="Arial" panose="020B0604020202020204" pitchFamily="34" charset="0"/>
                <a:ea typeface="Calibri" panose="020F0502020204030204" pitchFamily="34" charset="0"/>
                <a:cs typeface="Times New Roman" panose="02020603050405020304" pitchFamily="18" charset="0"/>
              </a:rPr>
              <a:t> </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s-MX" sz="1800" dirty="0">
                <a:effectLst/>
                <a:latin typeface="Arial" panose="020B0604020202020204" pitchFamily="34" charset="0"/>
                <a:ea typeface="Calibri" panose="020F0502020204030204" pitchFamily="34" charset="0"/>
                <a:cs typeface="Times New Roman" panose="02020603050405020304" pitchFamily="18" charset="0"/>
              </a:rPr>
              <a:t>       </a:t>
            </a:r>
            <a:r>
              <a:rPr lang="es-MX" sz="1800" dirty="0" smtClean="0">
                <a:effectLst/>
                <a:latin typeface="Arial" panose="020B0604020202020204" pitchFamily="34" charset="0"/>
                <a:ea typeface="Calibri" panose="020F0502020204030204" pitchFamily="34" charset="0"/>
                <a:cs typeface="Times New Roman" panose="02020603050405020304" pitchFamily="18" charset="0"/>
              </a:rPr>
              <a:t>Jiménez, W, &amp; Gaviria</a:t>
            </a:r>
            <a:r>
              <a:rPr lang="es-MX" sz="1800" dirty="0">
                <a:effectLst/>
                <a:latin typeface="Arial" panose="020B0604020202020204" pitchFamily="34" charset="0"/>
                <a:ea typeface="Calibri" panose="020F0502020204030204" pitchFamily="34" charset="0"/>
                <a:cs typeface="Times New Roman" panose="02020603050405020304" pitchFamily="18" charset="0"/>
              </a:rPr>
              <a:t>, C. (2014). El desarrollo y el aprendizaje del razonamiento causal: análisis de una tensión aparente. </a:t>
            </a:r>
            <a:r>
              <a:rPr lang="es-MX" sz="1800" i="1" dirty="0">
                <a:effectLst/>
                <a:latin typeface="Arial" panose="020B0604020202020204" pitchFamily="34" charset="0"/>
                <a:ea typeface="Calibri" panose="020F0502020204030204" pitchFamily="34" charset="0"/>
                <a:cs typeface="Times New Roman" panose="02020603050405020304" pitchFamily="18" charset="0"/>
              </a:rPr>
              <a:t>Universitas Psychologica,</a:t>
            </a:r>
            <a:r>
              <a:rPr lang="es-MX" sz="1800" dirty="0">
                <a:effectLst/>
                <a:latin typeface="Arial" panose="020B0604020202020204" pitchFamily="34" charset="0"/>
                <a:ea typeface="Calibri" panose="020F0502020204030204" pitchFamily="34" charset="0"/>
                <a:cs typeface="Times New Roman" panose="02020603050405020304" pitchFamily="18" charset="0"/>
              </a:rPr>
              <a:t> </a:t>
            </a:r>
            <a:r>
              <a:rPr lang="es-MX" sz="1800" i="1" dirty="0">
                <a:effectLst/>
                <a:latin typeface="Arial" panose="020B0604020202020204" pitchFamily="34" charset="0"/>
                <a:ea typeface="Calibri" panose="020F0502020204030204" pitchFamily="34" charset="0"/>
                <a:cs typeface="Times New Roman" panose="02020603050405020304" pitchFamily="18" charset="0"/>
              </a:rPr>
              <a:t>13</a:t>
            </a:r>
            <a:r>
              <a:rPr lang="es-MX" sz="1800" dirty="0">
                <a:effectLst/>
                <a:latin typeface="Arial" panose="020B0604020202020204" pitchFamily="34" charset="0"/>
                <a:ea typeface="Calibri" panose="020F0502020204030204" pitchFamily="34" charset="0"/>
                <a:cs typeface="Times New Roman" panose="02020603050405020304" pitchFamily="18" charset="0"/>
              </a:rPr>
              <a:t>(4), 1603-1605.</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s-MX" sz="1800" dirty="0">
                <a:effectLst/>
                <a:latin typeface="Arial" panose="020B0604020202020204" pitchFamily="34" charset="0"/>
                <a:ea typeface="Calibri" panose="020F0502020204030204" pitchFamily="34" charset="0"/>
                <a:cs typeface="Times New Roman" panose="02020603050405020304" pitchFamily="18" charset="0"/>
              </a:rPr>
              <a:t> </a:t>
            </a:r>
            <a:r>
              <a:rPr lang="es-MX" sz="1600" dirty="0">
                <a:latin typeface="Calibri" panose="020F0502020204030204" pitchFamily="34" charset="0"/>
                <a:ea typeface="Calibri" panose="020F0502020204030204" pitchFamily="34" charset="0"/>
                <a:cs typeface="Times New Roman" panose="02020603050405020304" pitchFamily="18" charset="0"/>
                <a:hlinkClick r:id="rId3"/>
              </a:rPr>
              <a:t>http://www.scielo.org.co/pdf/rups/v13n4/v13n4a30.pdf</a:t>
            </a:r>
            <a:endParaRPr lang="es-MX"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s-MX" sz="1800" dirty="0">
                <a:effectLst/>
                <a:latin typeface="Arial" panose="020B0604020202020204" pitchFamily="34" charset="0"/>
                <a:ea typeface="Calibri" panose="020F0502020204030204" pitchFamily="34" charset="0"/>
                <a:cs typeface="Times New Roman" panose="02020603050405020304" pitchFamily="18" charset="0"/>
              </a:rPr>
              <a:t>        Rozo, A., &amp; Acosta, M. (2006). Condicionamiento clasico y cognicion implicita . </a:t>
            </a:r>
            <a:r>
              <a:rPr lang="es-MX" sz="1800" i="1" dirty="0">
                <a:effectLst/>
                <a:latin typeface="Arial" panose="020B0604020202020204" pitchFamily="34" charset="0"/>
                <a:ea typeface="Calibri" panose="020F0502020204030204" pitchFamily="34" charset="0"/>
                <a:cs typeface="Times New Roman" panose="02020603050405020304" pitchFamily="18" charset="0"/>
              </a:rPr>
              <a:t>Acta Colombiana de Psicología,</a:t>
            </a:r>
            <a:r>
              <a:rPr lang="es-MX" sz="1800" dirty="0">
                <a:effectLst/>
                <a:latin typeface="Arial" panose="020B0604020202020204" pitchFamily="34" charset="0"/>
                <a:ea typeface="Calibri" panose="020F0502020204030204" pitchFamily="34" charset="0"/>
                <a:cs typeface="Times New Roman" panose="02020603050405020304" pitchFamily="18" charset="0"/>
              </a:rPr>
              <a:t> </a:t>
            </a:r>
            <a:r>
              <a:rPr lang="es-MX" sz="1800" i="1" dirty="0">
                <a:effectLst/>
                <a:latin typeface="Arial" panose="020B0604020202020204" pitchFamily="34" charset="0"/>
                <a:ea typeface="Calibri" panose="020F0502020204030204" pitchFamily="34" charset="0"/>
                <a:cs typeface="Times New Roman" panose="02020603050405020304" pitchFamily="18" charset="0"/>
              </a:rPr>
              <a:t>9 (</a:t>
            </a:r>
            <a:r>
              <a:rPr lang="es-MX" sz="1800" dirty="0">
                <a:effectLst/>
                <a:latin typeface="Arial" panose="020B0604020202020204" pitchFamily="34" charset="0"/>
                <a:ea typeface="Calibri" panose="020F0502020204030204" pitchFamily="34" charset="0"/>
                <a:cs typeface="Times New Roman" panose="02020603050405020304" pitchFamily="18" charset="0"/>
              </a:rPr>
              <a:t>1), 63-66</a:t>
            </a:r>
            <a:r>
              <a:rPr lang="es-MX" sz="1800" dirty="0" smtClean="0">
                <a:effectLst/>
                <a:latin typeface="Arial" panose="020B0604020202020204" pitchFamily="34" charset="0"/>
                <a:ea typeface="Calibri" panose="020F0502020204030204" pitchFamily="34" charset="0"/>
                <a:cs typeface="Times New Roman" panose="02020603050405020304" pitchFamily="18" charset="0"/>
              </a:rPr>
              <a:t>.</a:t>
            </a:r>
          </a:p>
          <a:p>
            <a:pPr algn="just">
              <a:lnSpc>
                <a:spcPct val="150000"/>
              </a:lnSpc>
            </a:pPr>
            <a:endParaRPr lang="es-MX" dirty="0">
              <a:latin typeface="Arial" panose="020B0604020202020204" pitchFamily="34" charset="0"/>
              <a:ea typeface="Calibri" panose="020F0502020204030204" pitchFamily="34" charset="0"/>
              <a:cs typeface="Times New Roman" panose="02020603050405020304" pitchFamily="18" charset="0"/>
            </a:endParaRPr>
          </a:p>
          <a:p>
            <a:pPr algn="just">
              <a:lnSpc>
                <a:spcPct val="150000"/>
              </a:lnSpc>
            </a:pPr>
            <a:r>
              <a:rPr lang="es-MX" sz="1600" dirty="0" smtClean="0">
                <a:latin typeface="Calibri" panose="020F0502020204030204" pitchFamily="34" charset="0"/>
                <a:ea typeface="Calibri" panose="020F0502020204030204" pitchFamily="34" charset="0"/>
                <a:cs typeface="Times New Roman" panose="02020603050405020304" pitchFamily="18" charset="0"/>
                <a:hlinkClick r:id="rId4"/>
              </a:rPr>
              <a:t>https</a:t>
            </a:r>
            <a:r>
              <a:rPr lang="es-MX" sz="1600" dirty="0">
                <a:latin typeface="Calibri" panose="020F0502020204030204" pitchFamily="34" charset="0"/>
                <a:ea typeface="Calibri" panose="020F0502020204030204" pitchFamily="34" charset="0"/>
                <a:cs typeface="Times New Roman" panose="02020603050405020304" pitchFamily="18" charset="0"/>
                <a:hlinkClick r:id="rId4"/>
              </a:rPr>
              <a:t>://</a:t>
            </a:r>
            <a:r>
              <a:rPr lang="es-MX" sz="1600" dirty="0" smtClean="0">
                <a:latin typeface="Calibri" panose="020F0502020204030204" pitchFamily="34" charset="0"/>
                <a:ea typeface="Calibri" panose="020F0502020204030204" pitchFamily="34" charset="0"/>
                <a:cs typeface="Times New Roman" panose="02020603050405020304" pitchFamily="18" charset="0"/>
                <a:hlinkClick r:id="rId4"/>
              </a:rPr>
              <a:t>www.redalyc.org/pdf/798/79890106.pdf</a:t>
            </a:r>
            <a:endParaRPr lang="es-MX" sz="16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endParaRPr lang="es-MX" sz="16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s-MX" sz="1800" dirty="0">
                <a:effectLst/>
                <a:latin typeface="Arial" panose="020B0604020202020204" pitchFamily="34" charset="0"/>
                <a:ea typeface="Calibri" panose="020F0502020204030204" pitchFamily="34" charset="0"/>
                <a:cs typeface="Times New Roman" panose="02020603050405020304" pitchFamily="18" charset="0"/>
              </a:rPr>
              <a:t> </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7234699"/>
      </p:ext>
    </p:extLst>
  </p:cSld>
  <p:clrMapOvr>
    <a:masterClrMapping/>
  </p:clrMapOvr>
</p:sld>
</file>

<file path=ppt/theme/theme1.xml><?xml version="1.0" encoding="utf-8"?>
<a:theme xmlns:a="http://schemas.openxmlformats.org/drawingml/2006/main" name="Recorte">
  <a:themeElements>
    <a:clrScheme name="Recorte">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Recorte">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cort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{451D60C4-1081-7D4B-9B47-8EEFB43AFFD8}tf10001072</Template>
  <TotalTime>108</TotalTime>
  <Words>534</Words>
  <Application>Microsoft Office PowerPoint</Application>
  <PresentationFormat>Panorámica</PresentationFormat>
  <Paragraphs>28</Paragraphs>
  <Slides>8</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8</vt:i4>
      </vt:variant>
    </vt:vector>
  </HeadingPairs>
  <TitlesOfParts>
    <vt:vector size="14" baseType="lpstr">
      <vt:lpstr>Arial</vt:lpstr>
      <vt:lpstr>Calibri</vt:lpstr>
      <vt:lpstr>Franklin Gothic Book</vt:lpstr>
      <vt:lpstr>Gill Sans MT</vt:lpstr>
      <vt:lpstr>Times New Roman</vt:lpstr>
      <vt:lpstr>Recorte</vt:lpstr>
      <vt:lpstr>  TEORÍAS DEL CONDICIONAMIENTO CLÁSICO Y APRENDIZAJE CAUSAL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TEORIAS DEL CONDICIONAMIENTO CLASICO Y APRENDIZAJE CAUSAL</dc:title>
  <dc:creator>Microsoft Office User</dc:creator>
  <cp:lastModifiedBy>Less</cp:lastModifiedBy>
  <cp:revision>7</cp:revision>
  <dcterms:created xsi:type="dcterms:W3CDTF">2022-06-07T03:19:22Z</dcterms:created>
  <dcterms:modified xsi:type="dcterms:W3CDTF">2022-11-06T20:05:55Z</dcterms:modified>
</cp:coreProperties>
</file>