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Overlock"/>
      <p:regular r:id="rId16"/>
      <p:bold r:id="rId17"/>
      <p:italic r:id="rId18"/>
      <p:boldItalic r:id="rId19"/>
    </p:embeddedFont>
    <p:embeddedFont>
      <p:font typeface="Playfair Display"/>
      <p:regular r:id="rId20"/>
      <p:bold r:id="rId21"/>
      <p:italic r:id="rId22"/>
      <p:boldItalic r:id="rId23"/>
    </p:embeddedFont>
    <p:embeddedFont>
      <p:font typeface="Amatic SC"/>
      <p:regular r:id="rId24"/>
      <p:bold r:id="rId25"/>
    </p:embeddedFont>
    <p:embeddedFont>
      <p:font typeface="La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regular.fntdata"/><Relationship Id="rId22" Type="http://schemas.openxmlformats.org/officeDocument/2006/relationships/font" Target="fonts/PlayfairDisplay-italic.fntdata"/><Relationship Id="rId21" Type="http://schemas.openxmlformats.org/officeDocument/2006/relationships/font" Target="fonts/PlayfairDisplay-bold.fntdata"/><Relationship Id="rId24" Type="http://schemas.openxmlformats.org/officeDocument/2006/relationships/font" Target="fonts/AmaticSC-regular.fntdata"/><Relationship Id="rId23" Type="http://schemas.openxmlformats.org/officeDocument/2006/relationships/font" Target="fonts/PlayfairDisplay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regular.fntdata"/><Relationship Id="rId25" Type="http://schemas.openxmlformats.org/officeDocument/2006/relationships/font" Target="fonts/AmaticSC-bold.fntdata"/><Relationship Id="rId28" Type="http://schemas.openxmlformats.org/officeDocument/2006/relationships/font" Target="fonts/Lato-italic.fntdata"/><Relationship Id="rId27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verlock-bold.fntdata"/><Relationship Id="rId16" Type="http://schemas.openxmlformats.org/officeDocument/2006/relationships/font" Target="fonts/Overlock-regular.fntdata"/><Relationship Id="rId19" Type="http://schemas.openxmlformats.org/officeDocument/2006/relationships/font" Target="fonts/Overlock-boldItalic.fntdata"/><Relationship Id="rId18" Type="http://schemas.openxmlformats.org/officeDocument/2006/relationships/font" Target="fonts/Overlock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a0cbb220f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a0cbb220f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7a0cbb220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7a0cbb220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a0cbb220f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a0cbb220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7a0cbb220f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7a0cbb220f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7a0cbb220f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7a0cbb220f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a0cbb220f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a0cbb220f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a0cbb220f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a0cbb220f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a0cbb220f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a0cbb220f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a0cbb220f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a0cbb220f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3096250" y="1088700"/>
            <a:ext cx="2951400" cy="297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900">
                <a:latin typeface="Amatic SC"/>
                <a:ea typeface="Amatic SC"/>
                <a:cs typeface="Amatic SC"/>
                <a:sym typeface="Amatic SC"/>
              </a:rPr>
              <a:t>La transversalidad: grupo objeto y grupo sujeto.</a:t>
            </a:r>
            <a:endParaRPr sz="3900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822075" y="1977414"/>
            <a:ext cx="1999625" cy="1188675"/>
          </a:xfrm>
          <a:prstGeom prst="flowChartProcess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6384650" y="1982964"/>
            <a:ext cx="1999625" cy="1188675"/>
          </a:xfrm>
          <a:prstGeom prst="flowChartProcess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 txBox="1"/>
          <p:nvPr/>
        </p:nvSpPr>
        <p:spPr>
          <a:xfrm>
            <a:off x="306150" y="311100"/>
            <a:ext cx="8531700" cy="44946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Overlock"/>
                <a:ea typeface="Overlock"/>
                <a:cs typeface="Overlock"/>
                <a:sym typeface="Overlock"/>
              </a:rPr>
              <a:t>Referencias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1250700" y="1163600"/>
            <a:ext cx="6642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s-419" sz="20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Kaminsky, G. y Varela, C. (2001) Grupo objeto y grupo sujeto. </a:t>
            </a:r>
            <a:endParaRPr b="1" sz="2000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421225" y="1166400"/>
            <a:ext cx="4354200" cy="28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3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De acuerdo con Kaminsky y Varela (2001), Guattari percibe al grupo como previo lógica y metodológicamente al individuo, es decir, l</a:t>
            </a:r>
            <a:r>
              <a:rPr b="1" lang="es-419" sz="23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a constitución del individuo depende de lo grupal.</a:t>
            </a:r>
            <a:endParaRPr b="1" sz="2300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1150" y="818875"/>
            <a:ext cx="4063774" cy="3661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355625" y="522625"/>
            <a:ext cx="4609500" cy="19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Concibe al grupo como </a:t>
            </a:r>
            <a:r>
              <a:rPr b="1"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abierto a otras series significantes del socius;</a:t>
            </a:r>
            <a:r>
              <a:rPr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series económicas, políticas, artísticas, etc (Kaminsky y Varela, 2001).</a:t>
            </a:r>
            <a:endParaRPr sz="2400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74" name="Google Shape;74;p15"/>
          <p:cNvSpPr/>
          <p:nvPr/>
        </p:nvSpPr>
        <p:spPr>
          <a:xfrm>
            <a:off x="1299775" y="813925"/>
            <a:ext cx="1477500" cy="1344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 rotWithShape="1">
          <a:blip r:embed="rId3">
            <a:alphaModFix/>
          </a:blip>
          <a:srcRect b="43639" l="0" r="0" t="0"/>
          <a:stretch/>
        </p:blipFill>
        <p:spPr>
          <a:xfrm>
            <a:off x="849313" y="2924750"/>
            <a:ext cx="7445375" cy="159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4321425" y="466650"/>
            <a:ext cx="4365900" cy="411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La cuestión consiste en saber si un grupo es </a:t>
            </a:r>
            <a:r>
              <a:rPr b="1"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sujeto de sí mismo</a:t>
            </a:r>
            <a:r>
              <a:rPr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en las cadenas significantes que enuncia, si es </a:t>
            </a:r>
            <a:r>
              <a:rPr b="1"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agente colectivo</a:t>
            </a:r>
            <a:r>
              <a:rPr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de enunciación, o si por el contrario es </a:t>
            </a:r>
            <a:r>
              <a:rPr b="1"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atravesado por un discurso</a:t>
            </a:r>
            <a:r>
              <a:rPr lang="es-419" sz="2400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externo de normas en cuya producción no participó (Kaminsky y Varela, 2001). </a:t>
            </a:r>
            <a:endParaRPr/>
          </a:p>
        </p:txBody>
      </p:sp>
      <p:pic>
        <p:nvPicPr>
          <p:cNvPr id="81" name="Google Shape;81;p16"/>
          <p:cNvPicPr preferRelativeResize="0"/>
          <p:nvPr/>
        </p:nvPicPr>
        <p:blipFill rotWithShape="1">
          <a:blip r:embed="rId3">
            <a:alphaModFix/>
          </a:blip>
          <a:srcRect b="0" l="13071" r="13078" t="0"/>
          <a:stretch/>
        </p:blipFill>
        <p:spPr>
          <a:xfrm>
            <a:off x="377725" y="693588"/>
            <a:ext cx="3518700" cy="366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Overlock"/>
                <a:ea typeface="Overlock"/>
                <a:cs typeface="Overlock"/>
                <a:sym typeface="Overlock"/>
              </a:rPr>
              <a:t>Grupo objeto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1700" y="1152475"/>
            <a:ext cx="4542900" cy="369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Es aquel que es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objeto de otros grupos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(instituciones). 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La 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jerarquización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y su 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funcionamiento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es impuesto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, así mismo, es sostenido como un grupo dentro de la institución. 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Su supervivencia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depende de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la realización de una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actividad encomendada o deseada por otro(s).</a:t>
            </a:r>
            <a:endParaRPr b="1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También es denominado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grupo sometido.</a:t>
            </a:r>
            <a:endParaRPr b="1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Existen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dos tipos de grupo objeto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, el tipo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A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y el tipo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B</a:t>
            </a:r>
            <a:endParaRPr b="1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0750" y="1745650"/>
            <a:ext cx="3816601" cy="165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33275" y="182600"/>
            <a:ext cx="8598300" cy="453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Grupo objeto Tipo A</a:t>
            </a:r>
            <a:br>
              <a:rPr b="1" lang="es-419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</a:br>
            <a:endParaRPr b="1" sz="1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El tipo A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se niega a reconocer la existencia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de las instituciones que lo determinan y atraviesan.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Se define en relación con la actividad que producen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, con el lugar que ocupan en la división interna del trabajo y, por consiguiente,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con relación a las jerarquías de poder.</a:t>
            </a:r>
            <a:endParaRPr b="1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Lourau (Kaminsky y Varela, 2001), lo denomina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grupo objeto tipo banda o secta.</a:t>
            </a:r>
            <a:endParaRPr b="1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Su modo de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acción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es anti-institucional o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no institucional.</a:t>
            </a:r>
            <a:endParaRPr b="1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7475" y="3318500"/>
            <a:ext cx="3849849" cy="17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850500" y="351200"/>
            <a:ext cx="7443000" cy="29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Grupo objeto Tipo B</a:t>
            </a:r>
            <a:br>
              <a:rPr b="1" lang="es-419" sz="2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</a:br>
            <a:endParaRPr b="1" sz="1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El grupo objeto tipo B e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stá identificado casi totalmente con las instituciones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a las que pertenece y que lo atraviesan.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Su existencia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depende de un exterior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; ese exterior establece las normas indispensables para su funcionamiento. 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Su estrategia es la de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someterse al orden instituido. </a:t>
            </a:r>
            <a:endParaRPr b="1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 rotWithShape="1">
          <a:blip r:embed="rId3">
            <a:alphaModFix/>
          </a:blip>
          <a:srcRect b="30009" l="0" r="0" t="30148"/>
          <a:stretch/>
        </p:blipFill>
        <p:spPr>
          <a:xfrm>
            <a:off x="1647750" y="3245300"/>
            <a:ext cx="5848496" cy="151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4188125" y="424700"/>
            <a:ext cx="42888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Overlock"/>
                <a:ea typeface="Overlock"/>
                <a:cs typeface="Overlock"/>
                <a:sym typeface="Overlock"/>
              </a:rPr>
              <a:t>Grupo sujeto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600600" y="1219150"/>
            <a:ext cx="4876200" cy="160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Es aquel que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reconoce su saber y su no saber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sobre la poli-segmentariedad. 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Se propone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saber sobre su posición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.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Es “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oído y oyente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”.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775" y="1874325"/>
            <a:ext cx="3390625" cy="291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Overlock"/>
                <a:ea typeface="Overlock"/>
                <a:cs typeface="Overlock"/>
                <a:sym typeface="Overlock"/>
              </a:rPr>
              <a:t>La transversalidad</a:t>
            </a:r>
            <a:endParaRPr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311700" y="1152475"/>
            <a:ext cx="4476300" cy="36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Para Gauttari (Kaminsky y Varela, 2001), e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s el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pasaje en diagonal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en el cual el grupo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atraviesa e intenta superar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las determinaciones institucionales en las que está inscripto.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Para Lourau (Kaminsky y Varela, 2001), el pasaje d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e grupo objeto a grupo sujeto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 se produce a partir del a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nálisis de las implicaciones</a:t>
            </a: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, sean éstas libidinales, ideológicas u organizacionales.</a:t>
            </a:r>
            <a:endParaRPr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Posee un </a:t>
            </a:r>
            <a:r>
              <a:rPr b="1" lang="es-419">
                <a:solidFill>
                  <a:srgbClr val="000000"/>
                </a:solidFill>
                <a:latin typeface="Overlock"/>
                <a:ea typeface="Overlock"/>
                <a:cs typeface="Overlock"/>
                <a:sym typeface="Overlock"/>
              </a:rPr>
              <a:t>componente inconsciente.</a:t>
            </a:r>
            <a:endParaRPr b="1">
              <a:solidFill>
                <a:srgbClr val="000000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7350" y="889725"/>
            <a:ext cx="3954950" cy="3821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