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video/mp4" Extension="mp4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</p:sldIdLst>
  <p:sldSz cx="18288000" cy="10287000"/>
  <p:notesSz cx="6858000" cy="9144000"/>
  <p:embeddedFontLst>
    <p:embeddedFont>
      <p:font typeface="Alfa Slab One" charset="1" panose="00000500000000000000"/>
      <p:regular r:id="rId6"/>
    </p:embeddedFont>
    <p:embeddedFont>
      <p:font typeface="Alfa Slab One Italics" charset="1" panose="000005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Open Sans Light" charset="1" panose="020B0306030504020204"/>
      <p:regular r:id="rId12"/>
    </p:embeddedFont>
    <p:embeddedFont>
      <p:font typeface="Open Sans Light Bold" charset="1" panose="020B0806030504020204"/>
      <p:regular r:id="rId13"/>
    </p:embeddedFont>
    <p:embeddedFont>
      <p:font typeface="Open Sans Light Italics" charset="1" panose="020B0306030504020204"/>
      <p:regular r:id="rId14"/>
    </p:embeddedFont>
    <p:embeddedFont>
      <p:font typeface="Open Sans Light Bold Italics" charset="1" panose="020B0806030504020204"/>
      <p:regular r:id="rId15"/>
    </p:embeddedFont>
    <p:embeddedFont>
      <p:font typeface="Open Sans" charset="1" panose="020B0606030504020204"/>
      <p:regular r:id="rId16"/>
    </p:embeddedFont>
    <p:embeddedFont>
      <p:font typeface="Open Sans Bold" charset="1" panose="020B0806030504020204"/>
      <p:regular r:id="rId17"/>
    </p:embeddedFont>
    <p:embeddedFont>
      <p:font typeface="Open Sans Italics" charset="1" panose="020B0606030504020204"/>
      <p:regular r:id="rId18"/>
    </p:embeddedFont>
    <p:embeddedFont>
      <p:font typeface="Open Sans Bold Italics" charset="1" panose="020B0806030504020204"/>
      <p:regular r:id="rId19"/>
    </p:embeddedFont>
    <p:embeddedFont>
      <p:font typeface="Open Sans Extra Bold" charset="1" panose="020B0906030804020204"/>
      <p:regular r:id="rId20"/>
    </p:embeddedFont>
    <p:embeddedFont>
      <p:font typeface="Open Sans Extra Bold Italics" charset="1" panose="020B0906030804020204"/>
      <p:regular r:id="rId21"/>
    </p:embeddedFont>
    <p:embeddedFont>
      <p:font typeface="Now" charset="1" panose="00000500000000000000"/>
      <p:regular r:id="rId22"/>
    </p:embeddedFont>
    <p:embeddedFont>
      <p:font typeface="Now Bold" charset="1" panose="000006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slides/slide1.xml" Type="http://schemas.openxmlformats.org/officeDocument/2006/relationships/slide"/><Relationship Id="rId25" Target="slides/slide2.xml" Type="http://schemas.openxmlformats.org/officeDocument/2006/relationships/slide"/><Relationship Id="rId26" Target="slides/slide3.xml" Type="http://schemas.openxmlformats.org/officeDocument/2006/relationships/slide"/><Relationship Id="rId27" Target="slides/slide4.xml" Type="http://schemas.openxmlformats.org/officeDocument/2006/relationships/slide"/><Relationship Id="rId28" Target="slides/slide5.xml" Type="http://schemas.openxmlformats.org/officeDocument/2006/relationships/slide"/><Relationship Id="rId29" Target="slides/slide6.xml" Type="http://schemas.openxmlformats.org/officeDocument/2006/relationships/slide"/><Relationship Id="rId3" Target="viewProps.xml" Type="http://schemas.openxmlformats.org/officeDocument/2006/relationships/viewProps"/><Relationship Id="rId30" Target="slides/slide7.xml" Type="http://schemas.openxmlformats.org/officeDocument/2006/relationships/slide"/><Relationship Id="rId31" Target="slides/slide8.xml" Type="http://schemas.openxmlformats.org/officeDocument/2006/relationships/slide"/><Relationship Id="rId32" Target="slides/slide9.xml" Type="http://schemas.openxmlformats.org/officeDocument/2006/relationships/slide"/><Relationship Id="rId33" Target="slides/slide10.xml" Type="http://schemas.openxmlformats.org/officeDocument/2006/relationships/slide"/><Relationship Id="rId34" Target="slides/slide11.xml" Type="http://schemas.openxmlformats.org/officeDocument/2006/relationships/slide"/><Relationship Id="rId35" Target="slides/slide12.xml" Type="http://schemas.openxmlformats.org/officeDocument/2006/relationships/slide"/><Relationship Id="rId36" Target="slides/slide13.xml" Type="http://schemas.openxmlformats.org/officeDocument/2006/relationships/slide"/><Relationship Id="rId37" Target="slides/slide14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Relationship Id="rId3" Target="../media/image20.jpe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Relationship Id="rId3" Target="../media/VAFeWFcRmn4.mp4" Type="http://schemas.openxmlformats.org/officeDocument/2006/relationships/video"/><Relationship Id="rId4" Target="../media/VAFeWFcRmn4.mp4" Type="http://schemas.microsoft.com/office/2007/relationships/media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Relationship Id="rId3" Target="../media/image23.jpeg" Type="http://schemas.openxmlformats.org/officeDocument/2006/relationships/image"/><Relationship Id="rId4" Target="../media/image24.jpe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11.png" Type="http://schemas.openxmlformats.org/officeDocument/2006/relationships/image"/><Relationship Id="rId5" Target="../media/image12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14.jpeg" Type="http://schemas.openxmlformats.org/officeDocument/2006/relationships/image"/><Relationship Id="rId4" Target="../media/image15.jpe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9030" y="5352"/>
            <a:ext cx="18268970" cy="1027629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3567032" y="5352"/>
            <a:ext cx="3082889" cy="3082889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6A213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747" lIns="50747" bIns="50747" rIns="50747"/>
            <a:lstStyle/>
            <a:p>
              <a:pPr algn="ctr">
                <a:lnSpc>
                  <a:spcPts val="2657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3831767" y="4782746"/>
            <a:ext cx="2473535" cy="5498901"/>
            <a:chOff x="0" y="0"/>
            <a:chExt cx="652145" cy="1449779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652145" cy="1449779"/>
            </a:xfrm>
            <a:custGeom>
              <a:avLst/>
              <a:gdLst/>
              <a:ahLst/>
              <a:cxnLst/>
              <a:rect r="r" b="b" t="t" l="l"/>
              <a:pathLst>
                <a:path h="1449779" w="652145">
                  <a:moveTo>
                    <a:pt x="0" y="0"/>
                  </a:moveTo>
                  <a:lnTo>
                    <a:pt x="652145" y="0"/>
                  </a:lnTo>
                  <a:lnTo>
                    <a:pt x="652145" y="1449779"/>
                  </a:lnTo>
                  <a:lnTo>
                    <a:pt x="0" y="1449779"/>
                  </a:lnTo>
                  <a:close/>
                </a:path>
              </a:pathLst>
            </a:custGeom>
            <a:solidFill>
              <a:srgbClr val="F6A213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747" lIns="50747" bIns="50747" rIns="50747"/>
            <a:lstStyle/>
            <a:p>
              <a:pPr algn="ctr">
                <a:lnSpc>
                  <a:spcPts val="2657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3898" y="13850"/>
            <a:ext cx="18284102" cy="10267798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3"/>
          <a:srcRect l="4047" t="730" r="0" b="14448"/>
          <a:stretch>
            <a:fillRect/>
          </a:stretch>
        </p:blipFill>
        <p:spPr>
          <a:xfrm flipH="false" flipV="false" rot="0">
            <a:off x="625411" y="299766"/>
            <a:ext cx="2041273" cy="2494062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4822512" y="239371"/>
            <a:ext cx="2765612" cy="2765612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3087933" y="3857588"/>
            <a:ext cx="12131164" cy="2119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513"/>
              </a:lnSpc>
            </a:pPr>
            <a:r>
              <a:rPr lang="en-US" sz="6080">
                <a:solidFill>
                  <a:srgbClr val="FFFFFF"/>
                </a:solidFill>
                <a:latin typeface="Open Sans Extra Bold"/>
              </a:rPr>
              <a:t>RELACIÓN DE LA ORTODONCIA  CON OTRAS ESPECIALIDADES 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530773" y="9177818"/>
            <a:ext cx="8910645" cy="662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28"/>
              </a:lnSpc>
            </a:pPr>
            <a:r>
              <a:rPr lang="en-US" sz="3877">
                <a:solidFill>
                  <a:srgbClr val="FFFFFF"/>
                </a:solidFill>
                <a:latin typeface="Open Sans Extra Bold"/>
              </a:rPr>
              <a:t>POR: LUIS ANTONIO  AGUILAR.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791" t="5050" r="0" b="5050"/>
          <a:stretch>
            <a:fillRect/>
          </a:stretch>
        </p:blipFill>
        <p:spPr>
          <a:xfrm flipH="false" flipV="false" rot="0">
            <a:off x="1028700" y="835287"/>
            <a:ext cx="13247595" cy="8616426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4849837" y="740037"/>
            <a:ext cx="2409463" cy="9134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72"/>
              </a:lnSpc>
            </a:pPr>
            <a:r>
              <a:rPr lang="en-US" sz="5265">
                <a:solidFill>
                  <a:srgbClr val="000000"/>
                </a:solidFill>
                <a:latin typeface="Open Sans Light Bold"/>
              </a:rPr>
              <a:t>T</a:t>
            </a:r>
          </a:p>
          <a:p>
            <a:pPr algn="ctr">
              <a:lnSpc>
                <a:spcPts val="7372"/>
              </a:lnSpc>
            </a:pPr>
            <a:r>
              <a:rPr lang="en-US" sz="5265">
                <a:solidFill>
                  <a:srgbClr val="000000"/>
                </a:solidFill>
                <a:latin typeface="Open Sans Light Bold"/>
              </a:rPr>
              <a:t>o</a:t>
            </a:r>
          </a:p>
          <a:p>
            <a:pPr algn="ctr">
              <a:lnSpc>
                <a:spcPts val="7372"/>
              </a:lnSpc>
            </a:pPr>
            <a:r>
              <a:rPr lang="en-US" sz="5265">
                <a:solidFill>
                  <a:srgbClr val="000000"/>
                </a:solidFill>
                <a:latin typeface="Open Sans Light Bold"/>
              </a:rPr>
              <a:t>m</a:t>
            </a:r>
          </a:p>
          <a:p>
            <a:pPr algn="ctr">
              <a:lnSpc>
                <a:spcPts val="7372"/>
              </a:lnSpc>
            </a:pPr>
            <a:r>
              <a:rPr lang="en-US" sz="5265">
                <a:solidFill>
                  <a:srgbClr val="000000"/>
                </a:solidFill>
                <a:latin typeface="Open Sans Light Bold"/>
              </a:rPr>
              <a:t>o</a:t>
            </a:r>
          </a:p>
          <a:p>
            <a:pPr algn="ctr">
              <a:lnSpc>
                <a:spcPts val="7372"/>
              </a:lnSpc>
            </a:pPr>
            <a:r>
              <a:rPr lang="en-US" sz="5265">
                <a:solidFill>
                  <a:srgbClr val="000000"/>
                </a:solidFill>
                <a:latin typeface="Open Sans Light Bold"/>
              </a:rPr>
              <a:t>g</a:t>
            </a:r>
          </a:p>
          <a:p>
            <a:pPr algn="ctr">
              <a:lnSpc>
                <a:spcPts val="7372"/>
              </a:lnSpc>
            </a:pPr>
            <a:r>
              <a:rPr lang="en-US" sz="5265">
                <a:solidFill>
                  <a:srgbClr val="000000"/>
                </a:solidFill>
                <a:latin typeface="Open Sans Light Bold"/>
              </a:rPr>
              <a:t>r</a:t>
            </a:r>
          </a:p>
          <a:p>
            <a:pPr algn="ctr">
              <a:lnSpc>
                <a:spcPts val="7051"/>
              </a:lnSpc>
            </a:pPr>
            <a:r>
              <a:rPr lang="en-US" sz="5036">
                <a:solidFill>
                  <a:srgbClr val="000000"/>
                </a:solidFill>
                <a:latin typeface="Open Sans Light Bold"/>
              </a:rPr>
              <a:t>a</a:t>
            </a:r>
          </a:p>
          <a:p>
            <a:pPr algn="ctr">
              <a:lnSpc>
                <a:spcPts val="7051"/>
              </a:lnSpc>
            </a:pPr>
            <a:r>
              <a:rPr lang="en-US" sz="5036">
                <a:solidFill>
                  <a:srgbClr val="000000"/>
                </a:solidFill>
                <a:latin typeface="Open Sans Light Bold"/>
              </a:rPr>
              <a:t>f</a:t>
            </a:r>
          </a:p>
          <a:p>
            <a:pPr algn="ctr">
              <a:lnSpc>
                <a:spcPts val="7051"/>
              </a:lnSpc>
            </a:pPr>
            <a:r>
              <a:rPr lang="en-US" sz="5036">
                <a:solidFill>
                  <a:srgbClr val="000000"/>
                </a:solidFill>
                <a:latin typeface="Open Sans Light Bold"/>
              </a:rPr>
              <a:t>í</a:t>
            </a:r>
          </a:p>
          <a:p>
            <a:pPr algn="ctr">
              <a:lnSpc>
                <a:spcPts val="7051"/>
              </a:lnSpc>
            </a:pPr>
            <a:r>
              <a:rPr lang="en-US" sz="5036">
                <a:solidFill>
                  <a:srgbClr val="000000"/>
                </a:solidFill>
                <a:latin typeface="Open Sans Light Bold"/>
              </a:rPr>
              <a:t>  a</a:t>
            </a:r>
            <a:r>
              <a:rPr lang="en-US" sz="5036">
                <a:solidFill>
                  <a:srgbClr val="000000"/>
                </a:solidFill>
                <a:latin typeface="Open Sans Light"/>
              </a:rPr>
              <a:t>.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B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0" y="0"/>
            <a:ext cx="8328287" cy="554209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2305" t="0" r="2305" b="0"/>
          <a:stretch>
            <a:fillRect/>
          </a:stretch>
        </p:blipFill>
        <p:spPr>
          <a:xfrm flipH="false" flipV="false" rot="0">
            <a:off x="9392814" y="5064951"/>
            <a:ext cx="8895186" cy="5222049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851503" y="8462969"/>
            <a:ext cx="7883755" cy="1714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583"/>
              </a:lnSpc>
              <a:spcBef>
                <a:spcPct val="0"/>
              </a:spcBef>
            </a:pPr>
            <a:r>
              <a:rPr lang="en-US" sz="6583" spc="276">
                <a:solidFill>
                  <a:srgbClr val="B76E22"/>
                </a:solidFill>
                <a:latin typeface="Alfa Slab One Bold"/>
              </a:rPr>
              <a:t>RADIOGRAFÍA OCLUSAL.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683785" y="258220"/>
            <a:ext cx="6839416" cy="1664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05"/>
              </a:lnSpc>
              <a:spcBef>
                <a:spcPct val="0"/>
              </a:spcBef>
            </a:pPr>
            <a:r>
              <a:rPr lang="en-US" sz="6405" spc="269">
                <a:solidFill>
                  <a:srgbClr val="B76E22"/>
                </a:solidFill>
                <a:latin typeface="Alfa Slab One"/>
              </a:rPr>
              <a:t>RADIOGRAFÍA  PERIAPICAL.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638176" y="0"/>
            <a:ext cx="3086100" cy="1592739"/>
            <a:chOff x="0" y="0"/>
            <a:chExt cx="812800" cy="419487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812800" cy="419487"/>
            </a:xfrm>
            <a:custGeom>
              <a:avLst/>
              <a:gdLst/>
              <a:ahLst/>
              <a:cxnLst/>
              <a:rect r="r" b="b" t="t" l="l"/>
              <a:pathLst>
                <a:path h="419487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419487"/>
                  </a:lnTo>
                  <a:lnTo>
                    <a:pt x="0" y="419487"/>
                  </a:lnTo>
                  <a:close/>
                </a:path>
              </a:pathLst>
            </a:custGeom>
            <a:solidFill>
              <a:srgbClr val="F6A21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5" id="5">
            <a:hlinkClick action="ppaction://media"/>
          </p:cNvPr>
          <p:cNvPicPr>
            <a:picLocks noChangeAspect="true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496297" y="2668706"/>
            <a:ext cx="7791703" cy="5610026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972223" y="643969"/>
            <a:ext cx="12906929" cy="1368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5"/>
              </a:lnSpc>
            </a:pPr>
            <a:r>
              <a:rPr lang="en-US" sz="8003">
                <a:solidFill>
                  <a:srgbClr val="000000"/>
                </a:solidFill>
                <a:latin typeface="Open Sans Extra Bold"/>
              </a:rPr>
              <a:t>Anatomía  humana.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054471"/>
            <a:ext cx="8115300" cy="4781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9429" indent="-324715" lvl="1">
              <a:lnSpc>
                <a:spcPts val="4211"/>
              </a:lnSpc>
              <a:buFont typeface="Arial"/>
              <a:buChar char="•"/>
            </a:pPr>
            <a:r>
              <a:rPr lang="en-US" sz="3008">
                <a:solidFill>
                  <a:srgbClr val="000000"/>
                </a:solidFill>
                <a:latin typeface="Now"/>
              </a:rPr>
              <a:t>Su relación  con la ortodoncia  están enfocados en el conocimiento  del desarollo de las estructuras  de la cabeza y cuello (huesos, músculos , irrigación  e inervaciones ).</a:t>
            </a:r>
          </a:p>
          <a:p>
            <a:pPr algn="just" marL="649429" indent="-324715" lvl="1">
              <a:lnSpc>
                <a:spcPts val="4211"/>
              </a:lnSpc>
              <a:buFont typeface="Arial"/>
              <a:buChar char="•"/>
            </a:pPr>
            <a:r>
              <a:rPr lang="en-US" sz="3008">
                <a:solidFill>
                  <a:srgbClr val="000000"/>
                </a:solidFill>
                <a:latin typeface="Now"/>
              </a:rPr>
              <a:t>Con ello se podrá  tener la habilidad  de dar un diagnóstico  oportuno y precoz que se confirmará  con los estudios  de imagenología.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72223" y="9210675"/>
            <a:ext cx="17911716" cy="4066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08"/>
              </a:lnSpc>
            </a:pPr>
            <a:r>
              <a:rPr lang="en-US" sz="2363">
                <a:solidFill>
                  <a:srgbClr val="000000"/>
                </a:solidFill>
                <a:latin typeface="Open Sans Light"/>
              </a:rPr>
              <a:t>González Espangler Liuba. Las ciencias  básicas  y su relación  con la asignatura  de ortodoncia .  Cuba.2021.</a:t>
            </a:r>
          </a:p>
        </p:txBody>
      </p:sp>
    </p:spTree>
  </p:cSld>
  <p:clrMapOvr>
    <a:masterClrMapping/>
  </p:clrMapOvr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638176" y="0"/>
            <a:ext cx="3086100" cy="1592739"/>
            <a:chOff x="0" y="0"/>
            <a:chExt cx="812800" cy="419487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812800" cy="419487"/>
            </a:xfrm>
            <a:custGeom>
              <a:avLst/>
              <a:gdLst/>
              <a:ahLst/>
              <a:cxnLst/>
              <a:rect r="r" b="b" t="t" l="l"/>
              <a:pathLst>
                <a:path h="419487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419487"/>
                  </a:lnTo>
                  <a:lnTo>
                    <a:pt x="0" y="419487"/>
                  </a:lnTo>
                  <a:close/>
                </a:path>
              </a:pathLst>
            </a:custGeom>
            <a:solidFill>
              <a:srgbClr val="F6A21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4875" b="0"/>
          <a:stretch>
            <a:fillRect/>
          </a:stretch>
        </p:blipFill>
        <p:spPr>
          <a:xfrm flipH="false" flipV="false" rot="0">
            <a:off x="14686655" y="5661304"/>
            <a:ext cx="2989141" cy="38047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375" b="0"/>
          <a:stretch>
            <a:fillRect/>
          </a:stretch>
        </p:blipFill>
        <p:spPr>
          <a:xfrm flipH="false" flipV="false" rot="0">
            <a:off x="10840830" y="1457286"/>
            <a:ext cx="6883445" cy="4204017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4636" r="0" b="4636"/>
          <a:stretch>
            <a:fillRect/>
          </a:stretch>
        </p:blipFill>
        <p:spPr>
          <a:xfrm flipH="false" flipV="false" rot="0">
            <a:off x="11766714" y="5661304"/>
            <a:ext cx="2871462" cy="4089713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487494" y="439465"/>
            <a:ext cx="10348291" cy="1368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5"/>
              </a:lnSpc>
            </a:pPr>
            <a:r>
              <a:rPr lang="en-US" sz="8003">
                <a:solidFill>
                  <a:srgbClr val="000000"/>
                </a:solidFill>
                <a:latin typeface="Open Sans Extra Bold"/>
              </a:rPr>
              <a:t>Anatomía  dental.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395394" y="2190852"/>
            <a:ext cx="6170267" cy="58481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9429" indent="-324715" lvl="1">
              <a:lnSpc>
                <a:spcPts val="4211"/>
              </a:lnSpc>
              <a:buFont typeface="Arial"/>
              <a:buChar char="•"/>
            </a:pPr>
            <a:r>
              <a:rPr lang="en-US" sz="3008">
                <a:solidFill>
                  <a:srgbClr val="000000"/>
                </a:solidFill>
                <a:latin typeface="Now"/>
              </a:rPr>
              <a:t>Su relación  con la ortodoncia  esta asociada  a  que se requerirá  de ella para optimizar y estetizar la forma y función  de los dientes.</a:t>
            </a:r>
          </a:p>
          <a:p>
            <a:pPr algn="just" marL="649429" indent="-324715" lvl="1">
              <a:lnSpc>
                <a:spcPts val="4211"/>
              </a:lnSpc>
              <a:buFont typeface="Arial"/>
              <a:buChar char="•"/>
            </a:pPr>
            <a:r>
              <a:rPr lang="en-US" sz="3008">
                <a:solidFill>
                  <a:srgbClr val="000000"/>
                </a:solidFill>
                <a:latin typeface="Now"/>
              </a:rPr>
              <a:t>La cronología  de la erupción  y la articulación  dentaria son indispensables para el tratamiento  de las anomalías  buco-dentales.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87494" y="8925224"/>
            <a:ext cx="10680455" cy="825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08"/>
              </a:lnSpc>
            </a:pPr>
            <a:r>
              <a:rPr lang="en-US" sz="2363">
                <a:solidFill>
                  <a:srgbClr val="000000"/>
                </a:solidFill>
                <a:latin typeface="Open Sans Light"/>
              </a:rPr>
              <a:t>Chalco Valle Valeria/Herrera Bustamante Claudia.  Relación  de la anatomía  dental  con otras  ciencias. Universidad  Andina de Cusco . Perú .2019.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638176" y="0"/>
            <a:ext cx="3086100" cy="1592739"/>
            <a:chOff x="0" y="0"/>
            <a:chExt cx="812800" cy="419487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812800" cy="419487"/>
            </a:xfrm>
            <a:custGeom>
              <a:avLst/>
              <a:gdLst/>
              <a:ahLst/>
              <a:cxnLst/>
              <a:rect r="r" b="b" t="t" l="l"/>
              <a:pathLst>
                <a:path h="419487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419487"/>
                  </a:lnTo>
                  <a:lnTo>
                    <a:pt x="0" y="419487"/>
                  </a:lnTo>
                  <a:close/>
                </a:path>
              </a:pathLst>
            </a:custGeom>
            <a:solidFill>
              <a:srgbClr val="F6A21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9877871" y="1885170"/>
            <a:ext cx="7381429" cy="6516659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487494" y="439465"/>
            <a:ext cx="10348291" cy="1368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5"/>
              </a:lnSpc>
            </a:pPr>
            <a:r>
              <a:rPr lang="en-US" sz="8003">
                <a:solidFill>
                  <a:srgbClr val="000000"/>
                </a:solidFill>
                <a:latin typeface="Open Sans Extra Bold"/>
              </a:rPr>
              <a:t>Clínica integral.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05894" y="2190852"/>
            <a:ext cx="7862052" cy="58481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9429" indent="-324715" lvl="1">
              <a:lnSpc>
                <a:spcPts val="4211"/>
              </a:lnSpc>
              <a:buFont typeface="Arial"/>
              <a:buChar char="•"/>
            </a:pPr>
            <a:r>
              <a:rPr lang="en-US" sz="3008">
                <a:solidFill>
                  <a:srgbClr val="000000"/>
                </a:solidFill>
                <a:latin typeface="Now"/>
              </a:rPr>
              <a:t>La mayoría  de los pacientes  que se presentan a la consulta necesitan un tratamiento  que involucra  a diversas especialidades .</a:t>
            </a:r>
          </a:p>
          <a:p>
            <a:pPr algn="just" marL="649429" indent="-324715" lvl="1">
              <a:lnSpc>
                <a:spcPts val="4211"/>
              </a:lnSpc>
              <a:buFont typeface="Arial"/>
              <a:buChar char="•"/>
            </a:pPr>
            <a:r>
              <a:rPr lang="en-US" sz="3008">
                <a:solidFill>
                  <a:srgbClr val="000000"/>
                </a:solidFill>
                <a:latin typeface="Now"/>
              </a:rPr>
              <a:t>Nos ayuda a tener un buen diagnóstico y una ruta clínica adecuada enfocándose  en  las  prioridades .</a:t>
            </a:r>
          </a:p>
          <a:p>
            <a:pPr algn="just" marL="649429" indent="-324715" lvl="1">
              <a:lnSpc>
                <a:spcPts val="4211"/>
              </a:lnSpc>
              <a:buFont typeface="Arial"/>
              <a:buChar char="•"/>
            </a:pPr>
            <a:r>
              <a:rPr lang="en-US" sz="3008">
                <a:solidFill>
                  <a:srgbClr val="000000"/>
                </a:solidFill>
                <a:latin typeface="Now"/>
              </a:rPr>
              <a:t>Toma deciones adecuadas antes de colocar  aparatologia y realizar movimientos ortodonticos.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87494" y="8925224"/>
            <a:ext cx="10680455" cy="1244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08"/>
              </a:lnSpc>
            </a:pPr>
            <a:r>
              <a:rPr lang="en-US" sz="2363">
                <a:solidFill>
                  <a:srgbClr val="000000"/>
                </a:solidFill>
                <a:latin typeface="Open Sans Light"/>
              </a:rPr>
              <a:t>Campos Bueno L, Lorente AchúteguiP, Gonzáles Izquierdo  J, Olías Lorente F. Coordinación  y enfoque multidisciplinar  en un caso complejo.RCOE. 2006;11(1):95-103.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832" t="10027" r="0" b="8711"/>
          <a:stretch>
            <a:fillRect/>
          </a:stretch>
        </p:blipFill>
        <p:spPr>
          <a:xfrm flipH="false" flipV="false" rot="0">
            <a:off x="855593" y="51137"/>
            <a:ext cx="16363745" cy="9204606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3964301" y="4304"/>
            <a:ext cx="2761382" cy="2761382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71618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45455" lIns="45455" bIns="45455" rIns="45455"/>
            <a:lstStyle/>
            <a:p>
              <a:pPr algn="ctr">
                <a:lnSpc>
                  <a:spcPts val="238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776053" y="4653440"/>
            <a:ext cx="2215576" cy="4925435"/>
            <a:chOff x="0" y="0"/>
            <a:chExt cx="652145" cy="1449779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652145" cy="1449779"/>
            </a:xfrm>
            <a:custGeom>
              <a:avLst/>
              <a:gdLst/>
              <a:ahLst/>
              <a:cxnLst/>
              <a:rect r="r" b="b" t="t" l="l"/>
              <a:pathLst>
                <a:path h="1449779" w="652145">
                  <a:moveTo>
                    <a:pt x="0" y="0"/>
                  </a:moveTo>
                  <a:lnTo>
                    <a:pt x="652145" y="0"/>
                  </a:lnTo>
                  <a:lnTo>
                    <a:pt x="652145" y="1449779"/>
                  </a:lnTo>
                  <a:lnTo>
                    <a:pt x="0" y="1449779"/>
                  </a:lnTo>
                  <a:close/>
                </a:path>
              </a:pathLst>
            </a:custGeom>
            <a:solidFill>
              <a:srgbClr val="171618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45455" lIns="45455" bIns="45455" rIns="45455"/>
            <a:lstStyle/>
            <a:p>
              <a:pPr algn="ctr">
                <a:lnSpc>
                  <a:spcPts val="238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4371398" y="6851980"/>
            <a:ext cx="3432563" cy="3432563"/>
            <a:chOff x="0" y="0"/>
            <a:chExt cx="6355080" cy="6355080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5553691" y="2835207"/>
            <a:ext cx="548187" cy="548187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45455" lIns="45455" bIns="45455" rIns="45455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5553691" y="3589354"/>
            <a:ext cx="548187" cy="548187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45455" lIns="45455" bIns="45455" rIns="45455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5553691" y="4388752"/>
            <a:ext cx="548187" cy="548187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45455" lIns="45455" bIns="45455" rIns="45455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5553691" y="5184100"/>
            <a:ext cx="548187" cy="548187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45455" lIns="45455" bIns="45455" rIns="45455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553691" y="5945356"/>
            <a:ext cx="548187" cy="548187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45455" lIns="45455" bIns="45455" rIns="45455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5553691" y="7493438"/>
            <a:ext cx="548187" cy="548187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45455" lIns="45455" bIns="45455" rIns="45455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5553691" y="6698090"/>
            <a:ext cx="548187" cy="548187"/>
            <a:chOff x="0" y="0"/>
            <a:chExt cx="812800" cy="812800"/>
          </a:xfrm>
        </p:grpSpPr>
        <p:sp>
          <p:nvSpPr>
            <p:cNvPr name="Freeform 30" id="3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45455" lIns="45455" bIns="45455" rIns="45455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5367084" y="1916917"/>
            <a:ext cx="3872673" cy="584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28"/>
              </a:lnSpc>
            </a:pPr>
            <a:r>
              <a:rPr lang="en-US" sz="3448">
                <a:solidFill>
                  <a:srgbClr val="000000"/>
                </a:solidFill>
                <a:latin typeface="Open Sans Extra Bold"/>
              </a:rPr>
              <a:t>Pediatría .</a:t>
            </a:r>
          </a:p>
        </p:txBody>
      </p:sp>
      <p:grpSp>
        <p:nvGrpSpPr>
          <p:cNvPr name="Group 33" id="33"/>
          <p:cNvGrpSpPr/>
          <p:nvPr/>
        </p:nvGrpSpPr>
        <p:grpSpPr>
          <a:xfrm rot="0">
            <a:off x="5553691" y="1952922"/>
            <a:ext cx="548187" cy="548187"/>
            <a:chOff x="0" y="0"/>
            <a:chExt cx="812800" cy="812800"/>
          </a:xfrm>
        </p:grpSpPr>
        <p:sp>
          <p:nvSpPr>
            <p:cNvPr name="Freeform 34" id="3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45455" lIns="45455" bIns="45455" rIns="45455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sp>
        <p:nvSpPr>
          <p:cNvPr name="TextBox 36" id="36"/>
          <p:cNvSpPr txBox="true"/>
          <p:nvPr/>
        </p:nvSpPr>
        <p:spPr>
          <a:xfrm rot="0">
            <a:off x="5663905" y="2758002"/>
            <a:ext cx="3872673" cy="584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28"/>
              </a:lnSpc>
            </a:pPr>
            <a:r>
              <a:rPr lang="en-US" sz="3448">
                <a:solidFill>
                  <a:srgbClr val="000000"/>
                </a:solidFill>
                <a:latin typeface="Open Sans Extra Bold"/>
              </a:rPr>
              <a:t>Periodoncia.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623204" y="3544827"/>
            <a:ext cx="5360431" cy="584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28"/>
              </a:lnSpc>
              <a:spcBef>
                <a:spcPct val="0"/>
              </a:spcBef>
            </a:pPr>
            <a:r>
              <a:rPr lang="en-US" sz="3448">
                <a:solidFill>
                  <a:srgbClr val="000000"/>
                </a:solidFill>
                <a:latin typeface="Open Sans Extra Bold"/>
              </a:rPr>
              <a:t>Oclusión .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4412103" y="4309504"/>
            <a:ext cx="5438335" cy="584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28"/>
              </a:lnSpc>
              <a:spcBef>
                <a:spcPct val="0"/>
              </a:spcBef>
            </a:pPr>
            <a:r>
              <a:rPr lang="en-US" sz="3448">
                <a:solidFill>
                  <a:srgbClr val="000000"/>
                </a:solidFill>
                <a:latin typeface="Open Sans Extra Bold"/>
              </a:rPr>
              <a:t>Prótesis 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5725962" y="5118353"/>
            <a:ext cx="3748560" cy="584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28"/>
              </a:lnSpc>
              <a:spcBef>
                <a:spcPct val="0"/>
              </a:spcBef>
            </a:pPr>
            <a:r>
              <a:rPr lang="en-US" sz="3448">
                <a:solidFill>
                  <a:srgbClr val="000000"/>
                </a:solidFill>
                <a:latin typeface="Open Sans Extra Bold"/>
              </a:rPr>
              <a:t>Radiología .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6267114" y="5874507"/>
            <a:ext cx="4586671" cy="584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828"/>
              </a:lnSpc>
              <a:spcBef>
                <a:spcPct val="0"/>
              </a:spcBef>
            </a:pPr>
            <a:r>
              <a:rPr lang="en-US" sz="3448">
                <a:solidFill>
                  <a:srgbClr val="000000"/>
                </a:solidFill>
                <a:latin typeface="Open Sans Extra Bold"/>
              </a:rPr>
              <a:t>Anatomía  humana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6153043" y="7586279"/>
            <a:ext cx="4637835" cy="584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828"/>
              </a:lnSpc>
              <a:spcBef>
                <a:spcPct val="0"/>
              </a:spcBef>
            </a:pPr>
            <a:r>
              <a:rPr lang="en-US" sz="3448">
                <a:solidFill>
                  <a:srgbClr val="000000"/>
                </a:solidFill>
                <a:latin typeface="Open Sans Extra Bold"/>
              </a:rPr>
              <a:t>Clínica  integral.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481946" y="235500"/>
            <a:ext cx="13848393" cy="1355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49"/>
              </a:lnSpc>
            </a:pPr>
            <a:r>
              <a:rPr lang="en-US" sz="7963">
                <a:solidFill>
                  <a:srgbClr val="000000"/>
                </a:solidFill>
                <a:latin typeface="Open Sans Light Bold"/>
              </a:rPr>
              <a:t>Entre ellas se consideran. 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6153043" y="6778988"/>
            <a:ext cx="4637835" cy="584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828"/>
              </a:lnSpc>
              <a:spcBef>
                <a:spcPct val="0"/>
              </a:spcBef>
            </a:pPr>
            <a:r>
              <a:rPr lang="en-US" sz="3448">
                <a:solidFill>
                  <a:srgbClr val="000000"/>
                </a:solidFill>
                <a:latin typeface="Open Sans Extra Bold"/>
              </a:rPr>
              <a:t>Anatomía  dental.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6692501"/>
            <a:ext cx="5811974" cy="1794226"/>
            <a:chOff x="0" y="0"/>
            <a:chExt cx="1740627" cy="537353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740627" cy="537353"/>
            </a:xfrm>
            <a:custGeom>
              <a:avLst/>
              <a:gdLst/>
              <a:ahLst/>
              <a:cxnLst/>
              <a:rect r="r" b="b" t="t" l="l"/>
              <a:pathLst>
                <a:path h="537353" w="1740627">
                  <a:moveTo>
                    <a:pt x="0" y="0"/>
                  </a:moveTo>
                  <a:lnTo>
                    <a:pt x="1740627" y="0"/>
                  </a:lnTo>
                  <a:lnTo>
                    <a:pt x="1740627" y="537353"/>
                  </a:lnTo>
                  <a:lnTo>
                    <a:pt x="0" y="537353"/>
                  </a:lnTo>
                  <a:close/>
                </a:path>
              </a:pathLst>
            </a:custGeom>
            <a:solidFill>
              <a:srgbClr val="F6A21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0" y="880550"/>
            <a:ext cx="5811974" cy="5811951"/>
            <a:chOff x="0" y="0"/>
            <a:chExt cx="6350025" cy="6350000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/>
              <a:stretch>
                <a:fillRect l="-16666" r="-16666" t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3562114" y="0"/>
            <a:ext cx="3086100" cy="1592739"/>
            <a:chOff x="0" y="0"/>
            <a:chExt cx="812800" cy="419487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812800" cy="419487"/>
            </a:xfrm>
            <a:custGeom>
              <a:avLst/>
              <a:gdLst/>
              <a:ahLst/>
              <a:cxnLst/>
              <a:rect r="r" b="b" t="t" l="l"/>
              <a:pathLst>
                <a:path h="419487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419487"/>
                  </a:lnTo>
                  <a:lnTo>
                    <a:pt x="0" y="419487"/>
                  </a:lnTo>
                  <a:close/>
                </a:path>
              </a:pathLst>
            </a:custGeom>
            <a:solidFill>
              <a:srgbClr val="F6A213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667969" y="7230894"/>
            <a:ext cx="914540" cy="2276004"/>
          </a:xfrm>
          <a:prstGeom prst="rect">
            <a:avLst/>
          </a:prstGeom>
        </p:spPr>
      </p:pic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16648214" y="6450792"/>
            <a:ext cx="3836208" cy="3836208"/>
            <a:chOff x="0" y="0"/>
            <a:chExt cx="6355080" cy="6355080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6A213"/>
            </a:solidFill>
          </p:spPr>
        </p:sp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5"/>
          <a:srcRect l="34010" t="67072" r="31053" b="3177"/>
          <a:stretch>
            <a:fillRect/>
          </a:stretch>
        </p:blipFill>
        <p:spPr>
          <a:xfrm flipH="false" flipV="false" rot="0">
            <a:off x="12799970" y="2976628"/>
            <a:ext cx="4610388" cy="6281672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5282017" y="643969"/>
            <a:ext cx="9823147" cy="1402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85"/>
              </a:lnSpc>
            </a:pPr>
            <a:r>
              <a:rPr lang="en-US" sz="8203">
                <a:solidFill>
                  <a:srgbClr val="000000"/>
                </a:solidFill>
                <a:latin typeface="Open Sans Extra Bold"/>
              </a:rPr>
              <a:t>Periodoncia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99460" y="7065608"/>
            <a:ext cx="5612514" cy="9718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10"/>
              </a:lnSpc>
            </a:pPr>
            <a:r>
              <a:rPr lang="en-US" sz="1864">
                <a:solidFill>
                  <a:srgbClr val="FFFFFF"/>
                </a:solidFill>
                <a:latin typeface="Now"/>
              </a:rPr>
              <a:t>El estado periodontal del paciente  es un factor importante a considerar en la planeación del tratamiento ortodóntico.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617763" y="2601626"/>
            <a:ext cx="5197975" cy="5703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86039" indent="-293019" lvl="1">
              <a:lnSpc>
                <a:spcPts val="3800"/>
              </a:lnSpc>
              <a:buFont typeface="Arial"/>
              <a:buChar char="•"/>
            </a:pPr>
            <a:r>
              <a:rPr lang="en-US" sz="2714">
                <a:solidFill>
                  <a:srgbClr val="000000"/>
                </a:solidFill>
                <a:latin typeface="Open Sans Light"/>
              </a:rPr>
              <a:t>Está  en estrecha relación porque en el caso de la ortodoncia correctiva, los movimientos  realizados interfieren en  los tejidos periodontales.</a:t>
            </a:r>
          </a:p>
          <a:p>
            <a:pPr algn="just" marL="586039" indent="-293019" lvl="1">
              <a:lnSpc>
                <a:spcPts val="3800"/>
              </a:lnSpc>
              <a:buFont typeface="Arial"/>
              <a:buChar char="•"/>
            </a:pPr>
            <a:r>
              <a:rPr lang="en-US" sz="2714">
                <a:solidFill>
                  <a:srgbClr val="000000"/>
                </a:solidFill>
                <a:latin typeface="Open Sans Light"/>
              </a:rPr>
              <a:t>valoración  a pacientes  comprometidos periodontalmente.</a:t>
            </a:r>
          </a:p>
          <a:p>
            <a:pPr marL="586039" indent="-293019" lvl="1">
              <a:lnSpc>
                <a:spcPts val="3800"/>
              </a:lnSpc>
              <a:buFont typeface="Arial"/>
              <a:buChar char="•"/>
            </a:pPr>
            <a:r>
              <a:rPr lang="en-US" sz="2714">
                <a:solidFill>
                  <a:srgbClr val="000000"/>
                </a:solidFill>
                <a:latin typeface="Open Sans Light"/>
              </a:rPr>
              <a:t>Mejoras en la estética (gingivectomía, gngivoplastías).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99460" y="9229725"/>
            <a:ext cx="7435227" cy="575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 Sans Light"/>
              </a:rPr>
              <a:t> Tortolini P. Fernández  Bodereaeu E. Ortodoncia  y periodoncia. Avances  en odontoestomatología. Vol 2. Madrid. 2011. ISSN 2340-3152 versión online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667969" y="7230894"/>
            <a:ext cx="914540" cy="2276004"/>
          </a:xfrm>
          <a:prstGeom prst="rect">
            <a:avLst/>
          </a:prstGeom>
        </p:spPr>
      </p:pic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6648214" y="6450792"/>
            <a:ext cx="3836208" cy="3836208"/>
            <a:chOff x="0" y="0"/>
            <a:chExt cx="6355080" cy="635508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6A213"/>
            </a:solid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1913" t="0" r="9361" b="0"/>
          <a:stretch>
            <a:fillRect/>
          </a:stretch>
        </p:blipFill>
        <p:spPr>
          <a:xfrm flipH="false" flipV="false" rot="0">
            <a:off x="7485072" y="514350"/>
            <a:ext cx="10640167" cy="92583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574767" y="1323731"/>
            <a:ext cx="6121854" cy="6430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285"/>
              </a:lnSpc>
            </a:pPr>
            <a:r>
              <a:rPr lang="en-US" sz="5203">
                <a:solidFill>
                  <a:srgbClr val="000000"/>
                </a:solidFill>
                <a:latin typeface="Open Sans Extra Bold"/>
              </a:rPr>
              <a:t>Indicaciones  y contraindicaciones del tratamiento  ortodontico en pacientes  periodontales.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64971" y="9229725"/>
            <a:ext cx="6331649" cy="871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 Sans Light"/>
              </a:rPr>
              <a:t> Tortolini P. Fernández  Bodereaeu E. Ortodoncia  y periodoncia. Avances  en odontoestomatología. Vol 2. Madrid. 2011. ISSN 2340-3152 versión online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638176" y="0"/>
            <a:ext cx="3086100" cy="1592739"/>
            <a:chOff x="0" y="0"/>
            <a:chExt cx="812800" cy="419487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812800" cy="419487"/>
            </a:xfrm>
            <a:custGeom>
              <a:avLst/>
              <a:gdLst/>
              <a:ahLst/>
              <a:cxnLst/>
              <a:rect r="r" b="b" t="t" l="l"/>
              <a:pathLst>
                <a:path h="419487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419487"/>
                  </a:lnTo>
                  <a:lnTo>
                    <a:pt x="0" y="419487"/>
                  </a:lnTo>
                  <a:close/>
                </a:path>
              </a:pathLst>
            </a:custGeom>
            <a:solidFill>
              <a:srgbClr val="F6A21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629009" y="8277123"/>
            <a:ext cx="6914681" cy="992538"/>
            <a:chOff x="0" y="0"/>
            <a:chExt cx="9219575" cy="1323384"/>
          </a:xfrm>
        </p:grpSpPr>
        <p:grpSp>
          <p:nvGrpSpPr>
            <p:cNvPr name="Group 6" id="6"/>
            <p:cNvGrpSpPr>
              <a:grpSpLocks noChangeAspect="true"/>
            </p:cNvGrpSpPr>
            <p:nvPr/>
          </p:nvGrpSpPr>
          <p:grpSpPr>
            <a:xfrm rot="0">
              <a:off x="0" y="0"/>
              <a:ext cx="9219575" cy="1323384"/>
              <a:chOff x="0" y="0"/>
              <a:chExt cx="13271500" cy="1905000"/>
            </a:xfrm>
          </p:grpSpPr>
          <p:sp>
            <p:nvSpPr>
              <p:cNvPr name="Freeform 7" id="7"/>
              <p:cNvSpPr/>
              <p:nvPr/>
            </p:nvSpPr>
            <p:spPr>
              <a:xfrm>
                <a:off x="25400" y="0"/>
                <a:ext cx="7886700" cy="1905000"/>
              </a:xfrm>
              <a:custGeom>
                <a:avLst/>
                <a:gdLst/>
                <a:ahLst/>
                <a:cxnLst/>
                <a:rect r="r" b="b" t="t" l="l"/>
                <a:pathLst>
                  <a:path h="1905000" w="7886700">
                    <a:moveTo>
                      <a:pt x="863600" y="254000"/>
                    </a:moveTo>
                    <a:cubicBezTo>
                      <a:pt x="863600" y="393700"/>
                      <a:pt x="749300" y="508000"/>
                      <a:pt x="609600" y="508000"/>
                    </a:cubicBezTo>
                    <a:cubicBezTo>
                      <a:pt x="469900" y="508000"/>
                      <a:pt x="355600" y="393700"/>
                      <a:pt x="355600" y="254000"/>
                    </a:cubicBezTo>
                    <a:cubicBezTo>
                      <a:pt x="355600" y="114300"/>
                      <a:pt x="469900" y="0"/>
                      <a:pt x="609600" y="0"/>
                    </a:cubicBezTo>
                    <a:cubicBezTo>
                      <a:pt x="749300" y="0"/>
                      <a:pt x="863600" y="114300"/>
                      <a:pt x="863600" y="254000"/>
                    </a:cubicBezTo>
                    <a:moveTo>
                      <a:pt x="317500" y="1257300"/>
                    </a:moveTo>
                    <a:cubicBezTo>
                      <a:pt x="330200" y="1244600"/>
                      <a:pt x="342900" y="1231900"/>
                      <a:pt x="355600" y="1231900"/>
                    </a:cubicBezTo>
                    <a:cubicBezTo>
                      <a:pt x="381000" y="1231900"/>
                      <a:pt x="393700" y="1231900"/>
                      <a:pt x="406400" y="1244600"/>
                    </a:cubicBezTo>
                    <a:lnTo>
                      <a:pt x="520700" y="1320800"/>
                    </a:lnTo>
                    <a:cubicBezTo>
                      <a:pt x="533400" y="1333500"/>
                      <a:pt x="546100" y="1346200"/>
                      <a:pt x="546100" y="1371600"/>
                    </a:cubicBezTo>
                    <a:cubicBezTo>
                      <a:pt x="546100" y="1384300"/>
                      <a:pt x="533400" y="1409700"/>
                      <a:pt x="520700" y="1422400"/>
                    </a:cubicBezTo>
                    <a:lnTo>
                      <a:pt x="355600" y="1587500"/>
                    </a:lnTo>
                    <a:cubicBezTo>
                      <a:pt x="355600" y="1587500"/>
                      <a:pt x="355600" y="1587500"/>
                      <a:pt x="355600" y="1587500"/>
                    </a:cubicBezTo>
                    <a:cubicBezTo>
                      <a:pt x="355600" y="1587500"/>
                      <a:pt x="355600" y="1587500"/>
                      <a:pt x="355600" y="1587500"/>
                    </a:cubicBezTo>
                    <a:lnTo>
                      <a:pt x="495300" y="1727200"/>
                    </a:lnTo>
                    <a:cubicBezTo>
                      <a:pt x="558800" y="1790700"/>
                      <a:pt x="520700" y="1879600"/>
                      <a:pt x="444500" y="1905000"/>
                    </a:cubicBezTo>
                    <a:cubicBezTo>
                      <a:pt x="431800" y="1905000"/>
                      <a:pt x="406400" y="1892300"/>
                      <a:pt x="406400" y="1892300"/>
                    </a:cubicBezTo>
                    <a:lnTo>
                      <a:pt x="177800" y="1663700"/>
                    </a:lnTo>
                    <a:cubicBezTo>
                      <a:pt x="127000" y="1612900"/>
                      <a:pt x="127000" y="1549400"/>
                      <a:pt x="165100" y="1498600"/>
                    </a:cubicBezTo>
                    <a:lnTo>
                      <a:pt x="317500" y="1257300"/>
                    </a:lnTo>
                    <a:lnTo>
                      <a:pt x="317500" y="1257300"/>
                    </a:lnTo>
                    <a:moveTo>
                      <a:pt x="342900" y="952500"/>
                    </a:moveTo>
                    <a:cubicBezTo>
                      <a:pt x="342900" y="952500"/>
                      <a:pt x="355600" y="952500"/>
                      <a:pt x="355600" y="965200"/>
                    </a:cubicBezTo>
                    <a:lnTo>
                      <a:pt x="355600" y="1130300"/>
                    </a:lnTo>
                    <a:cubicBezTo>
                      <a:pt x="355600" y="1130300"/>
                      <a:pt x="368300" y="1143000"/>
                      <a:pt x="368300" y="1143000"/>
                    </a:cubicBezTo>
                    <a:cubicBezTo>
                      <a:pt x="533400" y="1117600"/>
                      <a:pt x="685800" y="1117600"/>
                      <a:pt x="850900" y="1143000"/>
                    </a:cubicBezTo>
                    <a:cubicBezTo>
                      <a:pt x="850900" y="1143000"/>
                      <a:pt x="850900" y="1143000"/>
                      <a:pt x="863600" y="1143000"/>
                    </a:cubicBezTo>
                    <a:cubicBezTo>
                      <a:pt x="863600" y="1130300"/>
                      <a:pt x="863600" y="1130300"/>
                      <a:pt x="863600" y="1130300"/>
                    </a:cubicBezTo>
                    <a:lnTo>
                      <a:pt x="863600" y="965200"/>
                    </a:lnTo>
                    <a:cubicBezTo>
                      <a:pt x="863600" y="952500"/>
                      <a:pt x="876300" y="952500"/>
                      <a:pt x="876300" y="952500"/>
                    </a:cubicBezTo>
                    <a:lnTo>
                      <a:pt x="1016000" y="1206500"/>
                    </a:lnTo>
                    <a:cubicBezTo>
                      <a:pt x="1041400" y="1244600"/>
                      <a:pt x="1079500" y="1270000"/>
                      <a:pt x="1130300" y="1270000"/>
                    </a:cubicBezTo>
                    <a:lnTo>
                      <a:pt x="1193800" y="1270000"/>
                    </a:lnTo>
                    <a:cubicBezTo>
                      <a:pt x="1206500" y="1270000"/>
                      <a:pt x="1206500" y="1270000"/>
                      <a:pt x="1219200" y="1257300"/>
                    </a:cubicBezTo>
                    <a:cubicBezTo>
                      <a:pt x="1219200" y="1244600"/>
                      <a:pt x="1219200" y="1231900"/>
                      <a:pt x="1219200" y="1219200"/>
                    </a:cubicBezTo>
                    <a:lnTo>
                      <a:pt x="990600" y="825500"/>
                    </a:lnTo>
                    <a:lnTo>
                      <a:pt x="939800" y="711200"/>
                    </a:lnTo>
                    <a:cubicBezTo>
                      <a:pt x="889000" y="622300"/>
                      <a:pt x="800100" y="571500"/>
                      <a:pt x="711200" y="571500"/>
                    </a:cubicBezTo>
                    <a:lnTo>
                      <a:pt x="508000" y="571500"/>
                    </a:lnTo>
                    <a:cubicBezTo>
                      <a:pt x="419100" y="571500"/>
                      <a:pt x="330200" y="622300"/>
                      <a:pt x="279400" y="711200"/>
                    </a:cubicBezTo>
                    <a:lnTo>
                      <a:pt x="228600" y="825500"/>
                    </a:lnTo>
                    <a:lnTo>
                      <a:pt x="0" y="1219200"/>
                    </a:lnTo>
                    <a:cubicBezTo>
                      <a:pt x="0" y="1231900"/>
                      <a:pt x="0" y="1244600"/>
                      <a:pt x="0" y="1257300"/>
                    </a:cubicBezTo>
                    <a:cubicBezTo>
                      <a:pt x="12700" y="1270000"/>
                      <a:pt x="12700" y="1270000"/>
                      <a:pt x="25400" y="1270000"/>
                    </a:cubicBezTo>
                    <a:lnTo>
                      <a:pt x="88900" y="1270000"/>
                    </a:lnTo>
                    <a:cubicBezTo>
                      <a:pt x="139700" y="1270000"/>
                      <a:pt x="177800" y="1244600"/>
                      <a:pt x="203200" y="1206500"/>
                    </a:cubicBezTo>
                    <a:lnTo>
                      <a:pt x="342900" y="952500"/>
                    </a:lnTo>
                    <a:moveTo>
                      <a:pt x="812800" y="1244600"/>
                    </a:moveTo>
                    <a:cubicBezTo>
                      <a:pt x="825500" y="1231900"/>
                      <a:pt x="838200" y="1231900"/>
                      <a:pt x="863600" y="1231900"/>
                    </a:cubicBezTo>
                    <a:cubicBezTo>
                      <a:pt x="876300" y="1231900"/>
                      <a:pt x="889000" y="1244600"/>
                      <a:pt x="901700" y="1257300"/>
                    </a:cubicBezTo>
                    <a:lnTo>
                      <a:pt x="1054100" y="1498600"/>
                    </a:lnTo>
                    <a:cubicBezTo>
                      <a:pt x="1092200" y="1549400"/>
                      <a:pt x="1092200" y="1612900"/>
                      <a:pt x="1041400" y="1663700"/>
                    </a:cubicBezTo>
                    <a:lnTo>
                      <a:pt x="812800" y="1892300"/>
                    </a:lnTo>
                    <a:cubicBezTo>
                      <a:pt x="812800" y="1892300"/>
                      <a:pt x="787400" y="1905000"/>
                      <a:pt x="774700" y="1905000"/>
                    </a:cubicBezTo>
                    <a:cubicBezTo>
                      <a:pt x="698500" y="1879600"/>
                      <a:pt x="660400" y="1790700"/>
                      <a:pt x="723900" y="1727200"/>
                    </a:cubicBezTo>
                    <a:lnTo>
                      <a:pt x="863600" y="1587500"/>
                    </a:lnTo>
                    <a:cubicBezTo>
                      <a:pt x="863600" y="1587500"/>
                      <a:pt x="863600" y="1587500"/>
                      <a:pt x="863600" y="1587500"/>
                    </a:cubicBezTo>
                    <a:cubicBezTo>
                      <a:pt x="863600" y="1587500"/>
                      <a:pt x="863600" y="1587500"/>
                      <a:pt x="863600" y="1587500"/>
                    </a:cubicBezTo>
                    <a:lnTo>
                      <a:pt x="698500" y="1422400"/>
                    </a:lnTo>
                    <a:cubicBezTo>
                      <a:pt x="685800" y="1409700"/>
                      <a:pt x="673100" y="1384300"/>
                      <a:pt x="673100" y="1371600"/>
                    </a:cubicBezTo>
                    <a:cubicBezTo>
                      <a:pt x="673100" y="1346200"/>
                      <a:pt x="685800" y="1333500"/>
                      <a:pt x="698500" y="1320800"/>
                    </a:cubicBezTo>
                    <a:lnTo>
                      <a:pt x="812800" y="1244600"/>
                    </a:lnTo>
                    <a:moveTo>
                      <a:pt x="2197100" y="254000"/>
                    </a:moveTo>
                    <a:cubicBezTo>
                      <a:pt x="2197100" y="393700"/>
                      <a:pt x="2082800" y="508000"/>
                      <a:pt x="1943100" y="508000"/>
                    </a:cubicBezTo>
                    <a:cubicBezTo>
                      <a:pt x="1803400" y="508000"/>
                      <a:pt x="1689100" y="393700"/>
                      <a:pt x="1689100" y="254000"/>
                    </a:cubicBezTo>
                    <a:cubicBezTo>
                      <a:pt x="1689100" y="114300"/>
                      <a:pt x="1803400" y="0"/>
                      <a:pt x="1943100" y="0"/>
                    </a:cubicBezTo>
                    <a:cubicBezTo>
                      <a:pt x="2082800" y="0"/>
                      <a:pt x="2197100" y="114300"/>
                      <a:pt x="2197100" y="254000"/>
                    </a:cubicBezTo>
                    <a:moveTo>
                      <a:pt x="1651000" y="1257300"/>
                    </a:moveTo>
                    <a:cubicBezTo>
                      <a:pt x="1663700" y="1244600"/>
                      <a:pt x="1676400" y="1231900"/>
                      <a:pt x="1689100" y="1231900"/>
                    </a:cubicBezTo>
                    <a:cubicBezTo>
                      <a:pt x="1714500" y="1231900"/>
                      <a:pt x="1727200" y="1231900"/>
                      <a:pt x="1739900" y="1244600"/>
                    </a:cubicBezTo>
                    <a:lnTo>
                      <a:pt x="1854200" y="1320800"/>
                    </a:lnTo>
                    <a:cubicBezTo>
                      <a:pt x="1866900" y="1333500"/>
                      <a:pt x="1879600" y="1346200"/>
                      <a:pt x="1879600" y="1371600"/>
                    </a:cubicBezTo>
                    <a:cubicBezTo>
                      <a:pt x="1879600" y="1384300"/>
                      <a:pt x="1866900" y="1409700"/>
                      <a:pt x="1854200" y="1422400"/>
                    </a:cubicBezTo>
                    <a:lnTo>
                      <a:pt x="1689100" y="1587500"/>
                    </a:lnTo>
                    <a:lnTo>
                      <a:pt x="1828800" y="1727200"/>
                    </a:lnTo>
                    <a:cubicBezTo>
                      <a:pt x="1892300" y="1790700"/>
                      <a:pt x="1854200" y="1879600"/>
                      <a:pt x="1778000" y="1905000"/>
                    </a:cubicBezTo>
                    <a:cubicBezTo>
                      <a:pt x="1765300" y="1905000"/>
                      <a:pt x="1739900" y="1892300"/>
                      <a:pt x="1739900" y="1892300"/>
                    </a:cubicBezTo>
                    <a:lnTo>
                      <a:pt x="1511300" y="1663700"/>
                    </a:lnTo>
                    <a:cubicBezTo>
                      <a:pt x="1460500" y="1612900"/>
                      <a:pt x="1460500" y="1549400"/>
                      <a:pt x="1498600" y="1498600"/>
                    </a:cubicBezTo>
                    <a:lnTo>
                      <a:pt x="1651000" y="1257300"/>
                    </a:lnTo>
                    <a:moveTo>
                      <a:pt x="1676400" y="952500"/>
                    </a:moveTo>
                    <a:cubicBezTo>
                      <a:pt x="1676400" y="952500"/>
                      <a:pt x="1689100" y="952500"/>
                      <a:pt x="1689100" y="965200"/>
                    </a:cubicBezTo>
                    <a:lnTo>
                      <a:pt x="1689100" y="1130300"/>
                    </a:lnTo>
                    <a:cubicBezTo>
                      <a:pt x="1689100" y="1130300"/>
                      <a:pt x="1701800" y="1143000"/>
                      <a:pt x="1701800" y="1143000"/>
                    </a:cubicBezTo>
                    <a:cubicBezTo>
                      <a:pt x="1866900" y="1117600"/>
                      <a:pt x="2019300" y="1117600"/>
                      <a:pt x="2184400" y="1143000"/>
                    </a:cubicBezTo>
                    <a:cubicBezTo>
                      <a:pt x="2184400" y="1143000"/>
                      <a:pt x="2184400" y="1143000"/>
                      <a:pt x="2197100" y="1143000"/>
                    </a:cubicBezTo>
                    <a:cubicBezTo>
                      <a:pt x="2197100" y="1130300"/>
                      <a:pt x="2197100" y="1130300"/>
                      <a:pt x="2197100" y="1130300"/>
                    </a:cubicBezTo>
                    <a:lnTo>
                      <a:pt x="2197100" y="965200"/>
                    </a:lnTo>
                    <a:cubicBezTo>
                      <a:pt x="2197100" y="952500"/>
                      <a:pt x="2209800" y="952500"/>
                      <a:pt x="2209800" y="952500"/>
                    </a:cubicBezTo>
                    <a:lnTo>
                      <a:pt x="2349500" y="1206500"/>
                    </a:lnTo>
                    <a:cubicBezTo>
                      <a:pt x="2374900" y="1244600"/>
                      <a:pt x="2413000" y="1270000"/>
                      <a:pt x="2463800" y="1270000"/>
                    </a:cubicBezTo>
                    <a:lnTo>
                      <a:pt x="2527300" y="1270000"/>
                    </a:lnTo>
                    <a:cubicBezTo>
                      <a:pt x="2540000" y="1270000"/>
                      <a:pt x="2540000" y="1270000"/>
                      <a:pt x="2552700" y="1257300"/>
                    </a:cubicBezTo>
                    <a:cubicBezTo>
                      <a:pt x="2552700" y="1244600"/>
                      <a:pt x="2552700" y="1231900"/>
                      <a:pt x="2552700" y="1219200"/>
                    </a:cubicBezTo>
                    <a:lnTo>
                      <a:pt x="2324100" y="825500"/>
                    </a:lnTo>
                    <a:lnTo>
                      <a:pt x="2273300" y="711200"/>
                    </a:lnTo>
                    <a:cubicBezTo>
                      <a:pt x="2222500" y="622300"/>
                      <a:pt x="2133600" y="571500"/>
                      <a:pt x="2044700" y="571500"/>
                    </a:cubicBezTo>
                    <a:lnTo>
                      <a:pt x="1841500" y="571500"/>
                    </a:lnTo>
                    <a:cubicBezTo>
                      <a:pt x="1752600" y="571500"/>
                      <a:pt x="1663700" y="622300"/>
                      <a:pt x="1612900" y="711200"/>
                    </a:cubicBezTo>
                    <a:lnTo>
                      <a:pt x="1562100" y="825500"/>
                    </a:lnTo>
                    <a:lnTo>
                      <a:pt x="1333500" y="1219200"/>
                    </a:lnTo>
                    <a:cubicBezTo>
                      <a:pt x="1333500" y="1231900"/>
                      <a:pt x="1333500" y="1244600"/>
                      <a:pt x="1333500" y="1257300"/>
                    </a:cubicBezTo>
                    <a:cubicBezTo>
                      <a:pt x="1346200" y="1270000"/>
                      <a:pt x="1346200" y="1270000"/>
                      <a:pt x="1358900" y="1270000"/>
                    </a:cubicBezTo>
                    <a:lnTo>
                      <a:pt x="1422400" y="1270000"/>
                    </a:lnTo>
                    <a:cubicBezTo>
                      <a:pt x="1473200" y="1270000"/>
                      <a:pt x="1511300" y="1244600"/>
                      <a:pt x="1536700" y="1206500"/>
                    </a:cubicBezTo>
                    <a:lnTo>
                      <a:pt x="1676400" y="952500"/>
                    </a:lnTo>
                    <a:moveTo>
                      <a:pt x="2146300" y="1244600"/>
                    </a:moveTo>
                    <a:cubicBezTo>
                      <a:pt x="2159000" y="1231900"/>
                      <a:pt x="2171700" y="1231900"/>
                      <a:pt x="2197100" y="1231900"/>
                    </a:cubicBezTo>
                    <a:cubicBezTo>
                      <a:pt x="2209800" y="1231900"/>
                      <a:pt x="2222500" y="1244600"/>
                      <a:pt x="2235200" y="1257300"/>
                    </a:cubicBezTo>
                    <a:lnTo>
                      <a:pt x="2387600" y="1498600"/>
                    </a:lnTo>
                    <a:cubicBezTo>
                      <a:pt x="2425700" y="1549400"/>
                      <a:pt x="2425700" y="1612900"/>
                      <a:pt x="2374900" y="1663700"/>
                    </a:cubicBezTo>
                    <a:lnTo>
                      <a:pt x="2146300" y="1892300"/>
                    </a:lnTo>
                    <a:cubicBezTo>
                      <a:pt x="2146300" y="1892300"/>
                      <a:pt x="2120900" y="1905000"/>
                      <a:pt x="2108200" y="1905000"/>
                    </a:cubicBezTo>
                    <a:cubicBezTo>
                      <a:pt x="2032000" y="1879600"/>
                      <a:pt x="1993900" y="1790700"/>
                      <a:pt x="2057400" y="1727200"/>
                    </a:cubicBezTo>
                    <a:lnTo>
                      <a:pt x="2197100" y="1587500"/>
                    </a:lnTo>
                    <a:lnTo>
                      <a:pt x="2032000" y="1422400"/>
                    </a:lnTo>
                    <a:cubicBezTo>
                      <a:pt x="2019300" y="1409700"/>
                      <a:pt x="2006600" y="1384300"/>
                      <a:pt x="2006600" y="1371600"/>
                    </a:cubicBezTo>
                    <a:cubicBezTo>
                      <a:pt x="2006600" y="1346200"/>
                      <a:pt x="2019300" y="1333500"/>
                      <a:pt x="2032000" y="1320800"/>
                    </a:cubicBezTo>
                    <a:lnTo>
                      <a:pt x="2146300" y="1244600"/>
                    </a:lnTo>
                    <a:moveTo>
                      <a:pt x="3530600" y="254000"/>
                    </a:moveTo>
                    <a:cubicBezTo>
                      <a:pt x="3530600" y="393700"/>
                      <a:pt x="3416300" y="508000"/>
                      <a:pt x="3276600" y="508000"/>
                    </a:cubicBezTo>
                    <a:cubicBezTo>
                      <a:pt x="3136900" y="508000"/>
                      <a:pt x="3022600" y="393700"/>
                      <a:pt x="3022600" y="254000"/>
                    </a:cubicBezTo>
                    <a:cubicBezTo>
                      <a:pt x="3022600" y="114300"/>
                      <a:pt x="3136900" y="0"/>
                      <a:pt x="3276600" y="0"/>
                    </a:cubicBezTo>
                    <a:cubicBezTo>
                      <a:pt x="3416300" y="0"/>
                      <a:pt x="3530600" y="114300"/>
                      <a:pt x="3530600" y="254000"/>
                    </a:cubicBezTo>
                    <a:moveTo>
                      <a:pt x="2984500" y="1257300"/>
                    </a:moveTo>
                    <a:cubicBezTo>
                      <a:pt x="2997200" y="1244600"/>
                      <a:pt x="3009900" y="1231900"/>
                      <a:pt x="3022600" y="1231900"/>
                    </a:cubicBezTo>
                    <a:cubicBezTo>
                      <a:pt x="3048000" y="1231900"/>
                      <a:pt x="3060700" y="1231900"/>
                      <a:pt x="3073400" y="1244600"/>
                    </a:cubicBezTo>
                    <a:lnTo>
                      <a:pt x="3187700" y="1320800"/>
                    </a:lnTo>
                    <a:cubicBezTo>
                      <a:pt x="3200400" y="1333500"/>
                      <a:pt x="3213100" y="1346200"/>
                      <a:pt x="3213100" y="1371600"/>
                    </a:cubicBezTo>
                    <a:cubicBezTo>
                      <a:pt x="3213100" y="1384300"/>
                      <a:pt x="3200400" y="1409700"/>
                      <a:pt x="3187700" y="1422400"/>
                    </a:cubicBezTo>
                    <a:lnTo>
                      <a:pt x="3022600" y="1587500"/>
                    </a:lnTo>
                    <a:lnTo>
                      <a:pt x="3162300" y="1727200"/>
                    </a:lnTo>
                    <a:cubicBezTo>
                      <a:pt x="3225800" y="1790700"/>
                      <a:pt x="3187700" y="1879600"/>
                      <a:pt x="3111500" y="1905000"/>
                    </a:cubicBezTo>
                    <a:cubicBezTo>
                      <a:pt x="3098800" y="1905000"/>
                      <a:pt x="3073400" y="1892300"/>
                      <a:pt x="3073400" y="1892300"/>
                    </a:cubicBezTo>
                    <a:lnTo>
                      <a:pt x="2844800" y="1663700"/>
                    </a:lnTo>
                    <a:cubicBezTo>
                      <a:pt x="2794000" y="1612900"/>
                      <a:pt x="2794000" y="1549400"/>
                      <a:pt x="2832100" y="1498600"/>
                    </a:cubicBezTo>
                    <a:lnTo>
                      <a:pt x="2984500" y="1257300"/>
                    </a:lnTo>
                    <a:moveTo>
                      <a:pt x="3009900" y="952500"/>
                    </a:moveTo>
                    <a:cubicBezTo>
                      <a:pt x="3009900" y="952500"/>
                      <a:pt x="3022600" y="952500"/>
                      <a:pt x="3022600" y="965200"/>
                    </a:cubicBezTo>
                    <a:lnTo>
                      <a:pt x="3022600" y="1130300"/>
                    </a:lnTo>
                    <a:cubicBezTo>
                      <a:pt x="3022600" y="1130300"/>
                      <a:pt x="3035300" y="1143000"/>
                      <a:pt x="3035300" y="1143000"/>
                    </a:cubicBezTo>
                    <a:cubicBezTo>
                      <a:pt x="3200400" y="1117600"/>
                      <a:pt x="3352800" y="1117600"/>
                      <a:pt x="3517900" y="1143000"/>
                    </a:cubicBezTo>
                    <a:cubicBezTo>
                      <a:pt x="3517900" y="1143000"/>
                      <a:pt x="3517900" y="1143000"/>
                      <a:pt x="3530600" y="1143000"/>
                    </a:cubicBezTo>
                    <a:cubicBezTo>
                      <a:pt x="3530600" y="1130300"/>
                      <a:pt x="3530600" y="1130300"/>
                      <a:pt x="3530600" y="1130300"/>
                    </a:cubicBezTo>
                    <a:lnTo>
                      <a:pt x="3530600" y="965200"/>
                    </a:lnTo>
                    <a:cubicBezTo>
                      <a:pt x="3530600" y="952500"/>
                      <a:pt x="3543300" y="952500"/>
                      <a:pt x="3543300" y="952500"/>
                    </a:cubicBezTo>
                    <a:lnTo>
                      <a:pt x="3683000" y="1206500"/>
                    </a:lnTo>
                    <a:cubicBezTo>
                      <a:pt x="3708400" y="1244600"/>
                      <a:pt x="3746500" y="1270000"/>
                      <a:pt x="3797300" y="1270000"/>
                    </a:cubicBezTo>
                    <a:lnTo>
                      <a:pt x="3860800" y="1270000"/>
                    </a:lnTo>
                    <a:cubicBezTo>
                      <a:pt x="3873500" y="1270000"/>
                      <a:pt x="3873500" y="1270000"/>
                      <a:pt x="3886200" y="1257300"/>
                    </a:cubicBezTo>
                    <a:cubicBezTo>
                      <a:pt x="3886200" y="1244600"/>
                      <a:pt x="3886200" y="1231900"/>
                      <a:pt x="3886200" y="1219200"/>
                    </a:cubicBezTo>
                    <a:lnTo>
                      <a:pt x="3657600" y="825500"/>
                    </a:lnTo>
                    <a:lnTo>
                      <a:pt x="3606800" y="711200"/>
                    </a:lnTo>
                    <a:cubicBezTo>
                      <a:pt x="3556000" y="622300"/>
                      <a:pt x="3467100" y="571500"/>
                      <a:pt x="3378200" y="571500"/>
                    </a:cubicBezTo>
                    <a:lnTo>
                      <a:pt x="3175000" y="571500"/>
                    </a:lnTo>
                    <a:cubicBezTo>
                      <a:pt x="3086100" y="571500"/>
                      <a:pt x="2997200" y="622300"/>
                      <a:pt x="2946400" y="711200"/>
                    </a:cubicBezTo>
                    <a:lnTo>
                      <a:pt x="2895600" y="825500"/>
                    </a:lnTo>
                    <a:lnTo>
                      <a:pt x="2667000" y="1219200"/>
                    </a:lnTo>
                    <a:cubicBezTo>
                      <a:pt x="2667000" y="1231900"/>
                      <a:pt x="2667000" y="1244600"/>
                      <a:pt x="2667000" y="1257300"/>
                    </a:cubicBezTo>
                    <a:cubicBezTo>
                      <a:pt x="2679700" y="1270000"/>
                      <a:pt x="2679700" y="1270000"/>
                      <a:pt x="2692400" y="1270000"/>
                    </a:cubicBezTo>
                    <a:lnTo>
                      <a:pt x="2755900" y="1270000"/>
                    </a:lnTo>
                    <a:cubicBezTo>
                      <a:pt x="2806700" y="1270000"/>
                      <a:pt x="2844800" y="1244600"/>
                      <a:pt x="2870200" y="1206500"/>
                    </a:cubicBezTo>
                    <a:lnTo>
                      <a:pt x="3009900" y="952500"/>
                    </a:lnTo>
                    <a:moveTo>
                      <a:pt x="3479800" y="1244600"/>
                    </a:moveTo>
                    <a:cubicBezTo>
                      <a:pt x="3492500" y="1231900"/>
                      <a:pt x="3505200" y="1231900"/>
                      <a:pt x="3530600" y="1231900"/>
                    </a:cubicBezTo>
                    <a:cubicBezTo>
                      <a:pt x="3543300" y="1231900"/>
                      <a:pt x="3556000" y="1244600"/>
                      <a:pt x="3568700" y="1257300"/>
                    </a:cubicBezTo>
                    <a:lnTo>
                      <a:pt x="3721100" y="1498600"/>
                    </a:lnTo>
                    <a:cubicBezTo>
                      <a:pt x="3759200" y="1549400"/>
                      <a:pt x="3759200" y="1612900"/>
                      <a:pt x="3708400" y="1663700"/>
                    </a:cubicBezTo>
                    <a:lnTo>
                      <a:pt x="3479800" y="1892300"/>
                    </a:lnTo>
                    <a:cubicBezTo>
                      <a:pt x="3479800" y="1892300"/>
                      <a:pt x="3454400" y="1905000"/>
                      <a:pt x="3441700" y="1905000"/>
                    </a:cubicBezTo>
                    <a:cubicBezTo>
                      <a:pt x="3365500" y="1879600"/>
                      <a:pt x="3327400" y="1790700"/>
                      <a:pt x="3390900" y="1727200"/>
                    </a:cubicBezTo>
                    <a:lnTo>
                      <a:pt x="3530600" y="1587500"/>
                    </a:lnTo>
                    <a:lnTo>
                      <a:pt x="3365500" y="1422400"/>
                    </a:lnTo>
                    <a:cubicBezTo>
                      <a:pt x="3352800" y="1409700"/>
                      <a:pt x="3340100" y="1384300"/>
                      <a:pt x="3340100" y="1371600"/>
                    </a:cubicBezTo>
                    <a:cubicBezTo>
                      <a:pt x="3340100" y="1346200"/>
                      <a:pt x="3352800" y="1333500"/>
                      <a:pt x="3365500" y="1320800"/>
                    </a:cubicBezTo>
                    <a:lnTo>
                      <a:pt x="3479800" y="1244600"/>
                    </a:lnTo>
                    <a:moveTo>
                      <a:pt x="4864100" y="254000"/>
                    </a:moveTo>
                    <a:cubicBezTo>
                      <a:pt x="4864100" y="393700"/>
                      <a:pt x="4749800" y="508000"/>
                      <a:pt x="4610100" y="508000"/>
                    </a:cubicBezTo>
                    <a:cubicBezTo>
                      <a:pt x="4470400" y="508000"/>
                      <a:pt x="4356100" y="393700"/>
                      <a:pt x="4356100" y="254000"/>
                    </a:cubicBezTo>
                    <a:cubicBezTo>
                      <a:pt x="4356100" y="114300"/>
                      <a:pt x="4470400" y="0"/>
                      <a:pt x="4610100" y="0"/>
                    </a:cubicBezTo>
                    <a:cubicBezTo>
                      <a:pt x="4749800" y="0"/>
                      <a:pt x="4864100" y="114300"/>
                      <a:pt x="4864100" y="254000"/>
                    </a:cubicBezTo>
                    <a:moveTo>
                      <a:pt x="4318000" y="1257300"/>
                    </a:moveTo>
                    <a:cubicBezTo>
                      <a:pt x="4330700" y="1244600"/>
                      <a:pt x="4343400" y="1231900"/>
                      <a:pt x="4356100" y="1231900"/>
                    </a:cubicBezTo>
                    <a:cubicBezTo>
                      <a:pt x="4381500" y="1231900"/>
                      <a:pt x="4394200" y="1231900"/>
                      <a:pt x="4406900" y="1244600"/>
                    </a:cubicBezTo>
                    <a:lnTo>
                      <a:pt x="4521200" y="1320800"/>
                    </a:lnTo>
                    <a:cubicBezTo>
                      <a:pt x="4533900" y="1333500"/>
                      <a:pt x="4546600" y="1346200"/>
                      <a:pt x="4546600" y="1371600"/>
                    </a:cubicBezTo>
                    <a:cubicBezTo>
                      <a:pt x="4546600" y="1384300"/>
                      <a:pt x="4533900" y="1409700"/>
                      <a:pt x="4521200" y="1422400"/>
                    </a:cubicBezTo>
                    <a:lnTo>
                      <a:pt x="4356100" y="1587500"/>
                    </a:lnTo>
                    <a:lnTo>
                      <a:pt x="4495800" y="1727200"/>
                    </a:lnTo>
                    <a:cubicBezTo>
                      <a:pt x="4559300" y="1790700"/>
                      <a:pt x="4521200" y="1879600"/>
                      <a:pt x="4445000" y="1905000"/>
                    </a:cubicBezTo>
                    <a:cubicBezTo>
                      <a:pt x="4432300" y="1905000"/>
                      <a:pt x="4406900" y="1892300"/>
                      <a:pt x="4406900" y="1892300"/>
                    </a:cubicBezTo>
                    <a:lnTo>
                      <a:pt x="4178300" y="1663700"/>
                    </a:lnTo>
                    <a:cubicBezTo>
                      <a:pt x="4127500" y="1612900"/>
                      <a:pt x="4127500" y="1549400"/>
                      <a:pt x="4165600" y="1498600"/>
                    </a:cubicBezTo>
                    <a:lnTo>
                      <a:pt x="4318000" y="1257300"/>
                    </a:lnTo>
                    <a:moveTo>
                      <a:pt x="4343400" y="952500"/>
                    </a:moveTo>
                    <a:cubicBezTo>
                      <a:pt x="4343400" y="952500"/>
                      <a:pt x="4356100" y="952500"/>
                      <a:pt x="4356100" y="965200"/>
                    </a:cubicBezTo>
                    <a:lnTo>
                      <a:pt x="4356100" y="1130300"/>
                    </a:lnTo>
                    <a:cubicBezTo>
                      <a:pt x="4356100" y="1130300"/>
                      <a:pt x="4368800" y="1143000"/>
                      <a:pt x="4368800" y="1143000"/>
                    </a:cubicBezTo>
                    <a:cubicBezTo>
                      <a:pt x="4533900" y="1117600"/>
                      <a:pt x="4686300" y="1117600"/>
                      <a:pt x="4851400" y="1143000"/>
                    </a:cubicBezTo>
                    <a:cubicBezTo>
                      <a:pt x="4851400" y="1143000"/>
                      <a:pt x="4851400" y="1143000"/>
                      <a:pt x="4864100" y="1143000"/>
                    </a:cubicBezTo>
                    <a:cubicBezTo>
                      <a:pt x="4864100" y="1130300"/>
                      <a:pt x="4864100" y="1130300"/>
                      <a:pt x="4864100" y="1130300"/>
                    </a:cubicBezTo>
                    <a:lnTo>
                      <a:pt x="4864100" y="965200"/>
                    </a:lnTo>
                    <a:cubicBezTo>
                      <a:pt x="4864100" y="952500"/>
                      <a:pt x="4876800" y="952500"/>
                      <a:pt x="4876800" y="952500"/>
                    </a:cubicBezTo>
                    <a:lnTo>
                      <a:pt x="5016500" y="1206500"/>
                    </a:lnTo>
                    <a:cubicBezTo>
                      <a:pt x="5041900" y="1244600"/>
                      <a:pt x="5080000" y="1270000"/>
                      <a:pt x="5130800" y="1270000"/>
                    </a:cubicBezTo>
                    <a:lnTo>
                      <a:pt x="5194300" y="1270000"/>
                    </a:lnTo>
                    <a:cubicBezTo>
                      <a:pt x="5207000" y="1270000"/>
                      <a:pt x="5207000" y="1270000"/>
                      <a:pt x="5219700" y="1257300"/>
                    </a:cubicBezTo>
                    <a:cubicBezTo>
                      <a:pt x="5219700" y="1244600"/>
                      <a:pt x="5219700" y="1231900"/>
                      <a:pt x="5219700" y="1219200"/>
                    </a:cubicBezTo>
                    <a:lnTo>
                      <a:pt x="4991100" y="825500"/>
                    </a:lnTo>
                    <a:lnTo>
                      <a:pt x="4940300" y="711200"/>
                    </a:lnTo>
                    <a:cubicBezTo>
                      <a:pt x="4889500" y="622300"/>
                      <a:pt x="4800600" y="571500"/>
                      <a:pt x="4711700" y="571500"/>
                    </a:cubicBezTo>
                    <a:lnTo>
                      <a:pt x="4508500" y="571500"/>
                    </a:lnTo>
                    <a:cubicBezTo>
                      <a:pt x="4419600" y="571500"/>
                      <a:pt x="4330700" y="622300"/>
                      <a:pt x="4279900" y="711200"/>
                    </a:cubicBezTo>
                    <a:lnTo>
                      <a:pt x="4229100" y="825500"/>
                    </a:lnTo>
                    <a:lnTo>
                      <a:pt x="4000500" y="1219200"/>
                    </a:lnTo>
                    <a:cubicBezTo>
                      <a:pt x="4000500" y="1231900"/>
                      <a:pt x="4000500" y="1244600"/>
                      <a:pt x="4000500" y="1257300"/>
                    </a:cubicBezTo>
                    <a:cubicBezTo>
                      <a:pt x="4013200" y="1270000"/>
                      <a:pt x="4013200" y="1270000"/>
                      <a:pt x="4025900" y="1270000"/>
                    </a:cubicBezTo>
                    <a:lnTo>
                      <a:pt x="4089400" y="1270000"/>
                    </a:lnTo>
                    <a:cubicBezTo>
                      <a:pt x="4140200" y="1270000"/>
                      <a:pt x="4178300" y="1244600"/>
                      <a:pt x="4203700" y="1206500"/>
                    </a:cubicBezTo>
                    <a:lnTo>
                      <a:pt x="4343400" y="952500"/>
                    </a:lnTo>
                    <a:moveTo>
                      <a:pt x="4813300" y="1244600"/>
                    </a:moveTo>
                    <a:cubicBezTo>
                      <a:pt x="4826000" y="1231900"/>
                      <a:pt x="4838700" y="1231900"/>
                      <a:pt x="4864100" y="1231900"/>
                    </a:cubicBezTo>
                    <a:cubicBezTo>
                      <a:pt x="4876800" y="1231900"/>
                      <a:pt x="4889500" y="1244600"/>
                      <a:pt x="4902200" y="1257300"/>
                    </a:cubicBezTo>
                    <a:lnTo>
                      <a:pt x="5054600" y="1498600"/>
                    </a:lnTo>
                    <a:cubicBezTo>
                      <a:pt x="5092700" y="1549400"/>
                      <a:pt x="5092700" y="1612900"/>
                      <a:pt x="5041900" y="1663700"/>
                    </a:cubicBezTo>
                    <a:lnTo>
                      <a:pt x="4813300" y="1892300"/>
                    </a:lnTo>
                    <a:cubicBezTo>
                      <a:pt x="4813300" y="1892300"/>
                      <a:pt x="4787900" y="1905000"/>
                      <a:pt x="4775200" y="1905000"/>
                    </a:cubicBezTo>
                    <a:cubicBezTo>
                      <a:pt x="4699000" y="1879600"/>
                      <a:pt x="4660900" y="1790700"/>
                      <a:pt x="4724400" y="1727200"/>
                    </a:cubicBezTo>
                    <a:lnTo>
                      <a:pt x="4864100" y="1587500"/>
                    </a:lnTo>
                    <a:lnTo>
                      <a:pt x="4699000" y="1422400"/>
                    </a:lnTo>
                    <a:cubicBezTo>
                      <a:pt x="4686300" y="1409700"/>
                      <a:pt x="4673600" y="1384300"/>
                      <a:pt x="4673600" y="1371600"/>
                    </a:cubicBezTo>
                    <a:cubicBezTo>
                      <a:pt x="4673600" y="1346200"/>
                      <a:pt x="4686300" y="1333500"/>
                      <a:pt x="4699000" y="1320800"/>
                    </a:cubicBezTo>
                    <a:lnTo>
                      <a:pt x="4813300" y="1244600"/>
                    </a:lnTo>
                    <a:moveTo>
                      <a:pt x="6197600" y="254000"/>
                    </a:moveTo>
                    <a:cubicBezTo>
                      <a:pt x="6197600" y="393700"/>
                      <a:pt x="6083300" y="508000"/>
                      <a:pt x="5943600" y="508000"/>
                    </a:cubicBezTo>
                    <a:cubicBezTo>
                      <a:pt x="5803900" y="508000"/>
                      <a:pt x="5689600" y="393700"/>
                      <a:pt x="5689600" y="254000"/>
                    </a:cubicBezTo>
                    <a:cubicBezTo>
                      <a:pt x="5689600" y="114300"/>
                      <a:pt x="5803900" y="0"/>
                      <a:pt x="5943600" y="0"/>
                    </a:cubicBezTo>
                    <a:cubicBezTo>
                      <a:pt x="6083300" y="0"/>
                      <a:pt x="6197600" y="114300"/>
                      <a:pt x="6197600" y="254000"/>
                    </a:cubicBezTo>
                    <a:moveTo>
                      <a:pt x="5651500" y="1257300"/>
                    </a:moveTo>
                    <a:cubicBezTo>
                      <a:pt x="5664200" y="1244600"/>
                      <a:pt x="5676900" y="1231900"/>
                      <a:pt x="5689600" y="1231900"/>
                    </a:cubicBezTo>
                    <a:cubicBezTo>
                      <a:pt x="5715000" y="1231900"/>
                      <a:pt x="5727700" y="1231900"/>
                      <a:pt x="5740400" y="1244600"/>
                    </a:cubicBezTo>
                    <a:lnTo>
                      <a:pt x="5854700" y="1320800"/>
                    </a:lnTo>
                    <a:cubicBezTo>
                      <a:pt x="5867400" y="1333500"/>
                      <a:pt x="5880100" y="1346200"/>
                      <a:pt x="5880100" y="1371600"/>
                    </a:cubicBezTo>
                    <a:cubicBezTo>
                      <a:pt x="5880100" y="1384300"/>
                      <a:pt x="5867400" y="1409700"/>
                      <a:pt x="5854700" y="1422400"/>
                    </a:cubicBezTo>
                    <a:lnTo>
                      <a:pt x="5689600" y="1587500"/>
                    </a:lnTo>
                    <a:lnTo>
                      <a:pt x="5829300" y="1727200"/>
                    </a:lnTo>
                    <a:cubicBezTo>
                      <a:pt x="5892800" y="1790700"/>
                      <a:pt x="5854700" y="1879600"/>
                      <a:pt x="5778500" y="1905000"/>
                    </a:cubicBezTo>
                    <a:cubicBezTo>
                      <a:pt x="5765800" y="1905000"/>
                      <a:pt x="5740400" y="1892300"/>
                      <a:pt x="5740400" y="1892300"/>
                    </a:cubicBezTo>
                    <a:lnTo>
                      <a:pt x="5511800" y="1663700"/>
                    </a:lnTo>
                    <a:cubicBezTo>
                      <a:pt x="5461000" y="1612900"/>
                      <a:pt x="5461000" y="1549400"/>
                      <a:pt x="5499100" y="1498600"/>
                    </a:cubicBezTo>
                    <a:lnTo>
                      <a:pt x="5651500" y="1257300"/>
                    </a:lnTo>
                    <a:moveTo>
                      <a:pt x="5676900" y="952500"/>
                    </a:moveTo>
                    <a:cubicBezTo>
                      <a:pt x="5676900" y="952500"/>
                      <a:pt x="5689600" y="952500"/>
                      <a:pt x="5689600" y="965200"/>
                    </a:cubicBezTo>
                    <a:lnTo>
                      <a:pt x="5689600" y="1130300"/>
                    </a:lnTo>
                    <a:cubicBezTo>
                      <a:pt x="5689600" y="1130300"/>
                      <a:pt x="5702300" y="1143000"/>
                      <a:pt x="5702300" y="1143000"/>
                    </a:cubicBezTo>
                    <a:cubicBezTo>
                      <a:pt x="5867400" y="1117600"/>
                      <a:pt x="6019800" y="1117600"/>
                      <a:pt x="6184900" y="1143000"/>
                    </a:cubicBezTo>
                    <a:cubicBezTo>
                      <a:pt x="6184900" y="1143000"/>
                      <a:pt x="6184900" y="1143000"/>
                      <a:pt x="6197600" y="1143000"/>
                    </a:cubicBezTo>
                    <a:cubicBezTo>
                      <a:pt x="6197600" y="1130300"/>
                      <a:pt x="6197600" y="1130300"/>
                      <a:pt x="6197600" y="1130300"/>
                    </a:cubicBezTo>
                    <a:lnTo>
                      <a:pt x="6197600" y="965200"/>
                    </a:lnTo>
                    <a:cubicBezTo>
                      <a:pt x="6197600" y="952500"/>
                      <a:pt x="6210300" y="952500"/>
                      <a:pt x="6210300" y="952500"/>
                    </a:cubicBezTo>
                    <a:lnTo>
                      <a:pt x="6350000" y="1206500"/>
                    </a:lnTo>
                    <a:cubicBezTo>
                      <a:pt x="6375400" y="1244600"/>
                      <a:pt x="6413500" y="1270000"/>
                      <a:pt x="6464300" y="1270000"/>
                    </a:cubicBezTo>
                    <a:lnTo>
                      <a:pt x="6527800" y="1270000"/>
                    </a:lnTo>
                    <a:cubicBezTo>
                      <a:pt x="6540500" y="1270000"/>
                      <a:pt x="6540500" y="1270000"/>
                      <a:pt x="6553200" y="1257300"/>
                    </a:cubicBezTo>
                    <a:cubicBezTo>
                      <a:pt x="6553200" y="1244600"/>
                      <a:pt x="6553200" y="1231900"/>
                      <a:pt x="6553200" y="1219200"/>
                    </a:cubicBezTo>
                    <a:lnTo>
                      <a:pt x="6324600" y="825500"/>
                    </a:lnTo>
                    <a:lnTo>
                      <a:pt x="6273800" y="711200"/>
                    </a:lnTo>
                    <a:cubicBezTo>
                      <a:pt x="6223000" y="622300"/>
                      <a:pt x="6134100" y="571500"/>
                      <a:pt x="6045200" y="571500"/>
                    </a:cubicBezTo>
                    <a:lnTo>
                      <a:pt x="5842000" y="571500"/>
                    </a:lnTo>
                    <a:cubicBezTo>
                      <a:pt x="5753100" y="571500"/>
                      <a:pt x="5664200" y="622300"/>
                      <a:pt x="5613400" y="711200"/>
                    </a:cubicBezTo>
                    <a:lnTo>
                      <a:pt x="5562600" y="825500"/>
                    </a:lnTo>
                    <a:lnTo>
                      <a:pt x="5334000" y="1219200"/>
                    </a:lnTo>
                    <a:cubicBezTo>
                      <a:pt x="5334000" y="1231900"/>
                      <a:pt x="5334000" y="1244600"/>
                      <a:pt x="5334000" y="1257300"/>
                    </a:cubicBezTo>
                    <a:cubicBezTo>
                      <a:pt x="5346700" y="1270000"/>
                      <a:pt x="5346700" y="1270000"/>
                      <a:pt x="5359400" y="1270000"/>
                    </a:cubicBezTo>
                    <a:lnTo>
                      <a:pt x="5422900" y="1270000"/>
                    </a:lnTo>
                    <a:cubicBezTo>
                      <a:pt x="5473700" y="1270000"/>
                      <a:pt x="5511800" y="1244600"/>
                      <a:pt x="5537200" y="1206500"/>
                    </a:cubicBezTo>
                    <a:lnTo>
                      <a:pt x="5676900" y="952500"/>
                    </a:lnTo>
                    <a:moveTo>
                      <a:pt x="6146800" y="1244600"/>
                    </a:moveTo>
                    <a:cubicBezTo>
                      <a:pt x="6159500" y="1231900"/>
                      <a:pt x="6172200" y="1231900"/>
                      <a:pt x="6197600" y="1231900"/>
                    </a:cubicBezTo>
                    <a:cubicBezTo>
                      <a:pt x="6210300" y="1231900"/>
                      <a:pt x="6223000" y="1244600"/>
                      <a:pt x="6235700" y="1257300"/>
                    </a:cubicBezTo>
                    <a:lnTo>
                      <a:pt x="6388100" y="1498600"/>
                    </a:lnTo>
                    <a:cubicBezTo>
                      <a:pt x="6426200" y="1549400"/>
                      <a:pt x="6426200" y="1612900"/>
                      <a:pt x="6375400" y="1663700"/>
                    </a:cubicBezTo>
                    <a:lnTo>
                      <a:pt x="6146800" y="1892300"/>
                    </a:lnTo>
                    <a:cubicBezTo>
                      <a:pt x="6146800" y="1892300"/>
                      <a:pt x="6121400" y="1905000"/>
                      <a:pt x="6108700" y="1905000"/>
                    </a:cubicBezTo>
                    <a:cubicBezTo>
                      <a:pt x="6032500" y="1879600"/>
                      <a:pt x="5994400" y="1790700"/>
                      <a:pt x="6057900" y="1727200"/>
                    </a:cubicBezTo>
                    <a:lnTo>
                      <a:pt x="6197600" y="1587500"/>
                    </a:lnTo>
                    <a:lnTo>
                      <a:pt x="6032500" y="1422400"/>
                    </a:lnTo>
                    <a:cubicBezTo>
                      <a:pt x="6019800" y="1409700"/>
                      <a:pt x="6007100" y="1384300"/>
                      <a:pt x="6007100" y="1371600"/>
                    </a:cubicBezTo>
                    <a:cubicBezTo>
                      <a:pt x="6007100" y="1346200"/>
                      <a:pt x="6019800" y="1333500"/>
                      <a:pt x="6032500" y="1320800"/>
                    </a:cubicBezTo>
                    <a:lnTo>
                      <a:pt x="6146800" y="1244600"/>
                    </a:lnTo>
                    <a:moveTo>
                      <a:pt x="7531100" y="254000"/>
                    </a:moveTo>
                    <a:cubicBezTo>
                      <a:pt x="7531100" y="393700"/>
                      <a:pt x="7416800" y="508000"/>
                      <a:pt x="7277100" y="508000"/>
                    </a:cubicBezTo>
                    <a:cubicBezTo>
                      <a:pt x="7137400" y="508000"/>
                      <a:pt x="7023100" y="393700"/>
                      <a:pt x="7023100" y="254000"/>
                    </a:cubicBezTo>
                    <a:cubicBezTo>
                      <a:pt x="7023100" y="114300"/>
                      <a:pt x="7137400" y="0"/>
                      <a:pt x="7277100" y="0"/>
                    </a:cubicBezTo>
                    <a:cubicBezTo>
                      <a:pt x="7416800" y="0"/>
                      <a:pt x="7531100" y="114300"/>
                      <a:pt x="7531100" y="254000"/>
                    </a:cubicBezTo>
                    <a:moveTo>
                      <a:pt x="6985000" y="1257300"/>
                    </a:moveTo>
                    <a:cubicBezTo>
                      <a:pt x="6997700" y="1244600"/>
                      <a:pt x="7010400" y="1231900"/>
                      <a:pt x="7023100" y="1231900"/>
                    </a:cubicBezTo>
                    <a:cubicBezTo>
                      <a:pt x="7048500" y="1231900"/>
                      <a:pt x="7061200" y="1231900"/>
                      <a:pt x="7073900" y="1244600"/>
                    </a:cubicBezTo>
                    <a:lnTo>
                      <a:pt x="7188200" y="1320800"/>
                    </a:lnTo>
                    <a:cubicBezTo>
                      <a:pt x="7200900" y="1333500"/>
                      <a:pt x="7213600" y="1346200"/>
                      <a:pt x="7213600" y="1371600"/>
                    </a:cubicBezTo>
                    <a:cubicBezTo>
                      <a:pt x="7213600" y="1384300"/>
                      <a:pt x="7200900" y="1409700"/>
                      <a:pt x="7188200" y="1422400"/>
                    </a:cubicBezTo>
                    <a:lnTo>
                      <a:pt x="7023100" y="1587500"/>
                    </a:lnTo>
                    <a:lnTo>
                      <a:pt x="7162800" y="1727200"/>
                    </a:lnTo>
                    <a:cubicBezTo>
                      <a:pt x="7226300" y="1790700"/>
                      <a:pt x="7188200" y="1879600"/>
                      <a:pt x="7112000" y="1905000"/>
                    </a:cubicBezTo>
                    <a:cubicBezTo>
                      <a:pt x="7099300" y="1905000"/>
                      <a:pt x="7073900" y="1892300"/>
                      <a:pt x="7073900" y="1892300"/>
                    </a:cubicBezTo>
                    <a:lnTo>
                      <a:pt x="6845300" y="1663700"/>
                    </a:lnTo>
                    <a:cubicBezTo>
                      <a:pt x="6794500" y="1612900"/>
                      <a:pt x="6794500" y="1549400"/>
                      <a:pt x="6832600" y="1498600"/>
                    </a:cubicBezTo>
                    <a:lnTo>
                      <a:pt x="6985000" y="1257300"/>
                    </a:lnTo>
                    <a:moveTo>
                      <a:pt x="7010400" y="952500"/>
                    </a:moveTo>
                    <a:cubicBezTo>
                      <a:pt x="7010400" y="952500"/>
                      <a:pt x="7023100" y="952500"/>
                      <a:pt x="7023100" y="965200"/>
                    </a:cubicBezTo>
                    <a:lnTo>
                      <a:pt x="7023100" y="1130300"/>
                    </a:lnTo>
                    <a:cubicBezTo>
                      <a:pt x="7023100" y="1130300"/>
                      <a:pt x="7035800" y="1143000"/>
                      <a:pt x="7035800" y="1143000"/>
                    </a:cubicBezTo>
                    <a:cubicBezTo>
                      <a:pt x="7200900" y="1117600"/>
                      <a:pt x="7353300" y="1117600"/>
                      <a:pt x="7518400" y="1143000"/>
                    </a:cubicBezTo>
                    <a:cubicBezTo>
                      <a:pt x="7518400" y="1143000"/>
                      <a:pt x="7518400" y="1143000"/>
                      <a:pt x="7531100" y="1143000"/>
                    </a:cubicBezTo>
                    <a:cubicBezTo>
                      <a:pt x="7531100" y="1130300"/>
                      <a:pt x="7531100" y="1130300"/>
                      <a:pt x="7531100" y="1130300"/>
                    </a:cubicBezTo>
                    <a:lnTo>
                      <a:pt x="7531100" y="965200"/>
                    </a:lnTo>
                    <a:cubicBezTo>
                      <a:pt x="7531100" y="952500"/>
                      <a:pt x="7543800" y="952500"/>
                      <a:pt x="7543800" y="952500"/>
                    </a:cubicBezTo>
                    <a:lnTo>
                      <a:pt x="7683500" y="1206500"/>
                    </a:lnTo>
                    <a:cubicBezTo>
                      <a:pt x="7708900" y="1244600"/>
                      <a:pt x="7747000" y="1270000"/>
                      <a:pt x="7797800" y="1270000"/>
                    </a:cubicBezTo>
                    <a:lnTo>
                      <a:pt x="7861300" y="1270000"/>
                    </a:lnTo>
                    <a:cubicBezTo>
                      <a:pt x="7874000" y="1270000"/>
                      <a:pt x="7874000" y="1270000"/>
                      <a:pt x="7886700" y="1257300"/>
                    </a:cubicBezTo>
                    <a:cubicBezTo>
                      <a:pt x="7886700" y="1244600"/>
                      <a:pt x="7886700" y="1231900"/>
                      <a:pt x="7886700" y="1219200"/>
                    </a:cubicBezTo>
                    <a:lnTo>
                      <a:pt x="7658100" y="825500"/>
                    </a:lnTo>
                    <a:lnTo>
                      <a:pt x="7607300" y="711200"/>
                    </a:lnTo>
                    <a:cubicBezTo>
                      <a:pt x="7556500" y="622300"/>
                      <a:pt x="7467600" y="571500"/>
                      <a:pt x="7378700" y="571500"/>
                    </a:cubicBezTo>
                    <a:lnTo>
                      <a:pt x="7175500" y="571500"/>
                    </a:lnTo>
                    <a:cubicBezTo>
                      <a:pt x="7086600" y="571500"/>
                      <a:pt x="6997700" y="622300"/>
                      <a:pt x="6946900" y="711200"/>
                    </a:cubicBezTo>
                    <a:lnTo>
                      <a:pt x="6896100" y="825500"/>
                    </a:lnTo>
                    <a:lnTo>
                      <a:pt x="6667500" y="1219200"/>
                    </a:lnTo>
                    <a:cubicBezTo>
                      <a:pt x="6667500" y="1231900"/>
                      <a:pt x="6667500" y="1244600"/>
                      <a:pt x="6667500" y="1257300"/>
                    </a:cubicBezTo>
                    <a:cubicBezTo>
                      <a:pt x="6680200" y="1270000"/>
                      <a:pt x="6680200" y="1270000"/>
                      <a:pt x="6692900" y="1270000"/>
                    </a:cubicBezTo>
                    <a:lnTo>
                      <a:pt x="6756400" y="1270000"/>
                    </a:lnTo>
                    <a:cubicBezTo>
                      <a:pt x="6807200" y="1270000"/>
                      <a:pt x="6845300" y="1244600"/>
                      <a:pt x="6870700" y="1206500"/>
                    </a:cubicBezTo>
                    <a:lnTo>
                      <a:pt x="7010400" y="952500"/>
                    </a:lnTo>
                    <a:moveTo>
                      <a:pt x="7480300" y="1244600"/>
                    </a:moveTo>
                    <a:cubicBezTo>
                      <a:pt x="7493000" y="1231900"/>
                      <a:pt x="7505700" y="1231900"/>
                      <a:pt x="7531100" y="1231900"/>
                    </a:cubicBezTo>
                    <a:cubicBezTo>
                      <a:pt x="7543800" y="1231900"/>
                      <a:pt x="7556500" y="1244600"/>
                      <a:pt x="7569200" y="1257300"/>
                    </a:cubicBezTo>
                    <a:lnTo>
                      <a:pt x="7721600" y="1498600"/>
                    </a:lnTo>
                    <a:cubicBezTo>
                      <a:pt x="7759700" y="1549400"/>
                      <a:pt x="7759700" y="1612900"/>
                      <a:pt x="7708900" y="1663700"/>
                    </a:cubicBezTo>
                    <a:lnTo>
                      <a:pt x="7480300" y="1892300"/>
                    </a:lnTo>
                    <a:cubicBezTo>
                      <a:pt x="7480300" y="1892300"/>
                      <a:pt x="7454900" y="1905000"/>
                      <a:pt x="7442200" y="1905000"/>
                    </a:cubicBezTo>
                    <a:cubicBezTo>
                      <a:pt x="7366000" y="1879600"/>
                      <a:pt x="7327900" y="1790700"/>
                      <a:pt x="7391400" y="1727200"/>
                    </a:cubicBezTo>
                    <a:lnTo>
                      <a:pt x="7531100" y="1587500"/>
                    </a:lnTo>
                    <a:lnTo>
                      <a:pt x="7366000" y="1422400"/>
                    </a:lnTo>
                    <a:cubicBezTo>
                      <a:pt x="7353300" y="1409700"/>
                      <a:pt x="7340600" y="1384300"/>
                      <a:pt x="7340600" y="1371600"/>
                    </a:cubicBezTo>
                    <a:cubicBezTo>
                      <a:pt x="7340600" y="1346200"/>
                      <a:pt x="7353300" y="1333500"/>
                      <a:pt x="7366000" y="1320800"/>
                    </a:cubicBezTo>
                    <a:lnTo>
                      <a:pt x="7480300" y="1244600"/>
                    </a:lnTo>
                  </a:path>
                </a:pathLst>
              </a:custGeom>
              <a:solidFill>
                <a:srgbClr val="F6A213"/>
              </a:solidFill>
            </p:spPr>
          </p:sp>
          <p:sp>
            <p:nvSpPr>
              <p:cNvPr name="Freeform 8" id="8"/>
              <p:cNvSpPr/>
              <p:nvPr/>
            </p:nvSpPr>
            <p:spPr>
              <a:xfrm>
                <a:off x="8026400" y="0"/>
                <a:ext cx="5219700" cy="1905000"/>
              </a:xfrm>
              <a:custGeom>
                <a:avLst/>
                <a:gdLst/>
                <a:ahLst/>
                <a:cxnLst/>
                <a:rect r="r" b="b" t="t" l="l"/>
                <a:pathLst>
                  <a:path h="1905000" w="5219700">
                    <a:moveTo>
                      <a:pt x="863600" y="254000"/>
                    </a:moveTo>
                    <a:cubicBezTo>
                      <a:pt x="863600" y="393700"/>
                      <a:pt x="749300" y="508000"/>
                      <a:pt x="609600" y="508000"/>
                    </a:cubicBezTo>
                    <a:cubicBezTo>
                      <a:pt x="469900" y="508000"/>
                      <a:pt x="355600" y="393700"/>
                      <a:pt x="355600" y="254000"/>
                    </a:cubicBezTo>
                    <a:cubicBezTo>
                      <a:pt x="355600" y="114300"/>
                      <a:pt x="469900" y="0"/>
                      <a:pt x="609600" y="0"/>
                    </a:cubicBezTo>
                    <a:cubicBezTo>
                      <a:pt x="749300" y="0"/>
                      <a:pt x="863600" y="114300"/>
                      <a:pt x="863600" y="254000"/>
                    </a:cubicBezTo>
                    <a:moveTo>
                      <a:pt x="317500" y="1257300"/>
                    </a:moveTo>
                    <a:cubicBezTo>
                      <a:pt x="330200" y="1244600"/>
                      <a:pt x="342900" y="1231900"/>
                      <a:pt x="355600" y="1231900"/>
                    </a:cubicBezTo>
                    <a:cubicBezTo>
                      <a:pt x="381000" y="1231900"/>
                      <a:pt x="393700" y="1231900"/>
                      <a:pt x="406400" y="1244600"/>
                    </a:cubicBezTo>
                    <a:lnTo>
                      <a:pt x="520700" y="1320800"/>
                    </a:lnTo>
                    <a:cubicBezTo>
                      <a:pt x="533400" y="1333500"/>
                      <a:pt x="546100" y="1346200"/>
                      <a:pt x="546100" y="1371600"/>
                    </a:cubicBezTo>
                    <a:cubicBezTo>
                      <a:pt x="546100" y="1384300"/>
                      <a:pt x="533400" y="1409700"/>
                      <a:pt x="520700" y="1422400"/>
                    </a:cubicBezTo>
                    <a:lnTo>
                      <a:pt x="355600" y="1587500"/>
                    </a:lnTo>
                    <a:lnTo>
                      <a:pt x="495300" y="1727200"/>
                    </a:lnTo>
                    <a:cubicBezTo>
                      <a:pt x="558800" y="1790700"/>
                      <a:pt x="520700" y="1879600"/>
                      <a:pt x="444500" y="1905000"/>
                    </a:cubicBezTo>
                    <a:cubicBezTo>
                      <a:pt x="431800" y="1905000"/>
                      <a:pt x="406400" y="1892300"/>
                      <a:pt x="406400" y="1892300"/>
                    </a:cubicBezTo>
                    <a:lnTo>
                      <a:pt x="177800" y="1663700"/>
                    </a:lnTo>
                    <a:cubicBezTo>
                      <a:pt x="127000" y="1612900"/>
                      <a:pt x="127000" y="1549400"/>
                      <a:pt x="165100" y="1498600"/>
                    </a:cubicBezTo>
                    <a:lnTo>
                      <a:pt x="317500" y="1257300"/>
                    </a:lnTo>
                    <a:moveTo>
                      <a:pt x="342900" y="952500"/>
                    </a:moveTo>
                    <a:cubicBezTo>
                      <a:pt x="342900" y="952500"/>
                      <a:pt x="355600" y="952500"/>
                      <a:pt x="355600" y="965200"/>
                    </a:cubicBezTo>
                    <a:lnTo>
                      <a:pt x="355600" y="1130300"/>
                    </a:lnTo>
                    <a:cubicBezTo>
                      <a:pt x="355600" y="1130300"/>
                      <a:pt x="368300" y="1143000"/>
                      <a:pt x="368300" y="1143000"/>
                    </a:cubicBezTo>
                    <a:cubicBezTo>
                      <a:pt x="533400" y="1117600"/>
                      <a:pt x="685800" y="1117600"/>
                      <a:pt x="850900" y="1143000"/>
                    </a:cubicBezTo>
                    <a:cubicBezTo>
                      <a:pt x="850900" y="1143000"/>
                      <a:pt x="850900" y="1143000"/>
                      <a:pt x="863600" y="1143000"/>
                    </a:cubicBezTo>
                    <a:cubicBezTo>
                      <a:pt x="863600" y="1130300"/>
                      <a:pt x="863600" y="1130300"/>
                      <a:pt x="863600" y="1130300"/>
                    </a:cubicBezTo>
                    <a:lnTo>
                      <a:pt x="863600" y="965200"/>
                    </a:lnTo>
                    <a:cubicBezTo>
                      <a:pt x="863600" y="952500"/>
                      <a:pt x="876300" y="952500"/>
                      <a:pt x="876300" y="952500"/>
                    </a:cubicBezTo>
                    <a:lnTo>
                      <a:pt x="1016000" y="1206500"/>
                    </a:lnTo>
                    <a:cubicBezTo>
                      <a:pt x="1041400" y="1244600"/>
                      <a:pt x="1079500" y="1270000"/>
                      <a:pt x="1130300" y="1270000"/>
                    </a:cubicBezTo>
                    <a:lnTo>
                      <a:pt x="1193800" y="1270000"/>
                    </a:lnTo>
                    <a:cubicBezTo>
                      <a:pt x="1206500" y="1270000"/>
                      <a:pt x="1206500" y="1270000"/>
                      <a:pt x="1219200" y="1257300"/>
                    </a:cubicBezTo>
                    <a:cubicBezTo>
                      <a:pt x="1219200" y="1244600"/>
                      <a:pt x="1219200" y="1231900"/>
                      <a:pt x="1219200" y="1219200"/>
                    </a:cubicBezTo>
                    <a:lnTo>
                      <a:pt x="990600" y="825500"/>
                    </a:lnTo>
                    <a:lnTo>
                      <a:pt x="939800" y="711200"/>
                    </a:lnTo>
                    <a:cubicBezTo>
                      <a:pt x="889000" y="622300"/>
                      <a:pt x="800100" y="571500"/>
                      <a:pt x="711200" y="571500"/>
                    </a:cubicBezTo>
                    <a:lnTo>
                      <a:pt x="508000" y="571500"/>
                    </a:lnTo>
                    <a:cubicBezTo>
                      <a:pt x="419100" y="571500"/>
                      <a:pt x="330200" y="622300"/>
                      <a:pt x="279400" y="711200"/>
                    </a:cubicBezTo>
                    <a:lnTo>
                      <a:pt x="228600" y="825500"/>
                    </a:lnTo>
                    <a:lnTo>
                      <a:pt x="0" y="1219200"/>
                    </a:lnTo>
                    <a:cubicBezTo>
                      <a:pt x="0" y="1231900"/>
                      <a:pt x="0" y="1244600"/>
                      <a:pt x="0" y="1257300"/>
                    </a:cubicBezTo>
                    <a:cubicBezTo>
                      <a:pt x="12700" y="1270000"/>
                      <a:pt x="12700" y="1270000"/>
                      <a:pt x="25400" y="1270000"/>
                    </a:cubicBezTo>
                    <a:lnTo>
                      <a:pt x="88900" y="1270000"/>
                    </a:lnTo>
                    <a:cubicBezTo>
                      <a:pt x="139700" y="1270000"/>
                      <a:pt x="177800" y="1244600"/>
                      <a:pt x="203200" y="1206500"/>
                    </a:cubicBezTo>
                    <a:lnTo>
                      <a:pt x="342900" y="952500"/>
                    </a:lnTo>
                    <a:moveTo>
                      <a:pt x="812800" y="1244600"/>
                    </a:moveTo>
                    <a:cubicBezTo>
                      <a:pt x="825500" y="1231900"/>
                      <a:pt x="838200" y="1231900"/>
                      <a:pt x="863600" y="1231900"/>
                    </a:cubicBezTo>
                    <a:cubicBezTo>
                      <a:pt x="876300" y="1231900"/>
                      <a:pt x="889000" y="1244600"/>
                      <a:pt x="901700" y="1257300"/>
                    </a:cubicBezTo>
                    <a:lnTo>
                      <a:pt x="1054100" y="1498600"/>
                    </a:lnTo>
                    <a:cubicBezTo>
                      <a:pt x="1092200" y="1549400"/>
                      <a:pt x="1092200" y="1612900"/>
                      <a:pt x="1041400" y="1663700"/>
                    </a:cubicBezTo>
                    <a:lnTo>
                      <a:pt x="812800" y="1892300"/>
                    </a:lnTo>
                    <a:cubicBezTo>
                      <a:pt x="812800" y="1892300"/>
                      <a:pt x="787400" y="1905000"/>
                      <a:pt x="774700" y="1905000"/>
                    </a:cubicBezTo>
                    <a:cubicBezTo>
                      <a:pt x="698500" y="1879600"/>
                      <a:pt x="660400" y="1790700"/>
                      <a:pt x="723900" y="1727200"/>
                    </a:cubicBezTo>
                    <a:lnTo>
                      <a:pt x="863600" y="1587500"/>
                    </a:lnTo>
                    <a:lnTo>
                      <a:pt x="698500" y="1422400"/>
                    </a:lnTo>
                    <a:cubicBezTo>
                      <a:pt x="685800" y="1409700"/>
                      <a:pt x="673100" y="1384300"/>
                      <a:pt x="673100" y="1371600"/>
                    </a:cubicBezTo>
                    <a:cubicBezTo>
                      <a:pt x="673100" y="1346200"/>
                      <a:pt x="685800" y="1333500"/>
                      <a:pt x="698500" y="1320800"/>
                    </a:cubicBezTo>
                    <a:lnTo>
                      <a:pt x="812800" y="1244600"/>
                    </a:lnTo>
                    <a:moveTo>
                      <a:pt x="2197100" y="254000"/>
                    </a:moveTo>
                    <a:cubicBezTo>
                      <a:pt x="2197100" y="393700"/>
                      <a:pt x="2082800" y="508000"/>
                      <a:pt x="1943100" y="508000"/>
                    </a:cubicBezTo>
                    <a:cubicBezTo>
                      <a:pt x="1803400" y="508000"/>
                      <a:pt x="1689100" y="393700"/>
                      <a:pt x="1689100" y="254000"/>
                    </a:cubicBezTo>
                    <a:cubicBezTo>
                      <a:pt x="1689100" y="114300"/>
                      <a:pt x="1803400" y="0"/>
                      <a:pt x="1943100" y="0"/>
                    </a:cubicBezTo>
                    <a:cubicBezTo>
                      <a:pt x="2082800" y="0"/>
                      <a:pt x="2197100" y="114300"/>
                      <a:pt x="2197100" y="254000"/>
                    </a:cubicBezTo>
                    <a:moveTo>
                      <a:pt x="1651000" y="1257300"/>
                    </a:moveTo>
                    <a:cubicBezTo>
                      <a:pt x="1663700" y="1244600"/>
                      <a:pt x="1676400" y="1231900"/>
                      <a:pt x="1689100" y="1231900"/>
                    </a:cubicBezTo>
                    <a:cubicBezTo>
                      <a:pt x="1714500" y="1231900"/>
                      <a:pt x="1727200" y="1231900"/>
                      <a:pt x="1739900" y="1244600"/>
                    </a:cubicBezTo>
                    <a:lnTo>
                      <a:pt x="1854200" y="1320800"/>
                    </a:lnTo>
                    <a:cubicBezTo>
                      <a:pt x="1866900" y="1333500"/>
                      <a:pt x="1879600" y="1346200"/>
                      <a:pt x="1879600" y="1371600"/>
                    </a:cubicBezTo>
                    <a:cubicBezTo>
                      <a:pt x="1879600" y="1384300"/>
                      <a:pt x="1866900" y="1409700"/>
                      <a:pt x="1854200" y="1422400"/>
                    </a:cubicBezTo>
                    <a:lnTo>
                      <a:pt x="1689100" y="1587500"/>
                    </a:lnTo>
                    <a:lnTo>
                      <a:pt x="1828800" y="1727200"/>
                    </a:lnTo>
                    <a:cubicBezTo>
                      <a:pt x="1892300" y="1790700"/>
                      <a:pt x="1854200" y="1879600"/>
                      <a:pt x="1778000" y="1905000"/>
                    </a:cubicBezTo>
                    <a:cubicBezTo>
                      <a:pt x="1765300" y="1905000"/>
                      <a:pt x="1739900" y="1892300"/>
                      <a:pt x="1739900" y="1892300"/>
                    </a:cubicBezTo>
                    <a:lnTo>
                      <a:pt x="1511300" y="1663700"/>
                    </a:lnTo>
                    <a:cubicBezTo>
                      <a:pt x="1460500" y="1612900"/>
                      <a:pt x="1460500" y="1549400"/>
                      <a:pt x="1498600" y="1498600"/>
                    </a:cubicBezTo>
                    <a:lnTo>
                      <a:pt x="1651000" y="1257300"/>
                    </a:lnTo>
                    <a:moveTo>
                      <a:pt x="1676400" y="952500"/>
                    </a:moveTo>
                    <a:cubicBezTo>
                      <a:pt x="1676400" y="952500"/>
                      <a:pt x="1689100" y="952500"/>
                      <a:pt x="1689100" y="965200"/>
                    </a:cubicBezTo>
                    <a:lnTo>
                      <a:pt x="1689100" y="1130300"/>
                    </a:lnTo>
                    <a:cubicBezTo>
                      <a:pt x="1689100" y="1130300"/>
                      <a:pt x="1701800" y="1143000"/>
                      <a:pt x="1701800" y="1143000"/>
                    </a:cubicBezTo>
                    <a:cubicBezTo>
                      <a:pt x="1866900" y="1117600"/>
                      <a:pt x="2019300" y="1117600"/>
                      <a:pt x="2184400" y="1143000"/>
                    </a:cubicBezTo>
                    <a:cubicBezTo>
                      <a:pt x="2184400" y="1143000"/>
                      <a:pt x="2184400" y="1143000"/>
                      <a:pt x="2197100" y="1143000"/>
                    </a:cubicBezTo>
                    <a:cubicBezTo>
                      <a:pt x="2197100" y="1130300"/>
                      <a:pt x="2197100" y="1130300"/>
                      <a:pt x="2197100" y="1130300"/>
                    </a:cubicBezTo>
                    <a:lnTo>
                      <a:pt x="2197100" y="965200"/>
                    </a:lnTo>
                    <a:cubicBezTo>
                      <a:pt x="2197100" y="952500"/>
                      <a:pt x="2209800" y="952500"/>
                      <a:pt x="2209800" y="952500"/>
                    </a:cubicBezTo>
                    <a:lnTo>
                      <a:pt x="2349500" y="1206500"/>
                    </a:lnTo>
                    <a:cubicBezTo>
                      <a:pt x="2374900" y="1244600"/>
                      <a:pt x="2413000" y="1270000"/>
                      <a:pt x="2463800" y="1270000"/>
                    </a:cubicBezTo>
                    <a:lnTo>
                      <a:pt x="2527300" y="1270000"/>
                    </a:lnTo>
                    <a:cubicBezTo>
                      <a:pt x="2540000" y="1270000"/>
                      <a:pt x="2540000" y="1270000"/>
                      <a:pt x="2552700" y="1257300"/>
                    </a:cubicBezTo>
                    <a:cubicBezTo>
                      <a:pt x="2552700" y="1244600"/>
                      <a:pt x="2552700" y="1231900"/>
                      <a:pt x="2552700" y="1219200"/>
                    </a:cubicBezTo>
                    <a:lnTo>
                      <a:pt x="2324100" y="825500"/>
                    </a:lnTo>
                    <a:lnTo>
                      <a:pt x="2273300" y="711200"/>
                    </a:lnTo>
                    <a:cubicBezTo>
                      <a:pt x="2222500" y="622300"/>
                      <a:pt x="2133600" y="571500"/>
                      <a:pt x="2044700" y="571500"/>
                    </a:cubicBezTo>
                    <a:lnTo>
                      <a:pt x="1841500" y="571500"/>
                    </a:lnTo>
                    <a:cubicBezTo>
                      <a:pt x="1752600" y="571500"/>
                      <a:pt x="1663700" y="622300"/>
                      <a:pt x="1612900" y="711200"/>
                    </a:cubicBezTo>
                    <a:lnTo>
                      <a:pt x="1562100" y="825500"/>
                    </a:lnTo>
                    <a:lnTo>
                      <a:pt x="1333500" y="1219200"/>
                    </a:lnTo>
                    <a:cubicBezTo>
                      <a:pt x="1333500" y="1231900"/>
                      <a:pt x="1333500" y="1244600"/>
                      <a:pt x="1333500" y="1257300"/>
                    </a:cubicBezTo>
                    <a:cubicBezTo>
                      <a:pt x="1346200" y="1270000"/>
                      <a:pt x="1346200" y="1270000"/>
                      <a:pt x="1358900" y="1270000"/>
                    </a:cubicBezTo>
                    <a:lnTo>
                      <a:pt x="1422400" y="1270000"/>
                    </a:lnTo>
                    <a:cubicBezTo>
                      <a:pt x="1473200" y="1270000"/>
                      <a:pt x="1511300" y="1244600"/>
                      <a:pt x="1536700" y="1206500"/>
                    </a:cubicBezTo>
                    <a:lnTo>
                      <a:pt x="1676400" y="952500"/>
                    </a:lnTo>
                    <a:moveTo>
                      <a:pt x="2146300" y="1244600"/>
                    </a:moveTo>
                    <a:cubicBezTo>
                      <a:pt x="2159000" y="1231900"/>
                      <a:pt x="2171700" y="1231900"/>
                      <a:pt x="2197100" y="1231900"/>
                    </a:cubicBezTo>
                    <a:cubicBezTo>
                      <a:pt x="2209800" y="1231900"/>
                      <a:pt x="2222500" y="1244600"/>
                      <a:pt x="2235200" y="1257300"/>
                    </a:cubicBezTo>
                    <a:lnTo>
                      <a:pt x="2387600" y="1498600"/>
                    </a:lnTo>
                    <a:cubicBezTo>
                      <a:pt x="2425700" y="1549400"/>
                      <a:pt x="2425700" y="1612900"/>
                      <a:pt x="2374900" y="1663700"/>
                    </a:cubicBezTo>
                    <a:lnTo>
                      <a:pt x="2146300" y="1892300"/>
                    </a:lnTo>
                    <a:cubicBezTo>
                      <a:pt x="2146300" y="1892300"/>
                      <a:pt x="2120900" y="1905000"/>
                      <a:pt x="2108200" y="1905000"/>
                    </a:cubicBezTo>
                    <a:cubicBezTo>
                      <a:pt x="2032000" y="1879600"/>
                      <a:pt x="1993900" y="1790700"/>
                      <a:pt x="2057400" y="1727200"/>
                    </a:cubicBezTo>
                    <a:lnTo>
                      <a:pt x="2197100" y="1587500"/>
                    </a:lnTo>
                    <a:lnTo>
                      <a:pt x="2032000" y="1422400"/>
                    </a:lnTo>
                    <a:cubicBezTo>
                      <a:pt x="2019300" y="1409700"/>
                      <a:pt x="2006600" y="1384300"/>
                      <a:pt x="2006600" y="1371600"/>
                    </a:cubicBezTo>
                    <a:cubicBezTo>
                      <a:pt x="2006600" y="1346200"/>
                      <a:pt x="2019300" y="1333500"/>
                      <a:pt x="2032000" y="1320800"/>
                    </a:cubicBezTo>
                    <a:lnTo>
                      <a:pt x="2146300" y="1244600"/>
                    </a:lnTo>
                    <a:moveTo>
                      <a:pt x="3530600" y="254000"/>
                    </a:moveTo>
                    <a:cubicBezTo>
                      <a:pt x="3530600" y="393700"/>
                      <a:pt x="3416300" y="508000"/>
                      <a:pt x="3276600" y="508000"/>
                    </a:cubicBezTo>
                    <a:cubicBezTo>
                      <a:pt x="3136900" y="508000"/>
                      <a:pt x="3022600" y="393700"/>
                      <a:pt x="3022600" y="254000"/>
                    </a:cubicBezTo>
                    <a:cubicBezTo>
                      <a:pt x="3022600" y="114300"/>
                      <a:pt x="3136900" y="0"/>
                      <a:pt x="3276600" y="0"/>
                    </a:cubicBezTo>
                    <a:cubicBezTo>
                      <a:pt x="3416300" y="0"/>
                      <a:pt x="3530600" y="114300"/>
                      <a:pt x="3530600" y="254000"/>
                    </a:cubicBezTo>
                    <a:moveTo>
                      <a:pt x="2984500" y="1257300"/>
                    </a:moveTo>
                    <a:cubicBezTo>
                      <a:pt x="2997200" y="1244600"/>
                      <a:pt x="3009900" y="1231900"/>
                      <a:pt x="3022600" y="1231900"/>
                    </a:cubicBezTo>
                    <a:cubicBezTo>
                      <a:pt x="3048000" y="1231900"/>
                      <a:pt x="3060700" y="1231900"/>
                      <a:pt x="3073400" y="1244600"/>
                    </a:cubicBezTo>
                    <a:lnTo>
                      <a:pt x="3187700" y="1320800"/>
                    </a:lnTo>
                    <a:cubicBezTo>
                      <a:pt x="3200400" y="1333500"/>
                      <a:pt x="3213100" y="1346200"/>
                      <a:pt x="3213100" y="1371600"/>
                    </a:cubicBezTo>
                    <a:cubicBezTo>
                      <a:pt x="3213100" y="1384300"/>
                      <a:pt x="3200400" y="1409700"/>
                      <a:pt x="3187700" y="1422400"/>
                    </a:cubicBezTo>
                    <a:lnTo>
                      <a:pt x="3022600" y="1587500"/>
                    </a:lnTo>
                    <a:lnTo>
                      <a:pt x="3162300" y="1727200"/>
                    </a:lnTo>
                    <a:cubicBezTo>
                      <a:pt x="3225800" y="1790700"/>
                      <a:pt x="3187700" y="1879600"/>
                      <a:pt x="3111500" y="1905000"/>
                    </a:cubicBezTo>
                    <a:cubicBezTo>
                      <a:pt x="3098800" y="1905000"/>
                      <a:pt x="3073400" y="1892300"/>
                      <a:pt x="3073400" y="1892300"/>
                    </a:cubicBezTo>
                    <a:lnTo>
                      <a:pt x="2844800" y="1663700"/>
                    </a:lnTo>
                    <a:cubicBezTo>
                      <a:pt x="2794000" y="1612900"/>
                      <a:pt x="2794000" y="1549400"/>
                      <a:pt x="2832100" y="1498600"/>
                    </a:cubicBezTo>
                    <a:lnTo>
                      <a:pt x="2984500" y="1257300"/>
                    </a:lnTo>
                    <a:moveTo>
                      <a:pt x="3009900" y="952500"/>
                    </a:moveTo>
                    <a:cubicBezTo>
                      <a:pt x="3009900" y="952500"/>
                      <a:pt x="3022600" y="952500"/>
                      <a:pt x="3022600" y="965200"/>
                    </a:cubicBezTo>
                    <a:lnTo>
                      <a:pt x="3022600" y="1130300"/>
                    </a:lnTo>
                    <a:cubicBezTo>
                      <a:pt x="3022600" y="1130300"/>
                      <a:pt x="3035300" y="1143000"/>
                      <a:pt x="3035300" y="1143000"/>
                    </a:cubicBezTo>
                    <a:cubicBezTo>
                      <a:pt x="3200400" y="1117600"/>
                      <a:pt x="3352800" y="1117600"/>
                      <a:pt x="3517900" y="1143000"/>
                    </a:cubicBezTo>
                    <a:cubicBezTo>
                      <a:pt x="3517900" y="1143000"/>
                      <a:pt x="3517900" y="1143000"/>
                      <a:pt x="3530600" y="1143000"/>
                    </a:cubicBezTo>
                    <a:cubicBezTo>
                      <a:pt x="3530600" y="1130300"/>
                      <a:pt x="3530600" y="1130300"/>
                      <a:pt x="3530600" y="1130300"/>
                    </a:cubicBezTo>
                    <a:lnTo>
                      <a:pt x="3530600" y="965200"/>
                    </a:lnTo>
                    <a:cubicBezTo>
                      <a:pt x="3530600" y="952500"/>
                      <a:pt x="3543300" y="952500"/>
                      <a:pt x="3543300" y="952500"/>
                    </a:cubicBezTo>
                    <a:lnTo>
                      <a:pt x="3683000" y="1206500"/>
                    </a:lnTo>
                    <a:cubicBezTo>
                      <a:pt x="3708400" y="1244600"/>
                      <a:pt x="3746500" y="1270000"/>
                      <a:pt x="3797300" y="1270000"/>
                    </a:cubicBezTo>
                    <a:lnTo>
                      <a:pt x="3860800" y="1270000"/>
                    </a:lnTo>
                    <a:cubicBezTo>
                      <a:pt x="3873500" y="1270000"/>
                      <a:pt x="3873500" y="1270000"/>
                      <a:pt x="3886200" y="1257300"/>
                    </a:cubicBezTo>
                    <a:cubicBezTo>
                      <a:pt x="3886200" y="1244600"/>
                      <a:pt x="3886200" y="1231900"/>
                      <a:pt x="3886200" y="1219200"/>
                    </a:cubicBezTo>
                    <a:lnTo>
                      <a:pt x="3657600" y="825500"/>
                    </a:lnTo>
                    <a:lnTo>
                      <a:pt x="3606800" y="711200"/>
                    </a:lnTo>
                    <a:cubicBezTo>
                      <a:pt x="3556000" y="622300"/>
                      <a:pt x="3467100" y="571500"/>
                      <a:pt x="3378200" y="571500"/>
                    </a:cubicBezTo>
                    <a:lnTo>
                      <a:pt x="3175000" y="571500"/>
                    </a:lnTo>
                    <a:cubicBezTo>
                      <a:pt x="3086100" y="571500"/>
                      <a:pt x="2997200" y="622300"/>
                      <a:pt x="2946400" y="711200"/>
                    </a:cubicBezTo>
                    <a:lnTo>
                      <a:pt x="2895600" y="825500"/>
                    </a:lnTo>
                    <a:lnTo>
                      <a:pt x="2667000" y="1219200"/>
                    </a:lnTo>
                    <a:cubicBezTo>
                      <a:pt x="2667000" y="1231900"/>
                      <a:pt x="2667000" y="1244600"/>
                      <a:pt x="2667000" y="1257300"/>
                    </a:cubicBezTo>
                    <a:cubicBezTo>
                      <a:pt x="2679700" y="1270000"/>
                      <a:pt x="2679700" y="1270000"/>
                      <a:pt x="2692400" y="1270000"/>
                    </a:cubicBezTo>
                    <a:lnTo>
                      <a:pt x="2755900" y="1270000"/>
                    </a:lnTo>
                    <a:cubicBezTo>
                      <a:pt x="2806700" y="1270000"/>
                      <a:pt x="2844800" y="1244600"/>
                      <a:pt x="2870200" y="1206500"/>
                    </a:cubicBezTo>
                    <a:lnTo>
                      <a:pt x="3009900" y="952500"/>
                    </a:lnTo>
                    <a:moveTo>
                      <a:pt x="3479800" y="1244600"/>
                    </a:moveTo>
                    <a:cubicBezTo>
                      <a:pt x="3492500" y="1231900"/>
                      <a:pt x="3505200" y="1231900"/>
                      <a:pt x="3530600" y="1231900"/>
                    </a:cubicBezTo>
                    <a:cubicBezTo>
                      <a:pt x="3543300" y="1231900"/>
                      <a:pt x="3556000" y="1244600"/>
                      <a:pt x="3568700" y="1257300"/>
                    </a:cubicBezTo>
                    <a:lnTo>
                      <a:pt x="3721100" y="1498600"/>
                    </a:lnTo>
                    <a:cubicBezTo>
                      <a:pt x="3759200" y="1549400"/>
                      <a:pt x="3759200" y="1612900"/>
                      <a:pt x="3708400" y="1663700"/>
                    </a:cubicBezTo>
                    <a:lnTo>
                      <a:pt x="3479800" y="1892300"/>
                    </a:lnTo>
                    <a:cubicBezTo>
                      <a:pt x="3479800" y="1892300"/>
                      <a:pt x="3454400" y="1905000"/>
                      <a:pt x="3441700" y="1905000"/>
                    </a:cubicBezTo>
                    <a:cubicBezTo>
                      <a:pt x="3365500" y="1879600"/>
                      <a:pt x="3327400" y="1790700"/>
                      <a:pt x="3390900" y="1727200"/>
                    </a:cubicBezTo>
                    <a:lnTo>
                      <a:pt x="3530600" y="1587500"/>
                    </a:lnTo>
                    <a:lnTo>
                      <a:pt x="3365500" y="1422400"/>
                    </a:lnTo>
                    <a:cubicBezTo>
                      <a:pt x="3352800" y="1409700"/>
                      <a:pt x="3340100" y="1384300"/>
                      <a:pt x="3340100" y="1371600"/>
                    </a:cubicBezTo>
                    <a:cubicBezTo>
                      <a:pt x="3340100" y="1346200"/>
                      <a:pt x="3352800" y="1333500"/>
                      <a:pt x="3365500" y="1320800"/>
                    </a:cubicBezTo>
                    <a:lnTo>
                      <a:pt x="3479800" y="1244600"/>
                    </a:lnTo>
                    <a:moveTo>
                      <a:pt x="4864100" y="254000"/>
                    </a:moveTo>
                    <a:cubicBezTo>
                      <a:pt x="4864100" y="393700"/>
                      <a:pt x="4749800" y="508000"/>
                      <a:pt x="4610100" y="508000"/>
                    </a:cubicBezTo>
                    <a:cubicBezTo>
                      <a:pt x="4470400" y="508000"/>
                      <a:pt x="4356100" y="393700"/>
                      <a:pt x="4356100" y="254000"/>
                    </a:cubicBezTo>
                    <a:cubicBezTo>
                      <a:pt x="4356100" y="114300"/>
                      <a:pt x="4470400" y="0"/>
                      <a:pt x="4610100" y="0"/>
                    </a:cubicBezTo>
                    <a:cubicBezTo>
                      <a:pt x="4749800" y="0"/>
                      <a:pt x="4864100" y="114300"/>
                      <a:pt x="4864100" y="254000"/>
                    </a:cubicBezTo>
                    <a:moveTo>
                      <a:pt x="4318000" y="1257300"/>
                    </a:moveTo>
                    <a:cubicBezTo>
                      <a:pt x="4330700" y="1244600"/>
                      <a:pt x="4343400" y="1231900"/>
                      <a:pt x="4356100" y="1231900"/>
                    </a:cubicBezTo>
                    <a:cubicBezTo>
                      <a:pt x="4381500" y="1231900"/>
                      <a:pt x="4394200" y="1231900"/>
                      <a:pt x="4406900" y="1244600"/>
                    </a:cubicBezTo>
                    <a:lnTo>
                      <a:pt x="4521200" y="1320800"/>
                    </a:lnTo>
                    <a:cubicBezTo>
                      <a:pt x="4533900" y="1333500"/>
                      <a:pt x="4546600" y="1346200"/>
                      <a:pt x="4546600" y="1371600"/>
                    </a:cubicBezTo>
                    <a:cubicBezTo>
                      <a:pt x="4546600" y="1384300"/>
                      <a:pt x="4533900" y="1409700"/>
                      <a:pt x="4521200" y="1422400"/>
                    </a:cubicBezTo>
                    <a:lnTo>
                      <a:pt x="4356100" y="1587500"/>
                    </a:lnTo>
                    <a:lnTo>
                      <a:pt x="4495800" y="1727200"/>
                    </a:lnTo>
                    <a:cubicBezTo>
                      <a:pt x="4559300" y="1790700"/>
                      <a:pt x="4521200" y="1879600"/>
                      <a:pt x="4445000" y="1905000"/>
                    </a:cubicBezTo>
                    <a:cubicBezTo>
                      <a:pt x="4432300" y="1905000"/>
                      <a:pt x="4406900" y="1892300"/>
                      <a:pt x="4406900" y="1892300"/>
                    </a:cubicBezTo>
                    <a:lnTo>
                      <a:pt x="4178300" y="1663700"/>
                    </a:lnTo>
                    <a:cubicBezTo>
                      <a:pt x="4127500" y="1612900"/>
                      <a:pt x="4127500" y="1549400"/>
                      <a:pt x="4165600" y="1498600"/>
                    </a:cubicBezTo>
                    <a:lnTo>
                      <a:pt x="4318000" y="1257300"/>
                    </a:lnTo>
                    <a:moveTo>
                      <a:pt x="4343400" y="952500"/>
                    </a:moveTo>
                    <a:cubicBezTo>
                      <a:pt x="4343400" y="952500"/>
                      <a:pt x="4356100" y="952500"/>
                      <a:pt x="4356100" y="965200"/>
                    </a:cubicBezTo>
                    <a:lnTo>
                      <a:pt x="4356100" y="1130300"/>
                    </a:lnTo>
                    <a:cubicBezTo>
                      <a:pt x="4356100" y="1130300"/>
                      <a:pt x="4368800" y="1143000"/>
                      <a:pt x="4368800" y="1143000"/>
                    </a:cubicBezTo>
                    <a:cubicBezTo>
                      <a:pt x="4533900" y="1117600"/>
                      <a:pt x="4686300" y="1117600"/>
                      <a:pt x="4851400" y="1143000"/>
                    </a:cubicBezTo>
                    <a:cubicBezTo>
                      <a:pt x="4851400" y="1143000"/>
                      <a:pt x="4851400" y="1143000"/>
                      <a:pt x="4864100" y="1143000"/>
                    </a:cubicBezTo>
                    <a:cubicBezTo>
                      <a:pt x="4864100" y="1130300"/>
                      <a:pt x="4864100" y="1130300"/>
                      <a:pt x="4864100" y="1130300"/>
                    </a:cubicBezTo>
                    <a:lnTo>
                      <a:pt x="4864100" y="965200"/>
                    </a:lnTo>
                    <a:cubicBezTo>
                      <a:pt x="4864100" y="952500"/>
                      <a:pt x="4876800" y="952500"/>
                      <a:pt x="4876800" y="952500"/>
                    </a:cubicBezTo>
                    <a:lnTo>
                      <a:pt x="5016500" y="1206500"/>
                    </a:lnTo>
                    <a:cubicBezTo>
                      <a:pt x="5041900" y="1244600"/>
                      <a:pt x="5080000" y="1270000"/>
                      <a:pt x="5130800" y="1270000"/>
                    </a:cubicBezTo>
                    <a:lnTo>
                      <a:pt x="5194300" y="1270000"/>
                    </a:lnTo>
                    <a:cubicBezTo>
                      <a:pt x="5207000" y="1270000"/>
                      <a:pt x="5207000" y="1270000"/>
                      <a:pt x="5219700" y="1257300"/>
                    </a:cubicBezTo>
                    <a:cubicBezTo>
                      <a:pt x="5219700" y="1244600"/>
                      <a:pt x="5219700" y="1231900"/>
                      <a:pt x="5219700" y="1219200"/>
                    </a:cubicBezTo>
                    <a:lnTo>
                      <a:pt x="4991100" y="825500"/>
                    </a:lnTo>
                    <a:lnTo>
                      <a:pt x="4940300" y="711200"/>
                    </a:lnTo>
                    <a:cubicBezTo>
                      <a:pt x="4889500" y="622300"/>
                      <a:pt x="4800600" y="571500"/>
                      <a:pt x="4711700" y="571500"/>
                    </a:cubicBezTo>
                    <a:lnTo>
                      <a:pt x="4508500" y="571500"/>
                    </a:lnTo>
                    <a:cubicBezTo>
                      <a:pt x="4419600" y="571500"/>
                      <a:pt x="4330700" y="622300"/>
                      <a:pt x="4279900" y="711200"/>
                    </a:cubicBezTo>
                    <a:lnTo>
                      <a:pt x="4229100" y="825500"/>
                    </a:lnTo>
                    <a:lnTo>
                      <a:pt x="4000500" y="1219200"/>
                    </a:lnTo>
                    <a:cubicBezTo>
                      <a:pt x="4000500" y="1231900"/>
                      <a:pt x="4000500" y="1244600"/>
                      <a:pt x="4000500" y="1257300"/>
                    </a:cubicBezTo>
                    <a:cubicBezTo>
                      <a:pt x="4013200" y="1270000"/>
                      <a:pt x="4013200" y="1270000"/>
                      <a:pt x="4025900" y="1270000"/>
                    </a:cubicBezTo>
                    <a:lnTo>
                      <a:pt x="4089400" y="1270000"/>
                    </a:lnTo>
                    <a:cubicBezTo>
                      <a:pt x="4140200" y="1270000"/>
                      <a:pt x="4178300" y="1244600"/>
                      <a:pt x="4203700" y="1206500"/>
                    </a:cubicBezTo>
                    <a:lnTo>
                      <a:pt x="4343400" y="952500"/>
                    </a:lnTo>
                    <a:moveTo>
                      <a:pt x="4813300" y="1244600"/>
                    </a:moveTo>
                    <a:cubicBezTo>
                      <a:pt x="4826000" y="1231900"/>
                      <a:pt x="4838700" y="1231900"/>
                      <a:pt x="4864100" y="1231900"/>
                    </a:cubicBezTo>
                    <a:cubicBezTo>
                      <a:pt x="4876800" y="1231900"/>
                      <a:pt x="4889500" y="1244600"/>
                      <a:pt x="4902200" y="1257300"/>
                    </a:cubicBezTo>
                    <a:lnTo>
                      <a:pt x="5054600" y="1498600"/>
                    </a:lnTo>
                    <a:cubicBezTo>
                      <a:pt x="5092700" y="1549400"/>
                      <a:pt x="5092700" y="1612900"/>
                      <a:pt x="5041900" y="1663700"/>
                    </a:cubicBezTo>
                    <a:lnTo>
                      <a:pt x="4813300" y="1892300"/>
                    </a:lnTo>
                    <a:cubicBezTo>
                      <a:pt x="4813300" y="1892300"/>
                      <a:pt x="4787900" y="1905000"/>
                      <a:pt x="4775200" y="1905000"/>
                    </a:cubicBezTo>
                    <a:cubicBezTo>
                      <a:pt x="4699000" y="1879600"/>
                      <a:pt x="4660900" y="1790700"/>
                      <a:pt x="4724400" y="1727200"/>
                    </a:cubicBezTo>
                    <a:lnTo>
                      <a:pt x="4864100" y="1587500"/>
                    </a:lnTo>
                    <a:lnTo>
                      <a:pt x="4699000" y="1422400"/>
                    </a:lnTo>
                    <a:cubicBezTo>
                      <a:pt x="4686300" y="1409700"/>
                      <a:pt x="4673600" y="1384300"/>
                      <a:pt x="4673600" y="1371600"/>
                    </a:cubicBezTo>
                    <a:cubicBezTo>
                      <a:pt x="4673600" y="1346200"/>
                      <a:pt x="4686300" y="1333500"/>
                      <a:pt x="4699000" y="1320800"/>
                    </a:cubicBezTo>
                    <a:lnTo>
                      <a:pt x="4813300" y="1244600"/>
                    </a:lnTo>
                  </a:path>
                </a:pathLst>
              </a:custGeom>
              <a:solidFill>
                <a:srgbClr val="171618"/>
              </a:solidFill>
            </p:spPr>
          </p:sp>
        </p:grp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2"/>
          <a:srcRect l="9531" t="0" r="9531" b="0"/>
          <a:stretch>
            <a:fillRect/>
          </a:stretch>
        </p:blipFill>
        <p:spPr>
          <a:xfrm flipH="false" flipV="false" rot="0">
            <a:off x="10572155" y="2514702"/>
            <a:ext cx="6613993" cy="609742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972223" y="643969"/>
            <a:ext cx="12906929" cy="1368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5"/>
              </a:lnSpc>
            </a:pPr>
            <a:r>
              <a:rPr lang="en-US" sz="8003">
                <a:solidFill>
                  <a:srgbClr val="000000"/>
                </a:solidFill>
                <a:latin typeface="Open Sans Extra Bold"/>
              </a:rPr>
              <a:t>Pediatría 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2457552"/>
            <a:ext cx="8115300" cy="5314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9429" indent="-324715" lvl="1">
              <a:lnSpc>
                <a:spcPts val="4211"/>
              </a:lnSpc>
              <a:buFont typeface="Arial"/>
              <a:buChar char="•"/>
            </a:pPr>
            <a:r>
              <a:rPr lang="en-US" sz="3008">
                <a:solidFill>
                  <a:srgbClr val="000000"/>
                </a:solidFill>
                <a:latin typeface="Now"/>
              </a:rPr>
              <a:t>Prevención de futuros  problemas dentales .</a:t>
            </a:r>
          </a:p>
          <a:p>
            <a:pPr algn="just" marL="649429" indent="-324715" lvl="1">
              <a:lnSpc>
                <a:spcPts val="4211"/>
              </a:lnSpc>
              <a:buFont typeface="Arial"/>
              <a:buChar char="•"/>
            </a:pPr>
            <a:r>
              <a:rPr lang="en-US" sz="3008">
                <a:solidFill>
                  <a:srgbClr val="000000"/>
                </a:solidFill>
                <a:latin typeface="Now"/>
              </a:rPr>
              <a:t> Identificar ,prevenir  y/o corregir cambios funcionales de la oclusión .</a:t>
            </a:r>
          </a:p>
          <a:p>
            <a:pPr algn="just" marL="649429" indent="-324715" lvl="1">
              <a:lnSpc>
                <a:spcPts val="4211"/>
              </a:lnSpc>
              <a:buFont typeface="Arial"/>
              <a:buChar char="•"/>
            </a:pPr>
            <a:r>
              <a:rPr lang="en-US" sz="3008">
                <a:solidFill>
                  <a:srgbClr val="000000"/>
                </a:solidFill>
                <a:latin typeface="Now"/>
              </a:rPr>
              <a:t>Corrección  de discrepancias  óseas  de los maxilares a través de la ortodoncia  interceptiva.</a:t>
            </a:r>
          </a:p>
          <a:p>
            <a:pPr algn="just" marL="649429" indent="-324715" lvl="1">
              <a:lnSpc>
                <a:spcPts val="4211"/>
              </a:lnSpc>
              <a:buFont typeface="Arial"/>
              <a:buChar char="•"/>
            </a:pPr>
            <a:r>
              <a:rPr lang="en-US" sz="3008">
                <a:solidFill>
                  <a:srgbClr val="000000"/>
                </a:solidFill>
                <a:latin typeface="Now"/>
              </a:rPr>
              <a:t>Prevención de hábitos  perniciosos que afectan el desarrollo  craneofacial correcto 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780685" y="9239250"/>
            <a:ext cx="9226731" cy="1671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Open Sans Light"/>
              </a:rPr>
              <a:t>No title. (s/f). Google.com. Recuperado el 23 de marzo de 2023, de https://www.google.com/url?sa=t&amp;source=web&amp;rct=j&amp;url=https://www.dentaltix.com/es/blog/la-relacion-entre-la-odontologia-y-la-odontopediatria-y-como-aplicarlo-tu-clinica%23:~:text%3DOdontopediatr%25C3%25ADa%2520y%2520Ortodoncia%2520trabajando%2520juntas,manera%2520correcta%2520durante%2520la%2520infancia.&amp;ved=2ahUKEwjrnrX83e39AhWyPUQIHXXIB0QQFnoECAsQBQ&amp;usg=AOvVaw3ciumkOgwEM1RiEdPwtwDe</a:t>
            </a:r>
          </a:p>
          <a:p>
            <a:pPr algn="ctr">
              <a:lnSpc>
                <a:spcPts val="4200"/>
              </a:lnSpc>
            </a:pPr>
          </a:p>
          <a:p>
            <a:pPr algn="ctr">
              <a:lnSpc>
                <a:spcPts val="3220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562114" y="0"/>
            <a:ext cx="3086100" cy="1592739"/>
            <a:chOff x="0" y="0"/>
            <a:chExt cx="812800" cy="419487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812800" cy="419487"/>
            </a:xfrm>
            <a:custGeom>
              <a:avLst/>
              <a:gdLst/>
              <a:ahLst/>
              <a:cxnLst/>
              <a:rect r="r" b="b" t="t" l="l"/>
              <a:pathLst>
                <a:path h="419487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419487"/>
                  </a:lnTo>
                  <a:lnTo>
                    <a:pt x="0" y="419487"/>
                  </a:lnTo>
                  <a:close/>
                </a:path>
              </a:pathLst>
            </a:custGeom>
            <a:solidFill>
              <a:srgbClr val="F6A21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2731496" y="2278952"/>
            <a:ext cx="18912722" cy="3661030"/>
            <a:chOff x="0" y="0"/>
            <a:chExt cx="3857504" cy="746716"/>
          </a:xfrm>
        </p:grpSpPr>
        <p:sp>
          <p:nvSpPr>
            <p:cNvPr name="Freeform 6" id="6"/>
            <p:cNvSpPr/>
            <p:nvPr/>
          </p:nvSpPr>
          <p:spPr>
            <a:xfrm>
              <a:off x="203200" y="-598"/>
              <a:ext cx="3451104" cy="747913"/>
            </a:xfrm>
            <a:custGeom>
              <a:avLst/>
              <a:gdLst/>
              <a:ahLst/>
              <a:cxnLst/>
              <a:rect r="r" b="b" t="t" l="l"/>
              <a:pathLst>
                <a:path h="747913" w="3451104">
                  <a:moveTo>
                    <a:pt x="3451104" y="598"/>
                  </a:moveTo>
                  <a:cubicBezTo>
                    <a:pt x="3317318" y="0"/>
                    <a:pt x="3193438" y="71030"/>
                    <a:pt x="3126372" y="186793"/>
                  </a:cubicBezTo>
                  <a:cubicBezTo>
                    <a:pt x="3059306" y="302557"/>
                    <a:pt x="3059306" y="445356"/>
                    <a:pt x="3126372" y="561119"/>
                  </a:cubicBezTo>
                  <a:cubicBezTo>
                    <a:pt x="3193438" y="676882"/>
                    <a:pt x="3317318" y="747913"/>
                    <a:pt x="3451104" y="747314"/>
                  </a:cubicBezTo>
                  <a:lnTo>
                    <a:pt x="0" y="747314"/>
                  </a:lnTo>
                  <a:cubicBezTo>
                    <a:pt x="133786" y="747913"/>
                    <a:pt x="257666" y="676882"/>
                    <a:pt x="324732" y="561119"/>
                  </a:cubicBezTo>
                  <a:cubicBezTo>
                    <a:pt x="391798" y="445356"/>
                    <a:pt x="391798" y="302557"/>
                    <a:pt x="324732" y="186793"/>
                  </a:cubicBezTo>
                  <a:cubicBezTo>
                    <a:pt x="257666" y="71030"/>
                    <a:pt x="133786" y="0"/>
                    <a:pt x="0" y="598"/>
                  </a:cubicBezTo>
                  <a:close/>
                </a:path>
              </a:pathLst>
            </a:custGeom>
            <a:solidFill>
              <a:srgbClr val="171618">
                <a:alpha val="55686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8" id="8"/>
          <p:cNvSpPr/>
          <p:nvPr/>
        </p:nvSpPr>
        <p:spPr>
          <a:xfrm rot="-5400000">
            <a:off x="2451977" y="4835977"/>
            <a:ext cx="2379922" cy="0"/>
          </a:xfrm>
          <a:prstGeom prst="line">
            <a:avLst/>
          </a:prstGeom>
          <a:ln cap="flat" w="1047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rot="-5400000">
            <a:off x="6904097" y="4835977"/>
            <a:ext cx="2379922" cy="0"/>
          </a:xfrm>
          <a:prstGeom prst="line">
            <a:avLst/>
          </a:prstGeom>
          <a:ln cap="flat" w="1047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rot="-5400000">
            <a:off x="11356217" y="4835977"/>
            <a:ext cx="2379922" cy="0"/>
          </a:xfrm>
          <a:prstGeom prst="line">
            <a:avLst/>
          </a:prstGeom>
          <a:ln cap="flat" w="1047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-140265" y="7849867"/>
            <a:ext cx="3836208" cy="3836208"/>
            <a:chOff x="0" y="0"/>
            <a:chExt cx="6355080" cy="6355080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6A213"/>
            </a:solidFill>
          </p:spPr>
        </p:sp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20569" y="8629969"/>
            <a:ext cx="914540" cy="2276004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4"/>
          <a:srcRect l="8509" t="0" r="4091" b="0"/>
          <a:stretch>
            <a:fillRect/>
          </a:stretch>
        </p:blipFill>
        <p:spPr>
          <a:xfrm flipH="false" flipV="false" rot="0">
            <a:off x="631260" y="4731895"/>
            <a:ext cx="4855078" cy="5555105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7012536" y="5225207"/>
            <a:ext cx="6817525" cy="4568481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2218741" y="251174"/>
            <a:ext cx="9012248" cy="1402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85"/>
              </a:lnSpc>
            </a:pPr>
            <a:r>
              <a:rPr lang="en-US" sz="8203">
                <a:solidFill>
                  <a:srgbClr val="000000"/>
                </a:solidFill>
                <a:latin typeface="Open Sans Extra Bold"/>
              </a:rPr>
              <a:t>Oclusión 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31260" y="2360042"/>
            <a:ext cx="2672541" cy="1749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Now"/>
              </a:rPr>
              <a:t>En ortodoncia se estudia y atiende el desarrollo  de la oclusión y su corrección 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397579" y="2240852"/>
            <a:ext cx="2672541" cy="2101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Now"/>
              </a:rPr>
              <a:t>Se busca una adecuada relación  canina y molar, a través de las clases  de Angle: Clase I, II y III.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432196" y="2277620"/>
            <a:ext cx="3561166" cy="245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Now"/>
              </a:rPr>
              <a:t>Las  maloclusiones son un problema  de salud pública  que afecta a un gran número  de personas . De acuerdo  a la OMS ocupan  el tercer lugar dentro de las patologías  bucales 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493791" y="1234377"/>
            <a:ext cx="2672541" cy="104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Now"/>
              </a:rPr>
              <a:t>Las 6 llaves de oclusión  ideal de Andrews.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440534" y="2453832"/>
            <a:ext cx="5329260" cy="245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Now"/>
              </a:rPr>
              <a:t>Relación  molar.</a:t>
            </a:r>
          </a:p>
          <a:p>
            <a:pPr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Now"/>
              </a:rPr>
              <a:t>Angulación de la corona (Tip mesiodistal).</a:t>
            </a:r>
          </a:p>
          <a:p>
            <a:pPr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Now"/>
              </a:rPr>
              <a:t>Inclinación coronal.</a:t>
            </a:r>
          </a:p>
          <a:p>
            <a:pPr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Now"/>
              </a:rPr>
              <a:t>Rotaciones.</a:t>
            </a:r>
          </a:p>
          <a:p>
            <a:pPr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Now"/>
              </a:rPr>
              <a:t>Puntos de contacto .</a:t>
            </a:r>
          </a:p>
          <a:p>
            <a:pPr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Now"/>
              </a:rPr>
              <a:t>Plano oclusal.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638176" y="0"/>
            <a:ext cx="3086100" cy="1592739"/>
            <a:chOff x="0" y="0"/>
            <a:chExt cx="812800" cy="419487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812800" cy="419487"/>
            </a:xfrm>
            <a:custGeom>
              <a:avLst/>
              <a:gdLst/>
              <a:ahLst/>
              <a:cxnLst/>
              <a:rect r="r" b="b" t="t" l="l"/>
              <a:pathLst>
                <a:path h="419487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419487"/>
                  </a:lnTo>
                  <a:lnTo>
                    <a:pt x="0" y="419487"/>
                  </a:lnTo>
                  <a:close/>
                </a:path>
              </a:pathLst>
            </a:custGeom>
            <a:solidFill>
              <a:srgbClr val="F6A21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1167644" y="604053"/>
            <a:ext cx="4250739" cy="3821298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3533887" y="6590915"/>
            <a:ext cx="5610113" cy="266738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0439024" y="4425351"/>
            <a:ext cx="5742202" cy="4418804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972223" y="643969"/>
            <a:ext cx="12906929" cy="1368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5"/>
              </a:lnSpc>
            </a:pPr>
            <a:r>
              <a:rPr lang="en-US" sz="8003">
                <a:solidFill>
                  <a:srgbClr val="000000"/>
                </a:solidFill>
                <a:latin typeface="Open Sans Extra Bold"/>
              </a:rPr>
              <a:t>Prótesis 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2006102"/>
            <a:ext cx="8115300" cy="4781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9429" indent="-324715" lvl="1">
              <a:lnSpc>
                <a:spcPts val="4211"/>
              </a:lnSpc>
              <a:buFont typeface="Arial"/>
              <a:buChar char="•"/>
            </a:pPr>
            <a:r>
              <a:rPr lang="en-US" sz="3008">
                <a:solidFill>
                  <a:srgbClr val="000000"/>
                </a:solidFill>
                <a:latin typeface="Now"/>
              </a:rPr>
              <a:t>Su relación  con la ortodoncia  están enfocados en los tratamientos  de pacientes adultos o px con ausencias  dentarias .</a:t>
            </a:r>
          </a:p>
          <a:p>
            <a:pPr algn="just" marL="649429" indent="-324715" lvl="1">
              <a:lnSpc>
                <a:spcPts val="4211"/>
              </a:lnSpc>
              <a:buFont typeface="Arial"/>
              <a:buChar char="•"/>
            </a:pPr>
            <a:r>
              <a:rPr lang="en-US" sz="3008">
                <a:solidFill>
                  <a:srgbClr val="000000"/>
                </a:solidFill>
                <a:latin typeface="Now"/>
              </a:rPr>
              <a:t>Enfocado al finalizar el tratamiento  a través  de :</a:t>
            </a:r>
          </a:p>
          <a:p>
            <a:pPr algn="just" marL="649429" indent="-324715" lvl="1">
              <a:lnSpc>
                <a:spcPts val="4211"/>
              </a:lnSpc>
              <a:buFont typeface="Arial"/>
              <a:buChar char="•"/>
            </a:pPr>
            <a:r>
              <a:rPr lang="en-US" sz="3008">
                <a:solidFill>
                  <a:srgbClr val="000000"/>
                </a:solidFill>
                <a:latin typeface="Now"/>
              </a:rPr>
              <a:t>Buscar  un equilibrio  oclusal</a:t>
            </a:r>
          </a:p>
          <a:p>
            <a:pPr algn="just" marL="649429" indent="-324715" lvl="1">
              <a:lnSpc>
                <a:spcPts val="4211"/>
              </a:lnSpc>
              <a:buFont typeface="Arial"/>
              <a:buChar char="•"/>
            </a:pPr>
            <a:r>
              <a:rPr lang="en-US" sz="3008">
                <a:solidFill>
                  <a:srgbClr val="000000"/>
                </a:solidFill>
                <a:latin typeface="Now"/>
              </a:rPr>
              <a:t>Confeccionar coronas o PPF en dlentes ausentes .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72223" y="9488422"/>
            <a:ext cx="17911716" cy="4066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08"/>
              </a:lnSpc>
            </a:pPr>
            <a:r>
              <a:rPr lang="en-US" sz="2363">
                <a:solidFill>
                  <a:srgbClr val="000000"/>
                </a:solidFill>
                <a:latin typeface="Open Sans Light"/>
              </a:rPr>
              <a:t>Meléndez Leoncio. La ortodoncia y su relación  con la rehabilitación  oral. La carta odontológica . Vol 6. No 17.2001.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638176" y="0"/>
            <a:ext cx="3086100" cy="1592739"/>
            <a:chOff x="0" y="0"/>
            <a:chExt cx="812800" cy="419487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812800" cy="419487"/>
            </a:xfrm>
            <a:custGeom>
              <a:avLst/>
              <a:gdLst/>
              <a:ahLst/>
              <a:cxnLst/>
              <a:rect r="r" b="b" t="t" l="l"/>
              <a:pathLst>
                <a:path h="419487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419487"/>
                  </a:lnTo>
                  <a:lnTo>
                    <a:pt x="0" y="419487"/>
                  </a:lnTo>
                  <a:close/>
                </a:path>
              </a:pathLst>
            </a:custGeom>
            <a:solidFill>
              <a:srgbClr val="F6A21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1459339" y="1592739"/>
            <a:ext cx="6264937" cy="6072592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972223" y="643969"/>
            <a:ext cx="12906929" cy="1368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5"/>
              </a:lnSpc>
            </a:pPr>
            <a:r>
              <a:rPr lang="en-US" sz="8003">
                <a:solidFill>
                  <a:srgbClr val="000000"/>
                </a:solidFill>
                <a:latin typeface="Open Sans Extra Bold"/>
              </a:rPr>
              <a:t>Radiología 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006102"/>
            <a:ext cx="8115300" cy="58481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9429" indent="-324715" lvl="1">
              <a:lnSpc>
                <a:spcPts val="4211"/>
              </a:lnSpc>
              <a:buFont typeface="Arial"/>
              <a:buChar char="•"/>
            </a:pPr>
            <a:r>
              <a:rPr lang="en-US" sz="3008">
                <a:solidFill>
                  <a:srgbClr val="000000"/>
                </a:solidFill>
                <a:latin typeface="Now"/>
              </a:rPr>
              <a:t>Juega un papel importante  en el diagnóstico  y elaboración  del plan de tratamiento .</a:t>
            </a:r>
          </a:p>
          <a:p>
            <a:pPr algn="just" marL="649429" indent="-324715" lvl="1">
              <a:lnSpc>
                <a:spcPts val="4211"/>
              </a:lnSpc>
              <a:buFont typeface="Arial"/>
              <a:buChar char="•"/>
            </a:pPr>
            <a:r>
              <a:rPr lang="en-US" sz="3008">
                <a:solidFill>
                  <a:srgbClr val="000000"/>
                </a:solidFill>
                <a:latin typeface="Now"/>
              </a:rPr>
              <a:t>Herramientas  útiles  para diagnóstico  cefalométrico.</a:t>
            </a:r>
          </a:p>
          <a:p>
            <a:pPr algn="just" marL="649429" indent="-324715" lvl="1">
              <a:lnSpc>
                <a:spcPts val="4211"/>
              </a:lnSpc>
              <a:buFont typeface="Arial"/>
              <a:buChar char="•"/>
            </a:pPr>
            <a:r>
              <a:rPr lang="en-US" sz="3008">
                <a:solidFill>
                  <a:srgbClr val="000000"/>
                </a:solidFill>
                <a:latin typeface="Now"/>
              </a:rPr>
              <a:t>Con ellas se evalúan el crecimiento cráneofacial, edad , permeabilidad  de las vías aéreas , alteraciones  en la.cronología  de erupción  dental y patologías  que no se observan  clínicamente 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72223" y="9488422"/>
            <a:ext cx="17911716" cy="4066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08"/>
              </a:lnSpc>
            </a:pPr>
            <a:r>
              <a:rPr lang="en-US" sz="2363">
                <a:solidFill>
                  <a:srgbClr val="000000"/>
                </a:solidFill>
                <a:latin typeface="Open Sans Light"/>
              </a:rPr>
              <a:t>1.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70293" y="9368236"/>
            <a:ext cx="12375931" cy="656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Open Sans Light"/>
              </a:rPr>
              <a:t>Bruño Irene Gabriela, Bruno LaurobValentino. Nuevas modalidades de imagen  en el diagnóstico  odontológico. RAAO. Vol LVI, num. 1. 2017.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784000" y="7758999"/>
            <a:ext cx="5708353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Lateral de cráneo 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0" y="1706210"/>
            <a:ext cx="18288000" cy="9452758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775271" y="-171450"/>
            <a:ext cx="12737458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Open Sans Light Bold"/>
              </a:rPr>
              <a:t>Ortopantomografía.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DAFdX3WceK0</dc:identifier>
  <dcterms:modified xsi:type="dcterms:W3CDTF">2011-08-01T06:04:30Z</dcterms:modified>
  <cp:revision>1</cp:revision>
  <dc:title>Relación de la ortodoncia  con otras especialidades .</dc:title>
</cp:coreProperties>
</file>