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EDDEF3-DBCA-4534-9293-D914F9CC87B3}" v="41" dt="2022-07-01T16:05:52.7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0B7A06-1FCA-4FCD-A90E-6E4D6BC923FD}" type="datetimeFigureOut">
              <a:rPr lang="es-MX" smtClean="0"/>
              <a:t>16/11/2022</a:t>
            </a:fld>
            <a:endParaRPr lang="es-MX"/>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s-MX"/>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989B7A0-850E-415F-9C2D-0284D3CE4812}" type="slidenum">
              <a:rPr lang="es-MX" smtClean="0"/>
              <a:t>‹Nº›</a:t>
            </a:fld>
            <a:endParaRPr lang="es-MX"/>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096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0B7A06-1FCA-4FCD-A90E-6E4D6BC923FD}"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252863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0B7A06-1FCA-4FCD-A90E-6E4D6BC923FD}"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308819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0B7A06-1FCA-4FCD-A90E-6E4D6BC923FD}"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1217108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30B7A06-1FCA-4FCD-A90E-6E4D6BC923FD}"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989B7A0-850E-415F-9C2D-0284D3CE4812}" type="slidenum">
              <a:rPr lang="es-MX" smtClean="0"/>
              <a:t>‹Nº›</a:t>
            </a:fld>
            <a:endParaRPr lang="es-MX"/>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862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30B7A06-1FCA-4FCD-A90E-6E4D6BC923FD}"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708445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30B7A06-1FCA-4FCD-A90E-6E4D6BC923FD}" type="datetimeFigureOut">
              <a:rPr lang="es-MX" smtClean="0"/>
              <a:t>16/11/2022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1898362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30B7A06-1FCA-4FCD-A90E-6E4D6BC923FD}" type="datetimeFigureOut">
              <a:rPr lang="es-MX" smtClean="0"/>
              <a:t>16/11/2022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500307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B7A06-1FCA-4FCD-A90E-6E4D6BC923FD}" type="datetimeFigureOut">
              <a:rPr lang="es-MX" smtClean="0"/>
              <a:t>16/11/2022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1786647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30B7A06-1FCA-4FCD-A90E-6E4D6BC923FD}"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120675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30B7A06-1FCA-4FCD-A90E-6E4D6BC923FD}"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989B7A0-850E-415F-9C2D-0284D3CE4812}" type="slidenum">
              <a:rPr lang="es-MX" smtClean="0"/>
              <a:t>‹Nº›</a:t>
            </a:fld>
            <a:endParaRPr lang="es-MX"/>
          </a:p>
        </p:txBody>
      </p:sp>
    </p:spTree>
    <p:extLst>
      <p:ext uri="{BB962C8B-B14F-4D97-AF65-F5344CB8AC3E}">
        <p14:creationId xmlns:p14="http://schemas.microsoft.com/office/powerpoint/2010/main" val="1575621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0B7A06-1FCA-4FCD-A90E-6E4D6BC923FD}" type="datetimeFigureOut">
              <a:rPr lang="es-MX" smtClean="0"/>
              <a:t>16/11/2022</a:t>
            </a:fld>
            <a:endParaRPr lang="es-MX"/>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989B7A0-850E-415F-9C2D-0284D3CE4812}" type="slidenum">
              <a:rPr lang="es-MX" smtClean="0"/>
              <a:t>‹Nº›</a:t>
            </a:fld>
            <a:endParaRPr lang="es-MX"/>
          </a:p>
        </p:txBody>
      </p:sp>
    </p:spTree>
    <p:extLst>
      <p:ext uri="{BB962C8B-B14F-4D97-AF65-F5344CB8AC3E}">
        <p14:creationId xmlns:p14="http://schemas.microsoft.com/office/powerpoint/2010/main" val="100540373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redalyc.org/pdf/373/37302605.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84EEAA-87B1-4A68-BA8E-59C5FD55D979}"/>
              </a:ext>
            </a:extLst>
          </p:cNvPr>
          <p:cNvSpPr>
            <a:spLocks noGrp="1"/>
          </p:cNvSpPr>
          <p:nvPr>
            <p:ph type="ctrTitle"/>
          </p:nvPr>
        </p:nvSpPr>
        <p:spPr>
          <a:xfrm>
            <a:off x="1112519" y="399051"/>
            <a:ext cx="9966960" cy="2926080"/>
          </a:xfrm>
        </p:spPr>
        <p:txBody>
          <a:bodyPr>
            <a:normAutofit/>
          </a:bodyPr>
          <a:lstStyle/>
          <a:p>
            <a:r>
              <a:rPr lang="es-MX" sz="9600" dirty="0"/>
              <a:t>AUSUBEL</a:t>
            </a:r>
          </a:p>
        </p:txBody>
      </p:sp>
      <p:pic>
        <p:nvPicPr>
          <p:cNvPr id="4" name="Imagen 3">
            <a:extLst>
              <a:ext uri="{FF2B5EF4-FFF2-40B4-BE49-F238E27FC236}">
                <a16:creationId xmlns:a16="http://schemas.microsoft.com/office/drawing/2014/main" id="{23ADFC61-570B-4CE1-943F-340F4834790E}"/>
              </a:ext>
            </a:extLst>
          </p:cNvPr>
          <p:cNvPicPr>
            <a:picLocks noChangeAspect="1"/>
          </p:cNvPicPr>
          <p:nvPr/>
        </p:nvPicPr>
        <p:blipFill>
          <a:blip r:embed="rId2"/>
          <a:stretch>
            <a:fillRect/>
          </a:stretch>
        </p:blipFill>
        <p:spPr>
          <a:xfrm>
            <a:off x="4206240" y="4029483"/>
            <a:ext cx="3554389" cy="2193858"/>
          </a:xfrm>
          <a:prstGeom prst="rect">
            <a:avLst/>
          </a:prstGeom>
        </p:spPr>
      </p:pic>
    </p:spTree>
    <p:extLst>
      <p:ext uri="{BB962C8B-B14F-4D97-AF65-F5344CB8AC3E}">
        <p14:creationId xmlns:p14="http://schemas.microsoft.com/office/powerpoint/2010/main" val="588222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0246BD-C909-49DC-AC8C-3570F98113AF}"/>
              </a:ext>
            </a:extLst>
          </p:cNvPr>
          <p:cNvSpPr>
            <a:spLocks noGrp="1"/>
          </p:cNvSpPr>
          <p:nvPr>
            <p:ph type="title"/>
          </p:nvPr>
        </p:nvSpPr>
        <p:spPr/>
        <p:txBody>
          <a:bodyPr>
            <a:normAutofit/>
          </a:bodyPr>
          <a:lstStyle/>
          <a:p>
            <a:pPr algn="ctr"/>
            <a:r>
              <a:rPr lang="es-MX" sz="4000" b="1" i="1" u="sng" dirty="0"/>
              <a:t>APRENDIZAJE SUPRAORDENADO</a:t>
            </a:r>
          </a:p>
        </p:txBody>
      </p:sp>
      <p:sp>
        <p:nvSpPr>
          <p:cNvPr id="5" name="CuadroTexto 4">
            <a:extLst>
              <a:ext uri="{FF2B5EF4-FFF2-40B4-BE49-F238E27FC236}">
                <a16:creationId xmlns:a16="http://schemas.microsoft.com/office/drawing/2014/main" id="{5E1392A1-48B2-4FED-9281-B608C2D04789}"/>
              </a:ext>
            </a:extLst>
          </p:cNvPr>
          <p:cNvSpPr txBox="1"/>
          <p:nvPr/>
        </p:nvSpPr>
        <p:spPr>
          <a:xfrm>
            <a:off x="1143000" y="1755716"/>
            <a:ext cx="10199914" cy="2410916"/>
          </a:xfrm>
          <a:prstGeom prst="rect">
            <a:avLst/>
          </a:prstGeom>
          <a:noFill/>
        </p:spPr>
        <p:txBody>
          <a:bodyPr wrap="square">
            <a:spAutoFit/>
          </a:bodyPr>
          <a:lstStyle/>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En el aprendizaje supraordenado, los conceptos o ideas relevantes existentes en la estructura cognoscitiva del sujeto son de menor nivel de generalidad, abstracción e inclusividad que los conceptos nuevos a aprender. Este tipo de aprendizaje se da cuando el sujeto integra conceptos ya aprendidos anteriormente dentro de un nuevo concepto más integrador, más amplio e inclusivo. Durante el aprendizaje significativo tienen lugar dos procesos relacionados de gran importancia educativa: la diferenciación progresiva y la reconciliación </a:t>
            </a:r>
            <a:r>
              <a:rPr lang="es-MX" sz="1600" dirty="0">
                <a:latin typeface="Arial Narrow" panose="020B0606020202030204" pitchFamily="34" charset="0"/>
                <a:ea typeface="Calibri" panose="020F0502020204030204" pitchFamily="34" charset="0"/>
                <a:cs typeface="Times New Roman" panose="02020603050405020304" pitchFamily="18" charset="0"/>
              </a:rPr>
              <a:t>integradora (Torres, 2003).</a:t>
            </a:r>
          </a:p>
          <a:p>
            <a:pPr algn="just">
              <a:lnSpc>
                <a:spcPct val="150000"/>
              </a:lnSpc>
              <a:spcAft>
                <a:spcPts val="800"/>
              </a:spcAft>
            </a:pPr>
            <a:endParaRPr lang="es-MX" sz="1600" dirty="0">
              <a:effectLst/>
              <a:latin typeface="Arial Narrow" panose="020B0606020202030204" pitchFamily="34" charset="0"/>
              <a:ea typeface="Calibri" panose="020F0502020204030204" pitchFamily="34" charset="0"/>
              <a:cs typeface="Times New Roman" panose="02020603050405020304" pitchFamily="18" charset="0"/>
            </a:endParaRPr>
          </a:p>
        </p:txBody>
      </p:sp>
      <p:pic>
        <p:nvPicPr>
          <p:cNvPr id="4098" name="Picture 2" descr="La estructura cognitiva y el aprendizaje significativo | IFEMA">
            <a:extLst>
              <a:ext uri="{FF2B5EF4-FFF2-40B4-BE49-F238E27FC236}">
                <a16:creationId xmlns:a16="http://schemas.microsoft.com/office/drawing/2014/main" id="{C43EE5C6-58CD-49CB-B2C8-21029EDE1E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3701" y="4388570"/>
            <a:ext cx="3214688" cy="2139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23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prendizaje significativo: ¿Qué es y cuáles son sus características?">
            <a:extLst>
              <a:ext uri="{FF2B5EF4-FFF2-40B4-BE49-F238E27FC236}">
                <a16:creationId xmlns:a16="http://schemas.microsoft.com/office/drawing/2014/main" id="{B0103381-291D-07E3-5481-11C8CF21AF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820195" y="4768650"/>
            <a:ext cx="2900317" cy="1569024"/>
          </a:xfrm>
          <a:prstGeom prst="rect">
            <a:avLst/>
          </a:prstGeom>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B3FD1926-B3BF-4F92-AF9E-4DDCB67DF30B}"/>
              </a:ext>
            </a:extLst>
          </p:cNvPr>
          <p:cNvSpPr>
            <a:spLocks noGrp="1"/>
          </p:cNvSpPr>
          <p:nvPr>
            <p:ph type="title"/>
          </p:nvPr>
        </p:nvSpPr>
        <p:spPr/>
        <p:txBody>
          <a:bodyPr>
            <a:normAutofit/>
          </a:bodyPr>
          <a:lstStyle/>
          <a:p>
            <a:pPr algn="ctr"/>
            <a:r>
              <a:rPr lang="es-MX" sz="3600" b="1" i="1" u="sng" dirty="0"/>
              <a:t>APRENDIZAJE MEMORÍSTICO</a:t>
            </a:r>
          </a:p>
        </p:txBody>
      </p:sp>
      <p:sp>
        <p:nvSpPr>
          <p:cNvPr id="5" name="CuadroTexto 4">
            <a:extLst>
              <a:ext uri="{FF2B5EF4-FFF2-40B4-BE49-F238E27FC236}">
                <a16:creationId xmlns:a16="http://schemas.microsoft.com/office/drawing/2014/main" id="{36246B03-54C3-40F9-8EBE-E97D74A73FD4}"/>
              </a:ext>
            </a:extLst>
          </p:cNvPr>
          <p:cNvSpPr txBox="1"/>
          <p:nvPr/>
        </p:nvSpPr>
        <p:spPr>
          <a:xfrm>
            <a:off x="1308100" y="1691640"/>
            <a:ext cx="10160000" cy="1200329"/>
          </a:xfrm>
          <a:prstGeom prst="rect">
            <a:avLst/>
          </a:prstGeom>
          <a:noFill/>
        </p:spPr>
        <p:txBody>
          <a:bodyPr wrap="square">
            <a:spAutoFit/>
          </a:bodyPr>
          <a:lstStyle/>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En el aprendizaje memorístico, los nuevos contenidos se van acumulando en la memoria sin quedar vinculados a los viejos conocimientos por medio de la significación. Esta clase de aprendizaje se diferencia del aprendizaje significativo no solo porque no ayude a expandir el conocimiento real, sino porque además la nueva información es más volátil y fácil de </a:t>
            </a:r>
            <a:r>
              <a:rPr lang="es-MX" sz="1600" dirty="0">
                <a:latin typeface="Arial Narrow" panose="020B0606020202030204" pitchFamily="34" charset="0"/>
                <a:ea typeface="Calibri" panose="020F0502020204030204" pitchFamily="34" charset="0"/>
                <a:cs typeface="Times New Roman" panose="02020603050405020304" pitchFamily="18" charset="0"/>
              </a:rPr>
              <a:t>olvidar ( Torres, 2003)</a:t>
            </a:r>
            <a:endParaRPr lang="es-MX" sz="1600" dirty="0">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7" name="CuadroTexto 6">
            <a:extLst>
              <a:ext uri="{FF2B5EF4-FFF2-40B4-BE49-F238E27FC236}">
                <a16:creationId xmlns:a16="http://schemas.microsoft.com/office/drawing/2014/main" id="{7875CBF7-A8C3-43F1-ACC3-4A97700F84D2}"/>
              </a:ext>
            </a:extLst>
          </p:cNvPr>
          <p:cNvSpPr txBox="1"/>
          <p:nvPr/>
        </p:nvSpPr>
        <p:spPr>
          <a:xfrm>
            <a:off x="1225550" y="3276428"/>
            <a:ext cx="10325100" cy="1569660"/>
          </a:xfrm>
          <a:prstGeom prst="rect">
            <a:avLst/>
          </a:prstGeom>
          <a:noFill/>
        </p:spPr>
        <p:txBody>
          <a:bodyPr wrap="square">
            <a:spAutoFit/>
          </a:bodyPr>
          <a:lstStyle/>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Por ejemplo, aprenderse los nombres de las Comunidades Autónomas de España memorizando las palabras que hay en una lista es un ejemplo de aprendizaje memorístico. Sin embargo, </a:t>
            </a:r>
            <a:r>
              <a:rPr lang="es-MX" sz="1600" b="1" dirty="0">
                <a:effectLst/>
                <a:latin typeface="Arial Narrow" panose="020B0606020202030204" pitchFamily="34" charset="0"/>
                <a:ea typeface="Calibri" panose="020F0502020204030204" pitchFamily="34" charset="0"/>
                <a:cs typeface="Times New Roman" panose="02020603050405020304" pitchFamily="18" charset="0"/>
              </a:rPr>
              <a:t>el aprendizaje mecánico no es inútil </a:t>
            </a:r>
            <a:r>
              <a:rPr lang="es-MX" sz="1600" b="1" dirty="0">
                <a:latin typeface="Arial Narrow" panose="020B0606020202030204" pitchFamily="34" charset="0"/>
                <a:ea typeface="Calibri" panose="020F0502020204030204" pitchFamily="34" charset="0"/>
                <a:cs typeface="Times New Roman" panose="02020603050405020304" pitchFamily="18" charset="0"/>
              </a:rPr>
              <a:t>d</a:t>
            </a:r>
            <a:r>
              <a:rPr lang="es-MX" sz="1600" b="1" dirty="0">
                <a:effectLst/>
                <a:latin typeface="Arial Narrow" panose="020B0606020202030204" pitchFamily="34" charset="0"/>
                <a:ea typeface="Calibri" panose="020F0502020204030204" pitchFamily="34" charset="0"/>
                <a:cs typeface="Times New Roman" panose="02020603050405020304" pitchFamily="18" charset="0"/>
              </a:rPr>
              <a:t>el todo</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sino que tiene cierto sentido en ciertas etapas de desarrollo para aprender ciertos datos. Sin embargo, es insuficiente para llegar a generar conocimiento complejo y elaborado.</a:t>
            </a:r>
          </a:p>
        </p:txBody>
      </p:sp>
    </p:spTree>
    <p:extLst>
      <p:ext uri="{BB962C8B-B14F-4D97-AF65-F5344CB8AC3E}">
        <p14:creationId xmlns:p14="http://schemas.microsoft.com/office/powerpoint/2010/main" val="1499407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657FAF-2B8A-A5AC-F7E5-64CD934F2C6F}"/>
              </a:ext>
            </a:extLst>
          </p:cNvPr>
          <p:cNvSpPr>
            <a:spLocks noGrp="1"/>
          </p:cNvSpPr>
          <p:nvPr>
            <p:ph type="title"/>
          </p:nvPr>
        </p:nvSpPr>
        <p:spPr/>
        <p:txBody>
          <a:bodyPr>
            <a:normAutofit/>
          </a:bodyPr>
          <a:lstStyle/>
          <a:p>
            <a:pPr algn="ctr"/>
            <a:r>
              <a:rPr lang="es-MX" sz="4000" b="1" i="1" u="sng" dirty="0"/>
              <a:t>APRENDIZAJE COMBINATORIO</a:t>
            </a:r>
          </a:p>
        </p:txBody>
      </p:sp>
      <p:sp>
        <p:nvSpPr>
          <p:cNvPr id="5" name="CuadroTexto 4">
            <a:extLst>
              <a:ext uri="{FF2B5EF4-FFF2-40B4-BE49-F238E27FC236}">
                <a16:creationId xmlns:a16="http://schemas.microsoft.com/office/drawing/2014/main" id="{DEB03BE4-D693-E0E7-0076-7BD7A2A996AD}"/>
              </a:ext>
            </a:extLst>
          </p:cNvPr>
          <p:cNvSpPr txBox="1"/>
          <p:nvPr/>
        </p:nvSpPr>
        <p:spPr>
          <a:xfrm>
            <a:off x="1084305" y="1744827"/>
            <a:ext cx="10023389" cy="2308324"/>
          </a:xfrm>
          <a:prstGeom prst="rect">
            <a:avLst/>
          </a:prstGeom>
          <a:noFill/>
        </p:spPr>
        <p:txBody>
          <a:bodyPr wrap="square">
            <a:spAutoFit/>
          </a:bodyPr>
          <a:lstStyle/>
          <a:p>
            <a:pPr algn="just">
              <a:lnSpc>
                <a:spcPct val="150000"/>
              </a:lnSpc>
            </a:pPr>
            <a:r>
              <a:rPr lang="es-MX" sz="1600" dirty="0">
                <a:effectLst/>
                <a:latin typeface="Arial Narrow" panose="020B0606020202030204" pitchFamily="34" charset="0"/>
                <a:ea typeface="Calibri" panose="020F0502020204030204" pitchFamily="34" charset="0"/>
                <a:cs typeface="Calibri" panose="020F0502020204030204" pitchFamily="34" charset="0"/>
              </a:rPr>
              <a:t>En el aprendizaje combinatorio no se producen relaciones de subordinación ni superordenacion, produce que las interacciones del nuevo material, potencialmente significativo, se generan con componentes generales disponibles en la estructura cognitiva del estudiante, principalmente con proposiciones y en una menor escala con conceptos. Estas proposiciones no pueden ser asimiladas, así como tampoco se facilita la interacción entre subsumidores que conduzcan a una modificación de la matriz cognitiva </a:t>
            </a:r>
          </a:p>
          <a:p>
            <a:pPr algn="just">
              <a:lnSpc>
                <a:spcPct val="150000"/>
              </a:lnSpc>
            </a:pPr>
            <a:r>
              <a:rPr lang="es-MX" sz="1600" dirty="0">
                <a:latin typeface="Arial Narrow" panose="020B0606020202030204" pitchFamily="34" charset="0"/>
                <a:ea typeface="Calibri" panose="020F0502020204030204" pitchFamily="34" charset="0"/>
                <a:cs typeface="Times New Roman" panose="02020603050405020304" pitchFamily="18" charset="0"/>
              </a:rPr>
              <a:t>( Torres, 2003).</a:t>
            </a:r>
          </a:p>
          <a:p>
            <a:pPr algn="just">
              <a:lnSpc>
                <a:spcPct val="150000"/>
              </a:lnSpc>
            </a:pPr>
            <a:r>
              <a:rPr lang="es-MX" sz="1600" dirty="0">
                <a:effectLst/>
                <a:latin typeface="Calibri" panose="020F0502020204030204" pitchFamily="34" charset="0"/>
                <a:cs typeface="Calibri" panose="020F0502020204030204" pitchFamily="34" charset="0"/>
              </a:rPr>
              <a:t> </a:t>
            </a:r>
            <a:endParaRPr lang="es-MX" sz="1600" dirty="0">
              <a:latin typeface="Calibri" panose="020F0502020204030204" pitchFamily="34" charset="0"/>
              <a:cs typeface="Calibri" panose="020F0502020204030204" pitchFamily="34" charset="0"/>
            </a:endParaRPr>
          </a:p>
        </p:txBody>
      </p:sp>
      <p:pic>
        <p:nvPicPr>
          <p:cNvPr id="3074" name="Picture 2" descr="2.1 Perfil del alumno capaz de adquirir un aprendizaje significativo. -  CBANTONIOSALAZAR">
            <a:extLst>
              <a:ext uri="{FF2B5EF4-FFF2-40B4-BE49-F238E27FC236}">
                <a16:creationId xmlns:a16="http://schemas.microsoft.com/office/drawing/2014/main" id="{CC9A70E7-2937-FBA2-4FBE-0C8B1E1E3B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0005" y="4053151"/>
            <a:ext cx="2631990" cy="1754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9392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A96774DC-CFF5-372A-C0AE-24E72F530CFF}"/>
              </a:ext>
            </a:extLst>
          </p:cNvPr>
          <p:cNvSpPr txBox="1"/>
          <p:nvPr/>
        </p:nvSpPr>
        <p:spPr>
          <a:xfrm>
            <a:off x="1087395" y="1346886"/>
            <a:ext cx="9823621" cy="2680862"/>
          </a:xfrm>
          <a:prstGeom prst="rect">
            <a:avLst/>
          </a:prstGeom>
          <a:noFill/>
        </p:spPr>
        <p:txBody>
          <a:bodyPr wrap="square" rtlCol="0">
            <a:spAutoFit/>
          </a:bodyPr>
          <a:lstStyle/>
          <a:p>
            <a:r>
              <a:rPr lang="es-MX" dirty="0"/>
              <a:t>Bibliografía.</a:t>
            </a:r>
          </a:p>
          <a:p>
            <a:endParaRPr lang="es-MX" dirty="0"/>
          </a:p>
          <a:p>
            <a:pPr algn="just">
              <a:lnSpc>
                <a:spcPct val="150000"/>
              </a:lnSpc>
            </a:pPr>
            <a:endParaRPr lang="es-MX" dirty="0">
              <a:solidFill>
                <a:srgbClr val="FF0000"/>
              </a:solidFill>
              <a:latin typeface="Calibri" panose="020F0502020204030204" pitchFamily="34" charset="0"/>
              <a:cs typeface="Calibri" panose="020F0502020204030204" pitchFamily="34" charset="0"/>
            </a:endParaRPr>
          </a:p>
          <a:p>
            <a:pPr algn="just">
              <a:lnSpc>
                <a:spcPct val="150000"/>
              </a:lnSpc>
            </a:pPr>
            <a:r>
              <a:rPr lang="es-MX" dirty="0">
                <a:latin typeface="Calibri" panose="020F0502020204030204" pitchFamily="34" charset="0"/>
                <a:cs typeface="Calibri" panose="020F0502020204030204" pitchFamily="34" charset="0"/>
              </a:rPr>
              <a:t> Torres, V. (2003). El aprendizaje verbal significativo de Ausbel. Algunas consideraciones desde el enfoque histórico cultural. </a:t>
            </a:r>
            <a:r>
              <a:rPr lang="es-MX" i="1" dirty="0">
                <a:latin typeface="Calibri" panose="020F0502020204030204" pitchFamily="34" charset="0"/>
                <a:cs typeface="Calibri" panose="020F0502020204030204" pitchFamily="34" charset="0"/>
              </a:rPr>
              <a:t>Redalyc</a:t>
            </a:r>
            <a:r>
              <a:rPr lang="es-MX" dirty="0">
                <a:latin typeface="Calibri" panose="020F0502020204030204" pitchFamily="34" charset="0"/>
                <a:cs typeface="Calibri" panose="020F0502020204030204" pitchFamily="34" charset="0"/>
              </a:rPr>
              <a:t>. 26</a:t>
            </a:r>
            <a:r>
              <a:rPr lang="es-MX" i="1" dirty="0">
                <a:latin typeface="Calibri" panose="020F0502020204030204" pitchFamily="34" charset="0"/>
                <a:cs typeface="Calibri" panose="020F0502020204030204" pitchFamily="34" charset="0"/>
              </a:rPr>
              <a:t>(1)</a:t>
            </a:r>
            <a:r>
              <a:rPr lang="es-MX" dirty="0">
                <a:latin typeface="Calibri" panose="020F0502020204030204" pitchFamily="34" charset="0"/>
                <a:cs typeface="Calibri" panose="020F0502020204030204" pitchFamily="34" charset="0"/>
              </a:rPr>
              <a:t>, 38-42.</a:t>
            </a:r>
          </a:p>
          <a:p>
            <a:pPr algn="just">
              <a:lnSpc>
                <a:spcPct val="150000"/>
              </a:lnSpc>
            </a:pPr>
            <a:r>
              <a:rPr lang="es-MX" dirty="0">
                <a:latin typeface="Calibri" panose="020F0502020204030204" pitchFamily="34" charset="0"/>
                <a:cs typeface="Calibri" panose="020F0502020204030204" pitchFamily="34" charset="0"/>
                <a:hlinkClick r:id="rId2"/>
              </a:rPr>
              <a:t>https://www.redalyc.org/pdf/373/37302605.pdf</a:t>
            </a:r>
            <a:endParaRPr lang="es-MX" dirty="0">
              <a:latin typeface="Calibri" panose="020F0502020204030204" pitchFamily="34" charset="0"/>
              <a:cs typeface="Calibri" panose="020F0502020204030204" pitchFamily="34" charset="0"/>
            </a:endParaRPr>
          </a:p>
          <a:p>
            <a:pPr algn="just">
              <a:lnSpc>
                <a:spcPct val="150000"/>
              </a:lnSpc>
            </a:pPr>
            <a:endParaRPr lang="es-MX"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4393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CCEFB26-A4C7-454F-9E1B-2DC87F182191}"/>
              </a:ext>
            </a:extLst>
          </p:cNvPr>
          <p:cNvSpPr txBox="1"/>
          <p:nvPr/>
        </p:nvSpPr>
        <p:spPr>
          <a:xfrm>
            <a:off x="1168400" y="569375"/>
            <a:ext cx="9855200" cy="2272417"/>
          </a:xfrm>
          <a:prstGeom prst="rect">
            <a:avLst/>
          </a:prstGeom>
          <a:noFill/>
        </p:spPr>
        <p:txBody>
          <a:bodyPr wrap="square">
            <a:spAutoFit/>
          </a:bodyPr>
          <a:lstStyle/>
          <a:p>
            <a:pPr algn="ctr">
              <a:lnSpc>
                <a:spcPct val="150000"/>
              </a:lnSpc>
              <a:spcAft>
                <a:spcPts val="800"/>
              </a:spcAft>
            </a:pPr>
            <a:r>
              <a:rPr lang="es-MX" dirty="0">
                <a:effectLst/>
                <a:latin typeface="Arial Narrow" panose="020B0606020202030204" pitchFamily="34" charset="0"/>
                <a:ea typeface="Calibri" panose="020F0502020204030204" pitchFamily="34" charset="0"/>
                <a:cs typeface="Times New Roman" panose="02020603050405020304" pitchFamily="18" charset="0"/>
              </a:rPr>
              <a:t>Bajo la influencia de Jean Piaget, Ausubel creía que la comprensión de conceptos, principios e ideas se logran a través del razonamiento deductivo. Del mismo modo, creía en la idea del aprendizaje significativo en lugar de la memorización. En el prefacio de su libro “</a:t>
            </a:r>
            <a:r>
              <a:rPr lang="es-MX" i="1" dirty="0">
                <a:effectLst/>
                <a:latin typeface="Arial Narrow" panose="020B0606020202030204" pitchFamily="34" charset="0"/>
                <a:ea typeface="Calibri" panose="020F0502020204030204" pitchFamily="34" charset="0"/>
                <a:cs typeface="Times New Roman" panose="02020603050405020304" pitchFamily="18" charset="0"/>
              </a:rPr>
              <a:t>Psicología de la Educación: Un punto de vista cognoscitivo</a:t>
            </a:r>
            <a:r>
              <a:rPr lang="es-MX" dirty="0">
                <a:effectLst/>
                <a:latin typeface="Arial Narrow" panose="020B0606020202030204" pitchFamily="34" charset="0"/>
                <a:ea typeface="Calibri" panose="020F0502020204030204" pitchFamily="34" charset="0"/>
                <a:cs typeface="Times New Roman" panose="02020603050405020304" pitchFamily="18" charset="0"/>
              </a:rPr>
              <a:t>”, dice:</a:t>
            </a:r>
          </a:p>
          <a:p>
            <a:pPr algn="ctr">
              <a:lnSpc>
                <a:spcPct val="150000"/>
              </a:lnSpc>
              <a:spcAft>
                <a:spcPts val="800"/>
              </a:spcAft>
            </a:pPr>
            <a:r>
              <a:rPr lang="es-MX" dirty="0">
                <a:effectLst/>
                <a:latin typeface="Arial Narrow" panose="020B0606020202030204" pitchFamily="34" charset="0"/>
                <a:ea typeface="Calibri" panose="020F0502020204030204" pitchFamily="34" charset="0"/>
                <a:cs typeface="Times New Roman" panose="02020603050405020304" pitchFamily="18" charset="0"/>
              </a:rPr>
              <a:t>“El factor más importante que influye en el aprendizaje, es lo que el alumno ya sabe. Determinar esto y enseñarle en consecuencia” ( </a:t>
            </a:r>
            <a:r>
              <a:rPr lang="es-MX" dirty="0">
                <a:latin typeface="Arial Narrow" panose="020B0606020202030204" pitchFamily="34" charset="0"/>
                <a:ea typeface="Calibri" panose="020F0502020204030204" pitchFamily="34" charset="0"/>
                <a:cs typeface="Times New Roman" panose="02020603050405020304" pitchFamily="18" charset="0"/>
              </a:rPr>
              <a:t>Torres</a:t>
            </a:r>
            <a:r>
              <a:rPr lang="es-MX" dirty="0">
                <a:effectLst/>
                <a:latin typeface="Arial Narrow" panose="020B0606020202030204" pitchFamily="34" charset="0"/>
                <a:ea typeface="Calibri" panose="020F0502020204030204" pitchFamily="34" charset="0"/>
                <a:cs typeface="Times New Roman" panose="02020603050405020304" pitchFamily="18" charset="0"/>
              </a:rPr>
              <a:t>, 2003).</a:t>
            </a:r>
          </a:p>
        </p:txBody>
      </p:sp>
      <p:pic>
        <p:nvPicPr>
          <p:cNvPr id="6" name="Imagen 5">
            <a:extLst>
              <a:ext uri="{FF2B5EF4-FFF2-40B4-BE49-F238E27FC236}">
                <a16:creationId xmlns:a16="http://schemas.microsoft.com/office/drawing/2014/main" id="{A279B84B-D4F4-4CAB-905B-3E9183924638}"/>
              </a:ext>
            </a:extLst>
          </p:cNvPr>
          <p:cNvPicPr>
            <a:picLocks noChangeAspect="1"/>
          </p:cNvPicPr>
          <p:nvPr/>
        </p:nvPicPr>
        <p:blipFill>
          <a:blip r:embed="rId2"/>
          <a:stretch>
            <a:fillRect/>
          </a:stretch>
        </p:blipFill>
        <p:spPr>
          <a:xfrm>
            <a:off x="4445000" y="3402874"/>
            <a:ext cx="3739096" cy="2093894"/>
          </a:xfrm>
          <a:prstGeom prst="rect">
            <a:avLst/>
          </a:prstGeom>
        </p:spPr>
      </p:pic>
    </p:spTree>
    <p:extLst>
      <p:ext uri="{BB962C8B-B14F-4D97-AF65-F5344CB8AC3E}">
        <p14:creationId xmlns:p14="http://schemas.microsoft.com/office/powerpoint/2010/main" val="2065021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14B488E-3CDC-4D52-9D07-35D321B9665B}"/>
              </a:ext>
            </a:extLst>
          </p:cNvPr>
          <p:cNvSpPr txBox="1"/>
          <p:nvPr/>
        </p:nvSpPr>
        <p:spPr>
          <a:xfrm>
            <a:off x="1490980" y="2161903"/>
            <a:ext cx="9436100" cy="1754326"/>
          </a:xfrm>
          <a:prstGeom prst="rect">
            <a:avLst/>
          </a:prstGeom>
          <a:noFill/>
        </p:spPr>
        <p:txBody>
          <a:bodyPr wrap="square">
            <a:spAutoFit/>
          </a:bodyPr>
          <a:lstStyle/>
          <a:p>
            <a:pPr algn="ctr">
              <a:lnSpc>
                <a:spcPct val="150000"/>
              </a:lnSpc>
              <a:spcAft>
                <a:spcPts val="800"/>
              </a:spcAft>
            </a:pPr>
            <a:r>
              <a:rPr lang="es-MX" sz="1800" dirty="0">
                <a:effectLst/>
                <a:latin typeface="Arial Narrow" panose="020B0606020202030204" pitchFamily="34" charset="0"/>
                <a:ea typeface="Calibri" panose="020F0502020204030204" pitchFamily="34" charset="0"/>
                <a:cs typeface="Times New Roman" panose="02020603050405020304" pitchFamily="18" charset="0"/>
              </a:rPr>
              <a:t>Ausubel consideraba que el aprendizaje de nuevos conocimientos se basa en lo que ya es conocido con anterioridad, es decir, la construcción del conocimiento comienza con nuestra observación y registro de acontecimientos y objetos a través de conceptos que ya tenemos. Aprendemos mediante la construcción de una red de conceptos y añadiendo nuevos a los existentes </a:t>
            </a:r>
            <a:r>
              <a:rPr lang="es-MX" dirty="0">
                <a:latin typeface="Arial Narrow" panose="020B0606020202030204" pitchFamily="34" charset="0"/>
                <a:ea typeface="Calibri" panose="020F0502020204030204" pitchFamily="34" charset="0"/>
                <a:cs typeface="Times New Roman" panose="02020603050405020304" pitchFamily="18" charset="0"/>
              </a:rPr>
              <a:t>( Torres, 2003).</a:t>
            </a:r>
            <a:endParaRPr lang="es-MX" sz="1800" dirty="0">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ángulo 3"/>
          <p:cNvSpPr/>
          <p:nvPr/>
        </p:nvSpPr>
        <p:spPr>
          <a:xfrm>
            <a:off x="1582420" y="825027"/>
            <a:ext cx="9587881" cy="923330"/>
          </a:xfrm>
          <a:prstGeom prst="rect">
            <a:avLst/>
          </a:prstGeom>
          <a:noFill/>
        </p:spPr>
        <p:txBody>
          <a:bodyPr wrap="none" lIns="91440" tIns="45720" rIns="91440" bIns="45720">
            <a:spAutoFit/>
          </a:bodyPr>
          <a:lstStyle/>
          <a:p>
            <a:pPr algn="ctr"/>
            <a:r>
              <a:rPr lang="es-ES" sz="54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DEFINICIÓN DE APRENDIZAJE </a:t>
            </a:r>
          </a:p>
        </p:txBody>
      </p:sp>
      <p:pic>
        <p:nvPicPr>
          <p:cNvPr id="7" name="Imagen 6"/>
          <p:cNvPicPr>
            <a:picLocks noChangeAspect="1"/>
          </p:cNvPicPr>
          <p:nvPr/>
        </p:nvPicPr>
        <p:blipFill>
          <a:blip r:embed="rId2"/>
          <a:stretch>
            <a:fillRect/>
          </a:stretch>
        </p:blipFill>
        <p:spPr>
          <a:xfrm>
            <a:off x="5137467" y="4016420"/>
            <a:ext cx="2143125" cy="2143125"/>
          </a:xfrm>
          <a:prstGeom prst="rect">
            <a:avLst/>
          </a:prstGeom>
        </p:spPr>
      </p:pic>
    </p:spTree>
    <p:extLst>
      <p:ext uri="{BB962C8B-B14F-4D97-AF65-F5344CB8AC3E}">
        <p14:creationId xmlns:p14="http://schemas.microsoft.com/office/powerpoint/2010/main" val="2243721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4EFDF88-A160-4C86-A4D0-7B813FC9E435}"/>
              </a:ext>
            </a:extLst>
          </p:cNvPr>
          <p:cNvSpPr txBox="1"/>
          <p:nvPr/>
        </p:nvSpPr>
        <p:spPr>
          <a:xfrm>
            <a:off x="1193798" y="1454538"/>
            <a:ext cx="9626600" cy="2169825"/>
          </a:xfrm>
          <a:prstGeom prst="rect">
            <a:avLst/>
          </a:prstGeom>
          <a:noFill/>
        </p:spPr>
        <p:txBody>
          <a:bodyPr wrap="square">
            <a:spAutoFit/>
          </a:bodyPr>
          <a:lstStyle/>
          <a:p>
            <a:pPr algn="ctr">
              <a:lnSpc>
                <a:spcPct val="150000"/>
              </a:lnSpc>
              <a:spcAft>
                <a:spcPts val="800"/>
              </a:spcAft>
            </a:pPr>
            <a:r>
              <a:rPr lang="es-MX" sz="1800" dirty="0">
                <a:effectLst/>
                <a:latin typeface="Arial Narrow" panose="020B0606020202030204" pitchFamily="34" charset="0"/>
                <a:ea typeface="Calibri" panose="020F0502020204030204" pitchFamily="34" charset="0"/>
                <a:cs typeface="Times New Roman" panose="02020603050405020304" pitchFamily="18" charset="0"/>
              </a:rPr>
              <a:t>La teoría del aprendizaje de Ausubel afirma que los nuevos conceptos que deben ser aprendidos se pueden incorporar a otros conceptos o ideas más inclusivas. Estos conceptos o ideas más inclusivos son los organizadores previos. Los organizadores previos pueden ser frases o gráficos. En cualquier caso, el organizador avanzado está diseñado para proporcionar lo que llaman los psicólogos cognitivos el “andamiaje mental” para aprender nueva información </a:t>
            </a:r>
            <a:r>
              <a:rPr lang="es-MX" dirty="0">
                <a:latin typeface="Arial Narrow" panose="020B0606020202030204" pitchFamily="34" charset="0"/>
                <a:ea typeface="Calibri" panose="020F0502020204030204" pitchFamily="34" charset="0"/>
                <a:cs typeface="Times New Roman" panose="02020603050405020304" pitchFamily="18" charset="0"/>
              </a:rPr>
              <a:t>( Torres, 2003).</a:t>
            </a:r>
            <a:endParaRPr lang="es-MX" sz="1800" dirty="0">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7" name="CuadroTexto 6">
            <a:extLst>
              <a:ext uri="{FF2B5EF4-FFF2-40B4-BE49-F238E27FC236}">
                <a16:creationId xmlns:a16="http://schemas.microsoft.com/office/drawing/2014/main" id="{A38306F9-10FB-47E5-BCF7-E8972F31409B}"/>
              </a:ext>
            </a:extLst>
          </p:cNvPr>
          <p:cNvSpPr txBox="1"/>
          <p:nvPr/>
        </p:nvSpPr>
        <p:spPr>
          <a:xfrm>
            <a:off x="1193798" y="3581402"/>
            <a:ext cx="9626600" cy="1338828"/>
          </a:xfrm>
          <a:prstGeom prst="rect">
            <a:avLst/>
          </a:prstGeom>
          <a:noFill/>
        </p:spPr>
        <p:txBody>
          <a:bodyPr wrap="square">
            <a:spAutoFit/>
          </a:bodyPr>
          <a:lstStyle/>
          <a:p>
            <a:pPr algn="ctr">
              <a:lnSpc>
                <a:spcPct val="150000"/>
              </a:lnSpc>
              <a:spcAft>
                <a:spcPts val="800"/>
              </a:spcAft>
            </a:pPr>
            <a:r>
              <a:rPr lang="es-MX" dirty="0">
                <a:effectLst/>
                <a:latin typeface="Arial Narrow" panose="020B0606020202030204" pitchFamily="34" charset="0"/>
                <a:ea typeface="Calibri" panose="020F0502020204030204" pitchFamily="34" charset="0"/>
                <a:cs typeface="Times New Roman" panose="02020603050405020304" pitchFamily="18" charset="0"/>
              </a:rPr>
              <a:t>Así pues, el mapa conceptual desarrollado por Ausubel y </a:t>
            </a:r>
            <a:r>
              <a:rPr lang="es-MX" dirty="0" err="1">
                <a:effectLst/>
                <a:latin typeface="Arial Narrow" panose="020B0606020202030204" pitchFamily="34" charset="0"/>
                <a:ea typeface="Calibri" panose="020F0502020204030204" pitchFamily="34" charset="0"/>
                <a:cs typeface="Times New Roman" panose="02020603050405020304" pitchFamily="18" charset="0"/>
              </a:rPr>
              <a:t>Novac</a:t>
            </a:r>
            <a:r>
              <a:rPr lang="es-MX" dirty="0">
                <a:effectLst/>
                <a:latin typeface="Arial Narrow" panose="020B0606020202030204" pitchFamily="34" charset="0"/>
                <a:ea typeface="Calibri" panose="020F0502020204030204" pitchFamily="34" charset="0"/>
                <a:cs typeface="Times New Roman" panose="02020603050405020304" pitchFamily="18" charset="0"/>
              </a:rPr>
              <a:t> es un dispositivo de instrucción que utiliza este aspecto de la teoría para permitir la instrucción de los alumnos; es una forma de representar las relaciones entre las ideas, imágenes o palabras.</a:t>
            </a:r>
          </a:p>
        </p:txBody>
      </p:sp>
      <p:pic>
        <p:nvPicPr>
          <p:cNvPr id="1026" name="Picture 2" descr="Lo que debes saber de tipos, ventajas y características del aprendizaje  significativo">
            <a:extLst>
              <a:ext uri="{FF2B5EF4-FFF2-40B4-BE49-F238E27FC236}">
                <a16:creationId xmlns:a16="http://schemas.microsoft.com/office/drawing/2014/main" id="{519C6651-10E5-4043-9B56-AEF9CA1BDE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7005" y="4529780"/>
            <a:ext cx="2390775" cy="191452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771804" y="611303"/>
            <a:ext cx="8470589" cy="923330"/>
          </a:xfrm>
          <a:prstGeom prst="rect">
            <a:avLst/>
          </a:prstGeom>
          <a:noFill/>
        </p:spPr>
        <p:txBody>
          <a:bodyPr wrap="none" lIns="91440" tIns="45720" rIns="91440" bIns="45720">
            <a:spAutoFit/>
          </a:bodyPr>
          <a:lstStyle/>
          <a:p>
            <a:pPr algn="ctr"/>
            <a:r>
              <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TEORÍA DEL APRENDIZAJE</a:t>
            </a:r>
          </a:p>
        </p:txBody>
      </p:sp>
    </p:spTree>
    <p:extLst>
      <p:ext uri="{BB962C8B-B14F-4D97-AF65-F5344CB8AC3E}">
        <p14:creationId xmlns:p14="http://schemas.microsoft.com/office/powerpoint/2010/main" val="93695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735140B-1371-423F-8C09-DE1AE4E15949}"/>
              </a:ext>
            </a:extLst>
          </p:cNvPr>
          <p:cNvSpPr txBox="1"/>
          <p:nvPr/>
        </p:nvSpPr>
        <p:spPr>
          <a:xfrm>
            <a:off x="939800" y="851238"/>
            <a:ext cx="10680700" cy="1754326"/>
          </a:xfrm>
          <a:prstGeom prst="rect">
            <a:avLst/>
          </a:prstGeom>
          <a:noFill/>
        </p:spPr>
        <p:txBody>
          <a:bodyPr wrap="square">
            <a:spAutoFit/>
          </a:bodyPr>
          <a:lstStyle/>
          <a:p>
            <a:pPr algn="ctr">
              <a:lnSpc>
                <a:spcPct val="150000"/>
              </a:lnSpc>
            </a:pPr>
            <a:r>
              <a:rPr lang="es-ES" dirty="0">
                <a:latin typeface="Arial Narrow" panose="020B0606020202030204" pitchFamily="34" charset="0"/>
                <a:cs typeface="Calibri" panose="020F0502020204030204" pitchFamily="34" charset="0"/>
              </a:rPr>
              <a:t>Ausubel también hace hincapié en la importancia de la recepción del aprendizaje en lugar de aprender por descubrimiento, y del aprendizaje significativo en lugar de aprender de memoria. Declara que su teoría se aplica sólo a la recepción de aprendizaje en el entorno escolar. No dijo, sin embargo, que el aprendizaje por descubrimiento no funciona, sino más bien que no es del todo eficaz </a:t>
            </a:r>
            <a:r>
              <a:rPr lang="es-MX" dirty="0">
                <a:latin typeface="Arial Narrow" panose="020B0606020202030204" pitchFamily="34" charset="0"/>
                <a:ea typeface="Calibri" panose="020F0502020204030204" pitchFamily="34" charset="0"/>
                <a:cs typeface="Times New Roman" panose="02020603050405020304" pitchFamily="18" charset="0"/>
              </a:rPr>
              <a:t>( Torres, 2003).</a:t>
            </a:r>
            <a:endParaRPr lang="es-MX" dirty="0">
              <a:latin typeface="Arial Narrow" panose="020B0606020202030204" pitchFamily="34" charset="0"/>
              <a:cs typeface="Calibri" panose="020F0502020204030204" pitchFamily="34" charset="0"/>
            </a:endParaRPr>
          </a:p>
        </p:txBody>
      </p:sp>
      <p:pic>
        <p:nvPicPr>
          <p:cNvPr id="1026" name="Picture 2" descr="Aprendizaje significativo y la teoría de David Ausubel | Recursos de  Autoayuda">
            <a:extLst>
              <a:ext uri="{FF2B5EF4-FFF2-40B4-BE49-F238E27FC236}">
                <a16:creationId xmlns:a16="http://schemas.microsoft.com/office/drawing/2014/main" id="{F7F3ACC5-FE97-4E53-B826-62C9ECB40D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5912" y="2896688"/>
            <a:ext cx="4308476" cy="26513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9817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67FDC2F-2D7F-4093-9C34-B464379FC9E3}"/>
              </a:ext>
            </a:extLst>
          </p:cNvPr>
          <p:cNvSpPr txBox="1"/>
          <p:nvPr/>
        </p:nvSpPr>
        <p:spPr>
          <a:xfrm>
            <a:off x="977900" y="1807536"/>
            <a:ext cx="10236200" cy="2605842"/>
          </a:xfrm>
          <a:prstGeom prst="rect">
            <a:avLst/>
          </a:prstGeom>
          <a:noFill/>
        </p:spPr>
        <p:txBody>
          <a:bodyPr wrap="square">
            <a:spAutoFit/>
          </a:bodyPr>
          <a:lstStyle/>
          <a:p>
            <a:pPr algn="just">
              <a:lnSpc>
                <a:spcPct val="150000"/>
              </a:lnSpc>
              <a:spcAft>
                <a:spcPts val="800"/>
              </a:spcAft>
            </a:pPr>
            <a:r>
              <a:rPr lang="es-MX" sz="2000" b="1"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r>
              <a:rPr lang="es-MX" sz="2000" b="1" i="1" u="sng" dirty="0">
                <a:solidFill>
                  <a:srgbClr val="0070C0"/>
                </a:solidFill>
                <a:latin typeface="Calibri" panose="020F0502020204030204" pitchFamily="34" charset="0"/>
                <a:ea typeface="Calibri" panose="020F0502020204030204" pitchFamily="34" charset="0"/>
                <a:cs typeface="Times New Roman" panose="02020603050405020304" pitchFamily="18" charset="0"/>
              </a:rPr>
              <a:t> A</a:t>
            </a:r>
            <a:r>
              <a:rPr lang="es-MX" sz="2000" b="1" i="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prendizaje significativo</a:t>
            </a:r>
            <a:endParaRPr lang="es-MX" sz="2000" i="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La idea de aprendizaje significativo con la que trabajó Ausubel es la siguiente: el conocimiento verdadero solo puede nacer cuando los nuevos contenidos tienen un significado a la luz de los conocimientos que ya se tienen.</a:t>
            </a:r>
          </a:p>
          <a:p>
            <a:pPr algn="just">
              <a:lnSpc>
                <a:spcPct val="150000"/>
              </a:lnSpc>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Es decir, que aprender significa que los nuevos aprendizajes conectan con los anteriores, no porque sean lo mismo, sino porque tienen que ver con estos de un modo que se crea un nuevo </a:t>
            </a:r>
            <a:r>
              <a:rPr lang="es-MX" sz="1600" dirty="0">
                <a:latin typeface="Arial Narrow" panose="020B0606020202030204" pitchFamily="34" charset="0"/>
                <a:ea typeface="Calibri" panose="020F0502020204030204" pitchFamily="34" charset="0"/>
                <a:cs typeface="Times New Roman" panose="02020603050405020304" pitchFamily="18" charset="0"/>
              </a:rPr>
              <a:t>significado ( Torres, 2003).</a:t>
            </a:r>
          </a:p>
          <a:p>
            <a:pPr algn="just">
              <a:lnSpc>
                <a:spcPct val="150000"/>
              </a:lnSpc>
            </a:pPr>
            <a:endParaRPr lang="es-MX" sz="1600" dirty="0">
              <a:latin typeface="Arial Narrow" panose="020B0606020202030204" pitchFamily="34" charset="0"/>
            </a:endParaRPr>
          </a:p>
        </p:txBody>
      </p:sp>
      <p:pic>
        <p:nvPicPr>
          <p:cNvPr id="1026" name="Picture 2" descr="Aprendizaje significativo by mtramarifani on Genially">
            <a:extLst>
              <a:ext uri="{FF2B5EF4-FFF2-40B4-BE49-F238E27FC236}">
                <a16:creationId xmlns:a16="http://schemas.microsoft.com/office/drawing/2014/main" id="{534CA5C2-B638-48F2-B2F2-E0134F7169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1837" y="4221567"/>
            <a:ext cx="3113722" cy="2110031"/>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2313865" y="706685"/>
            <a:ext cx="7773283" cy="923330"/>
          </a:xfrm>
          <a:prstGeom prst="rect">
            <a:avLst/>
          </a:prstGeom>
          <a:noFill/>
        </p:spPr>
        <p:txBody>
          <a:bodyPr wrap="none" lIns="91440" tIns="45720" rIns="91440" bIns="45720">
            <a:spAutoFit/>
          </a:bodyPr>
          <a:lstStyle/>
          <a:p>
            <a:pPr algn="ctr"/>
            <a:r>
              <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TIPOS DE APRENDIZAJE </a:t>
            </a:r>
          </a:p>
        </p:txBody>
      </p:sp>
    </p:spTree>
    <p:extLst>
      <p:ext uri="{BB962C8B-B14F-4D97-AF65-F5344CB8AC3E}">
        <p14:creationId xmlns:p14="http://schemas.microsoft.com/office/powerpoint/2010/main" val="228392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380E26D8-845B-4CBC-93F9-D3887FF0061E}"/>
              </a:ext>
            </a:extLst>
          </p:cNvPr>
          <p:cNvSpPr txBox="1"/>
          <p:nvPr/>
        </p:nvSpPr>
        <p:spPr>
          <a:xfrm>
            <a:off x="854347" y="1027567"/>
            <a:ext cx="6096000" cy="375552"/>
          </a:xfrm>
          <a:prstGeom prst="rect">
            <a:avLst/>
          </a:prstGeom>
          <a:noFill/>
        </p:spPr>
        <p:txBody>
          <a:bodyPr wrap="square">
            <a:spAutoFit/>
          </a:bodyPr>
          <a:lstStyle/>
          <a:p>
            <a:pPr>
              <a:lnSpc>
                <a:spcPct val="107000"/>
              </a:lnSpc>
              <a:spcAft>
                <a:spcPts val="800"/>
              </a:spcAft>
            </a:pPr>
            <a:r>
              <a:rPr lang="es-MX" sz="1800" b="1" i="1" u="sng" dirty="0">
                <a:solidFill>
                  <a:srgbClr val="7030A0"/>
                </a:solidFill>
                <a:latin typeface="Calibri" panose="020F0502020204030204" pitchFamily="34" charset="0"/>
                <a:ea typeface="Calibri" panose="020F0502020204030204" pitchFamily="34" charset="0"/>
                <a:cs typeface="Times New Roman" panose="02020603050405020304" pitchFamily="18" charset="0"/>
              </a:rPr>
              <a:t>Tipos de aprendizaje significativo</a:t>
            </a:r>
          </a:p>
        </p:txBody>
      </p:sp>
      <p:sp>
        <p:nvSpPr>
          <p:cNvPr id="11" name="CuadroTexto 10">
            <a:extLst>
              <a:ext uri="{FF2B5EF4-FFF2-40B4-BE49-F238E27FC236}">
                <a16:creationId xmlns:a16="http://schemas.microsoft.com/office/drawing/2014/main" id="{75662D41-7792-4B03-8FF8-BB8C346D4CA6}"/>
              </a:ext>
            </a:extLst>
          </p:cNvPr>
          <p:cNvSpPr txBox="1"/>
          <p:nvPr/>
        </p:nvSpPr>
        <p:spPr>
          <a:xfrm>
            <a:off x="361730" y="1654252"/>
            <a:ext cx="10521950" cy="2190343"/>
          </a:xfrm>
          <a:prstGeom prst="rect">
            <a:avLst/>
          </a:prstGeom>
          <a:noFill/>
        </p:spPr>
        <p:txBody>
          <a:bodyPr wrap="square">
            <a:spAutoFit/>
          </a:bodyPr>
          <a:lstStyle/>
          <a:p>
            <a:pPr algn="just">
              <a:lnSpc>
                <a:spcPct val="150000"/>
              </a:lnSpc>
              <a:spcAft>
                <a:spcPts val="800"/>
              </a:spcAft>
            </a:pPr>
            <a:r>
              <a:rPr lang="es-MX" sz="1600" i="1" dirty="0">
                <a:effectLst/>
                <a:latin typeface="Arial Narrow" panose="020B0606020202030204" pitchFamily="34" charset="0"/>
                <a:ea typeface="Calibri" panose="020F0502020204030204" pitchFamily="34" charset="0"/>
                <a:cs typeface="Times New Roman" panose="02020603050405020304" pitchFamily="18" charset="0"/>
              </a:rPr>
              <a:t>       Aprendizaje de conceptos</a:t>
            </a:r>
          </a:p>
          <a:p>
            <a:pPr algn="just">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En el aprendizaje de conceptos, en vez de asociarse un símbolo a un objeto concreto y objetivo, se relaciona con una idea abstracta, algo que en la mayoría de los casos tiene un significado muy personal, accesible solo a partir de nuestras propias experiencias personales, algo que hemos vivido nosotros y nadie </a:t>
            </a:r>
            <a:r>
              <a:rPr lang="es-MX" sz="1600" dirty="0">
                <a:latin typeface="Arial Narrow" panose="020B0606020202030204" pitchFamily="34" charset="0"/>
                <a:ea typeface="Calibri" panose="020F0502020204030204" pitchFamily="34" charset="0"/>
                <a:cs typeface="Times New Roman" panose="02020603050405020304" pitchFamily="18" charset="0"/>
              </a:rPr>
              <a:t>más ( Torres, 2003).</a:t>
            </a:r>
          </a:p>
          <a:p>
            <a:pPr algn="just">
              <a:lnSpc>
                <a:spcPct val="150000"/>
              </a:lnSpc>
              <a:spcAft>
                <a:spcPts val="800"/>
              </a:spcAft>
            </a:pPr>
            <a:endParaRPr lang="es-MX" sz="1600" dirty="0">
              <a:effectLst/>
              <a:latin typeface="Arial Narrow" panose="020B0606020202030204" pitchFamily="34" charset="0"/>
              <a:ea typeface="Calibri" panose="020F0502020204030204" pitchFamily="34" charset="0"/>
              <a:cs typeface="Times New Roman" panose="02020603050405020304" pitchFamily="18" charset="0"/>
            </a:endParaRPr>
          </a:p>
        </p:txBody>
      </p:sp>
      <p:pic>
        <p:nvPicPr>
          <p:cNvPr id="2050" name="Picture 2" descr="Aprendizaje significativo – HUMANIDADES Y NTICS">
            <a:extLst>
              <a:ext uri="{FF2B5EF4-FFF2-40B4-BE49-F238E27FC236}">
                <a16:creationId xmlns:a16="http://schemas.microsoft.com/office/drawing/2014/main" id="{916C3AF3-0C52-DC23-D65F-0DBDD2957F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4728" y="4862861"/>
            <a:ext cx="1539679" cy="1531445"/>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472039" y="3539422"/>
            <a:ext cx="10301332" cy="1738938"/>
          </a:xfrm>
          <a:prstGeom prst="rect">
            <a:avLst/>
          </a:prstGeom>
        </p:spPr>
        <p:txBody>
          <a:bodyPr wrap="square">
            <a:spAutoFit/>
          </a:bodyPr>
          <a:lstStyle/>
          <a:p>
            <a:r>
              <a:rPr lang="es-MX" sz="1600" i="1" dirty="0">
                <a:latin typeface="Arial Narrow" panose="020B0606020202030204" pitchFamily="34" charset="0"/>
              </a:rPr>
              <a:t>   Aprendizaje de representaciones</a:t>
            </a:r>
          </a:p>
          <a:p>
            <a:endParaRPr lang="es-MX" sz="1600" dirty="0">
              <a:latin typeface="Arial Narrow" panose="020B0606020202030204" pitchFamily="34" charset="0"/>
            </a:endParaRPr>
          </a:p>
          <a:p>
            <a:pPr>
              <a:lnSpc>
                <a:spcPct val="150000"/>
              </a:lnSpc>
            </a:pPr>
            <a:r>
              <a:rPr lang="es-MX" sz="1600" dirty="0">
                <a:latin typeface="Arial Narrow" panose="020B0606020202030204" pitchFamily="34" charset="0"/>
              </a:rPr>
              <a:t>Se trata de la forma más básica de aprendizaje. En ella, la persona otorga significado a símbolos asociándolos a aquella parte concreta y objetiva de la realidad a la que hacen referencia, recurriendo a conceptos fácilmente disponibles </a:t>
            </a:r>
            <a:r>
              <a:rPr lang="es-MX" sz="1600" dirty="0">
                <a:latin typeface="Arial Narrow" panose="020B0606020202030204" pitchFamily="34" charset="0"/>
                <a:ea typeface="Calibri" panose="020F0502020204030204" pitchFamily="34" charset="0"/>
                <a:cs typeface="Times New Roman" panose="02020603050405020304" pitchFamily="18" charset="0"/>
              </a:rPr>
              <a:t>( Torres, 2003).</a:t>
            </a:r>
          </a:p>
          <a:p>
            <a:pPr>
              <a:lnSpc>
                <a:spcPct val="150000"/>
              </a:lnSpc>
            </a:pPr>
            <a:endParaRPr lang="es-MX" sz="1600" dirty="0">
              <a:latin typeface="Arial Narrow" panose="020B0606020202030204" pitchFamily="34" charset="0"/>
            </a:endParaRPr>
          </a:p>
        </p:txBody>
      </p:sp>
    </p:spTree>
    <p:extLst>
      <p:ext uri="{BB962C8B-B14F-4D97-AF65-F5344CB8AC3E}">
        <p14:creationId xmlns:p14="http://schemas.microsoft.com/office/powerpoint/2010/main" val="588883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927DB6F3-9C35-4517-B7A9-D7AA5A126CC9}"/>
              </a:ext>
            </a:extLst>
          </p:cNvPr>
          <p:cNvSpPr txBox="1"/>
          <p:nvPr/>
        </p:nvSpPr>
        <p:spPr>
          <a:xfrm>
            <a:off x="746397" y="904965"/>
            <a:ext cx="10140950" cy="2457083"/>
          </a:xfrm>
          <a:prstGeom prst="rect">
            <a:avLst/>
          </a:prstGeom>
          <a:noFill/>
        </p:spPr>
        <p:txBody>
          <a:bodyPr wrap="square">
            <a:spAutoFit/>
          </a:bodyPr>
          <a:lstStyle/>
          <a:p>
            <a:pPr algn="just">
              <a:lnSpc>
                <a:spcPct val="150000"/>
              </a:lnSpc>
              <a:spcAft>
                <a:spcPts val="800"/>
              </a:spcAft>
            </a:pPr>
            <a:r>
              <a:rPr lang="es-MX" sz="1600" i="1" dirty="0">
                <a:effectLst/>
                <a:latin typeface="Arial Narrow" panose="020B0606020202030204" pitchFamily="34" charset="0"/>
                <a:ea typeface="Calibri" panose="020F0502020204030204" pitchFamily="34" charset="0"/>
                <a:cs typeface="Times New Roman" panose="02020603050405020304" pitchFamily="18" charset="0"/>
              </a:rPr>
              <a:t>      Aprendizaje de proposiciones</a:t>
            </a:r>
          </a:p>
          <a:p>
            <a:pPr algn="just">
              <a:lnSpc>
                <a:spcPct val="150000"/>
              </a:lnSpc>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En este aprendizaje, el conocimiento surge de la combinación lógica de conceptos. Por eso, constituye la forma de aprendizaje significativo más elaborada, y a partir de ella se es capaz de realizar apreciaciones científicas, matemáticas y filosóficas muy complejas. Como es un tipo de aprendizaje que demanda más esfuerzos, se realiza de modo voluntario y consciente. Por supuesto, se sirve de los dos anteriores tipos de aprendizaje </a:t>
            </a:r>
            <a:r>
              <a:rPr lang="es-MX" sz="1600" dirty="0">
                <a:latin typeface="Arial Narrow" panose="020B0606020202030204" pitchFamily="34" charset="0"/>
                <a:ea typeface="Calibri" panose="020F0502020204030204" pitchFamily="34" charset="0"/>
                <a:cs typeface="Times New Roman" panose="02020603050405020304" pitchFamily="18" charset="0"/>
              </a:rPr>
              <a:t>significativo ( Torres, 2003).</a:t>
            </a:r>
          </a:p>
          <a:p>
            <a:pPr algn="just">
              <a:lnSpc>
                <a:spcPct val="150000"/>
              </a:lnSpc>
            </a:pPr>
            <a:endParaRPr lang="es-MX" sz="1600" dirty="0">
              <a:latin typeface="Arial Narrow" panose="020B0606020202030204" pitchFamily="34" charset="0"/>
            </a:endParaRPr>
          </a:p>
        </p:txBody>
      </p:sp>
      <p:pic>
        <p:nvPicPr>
          <p:cNvPr id="2050" name="Picture 2" descr="Aprendizaje significativo: definición e importancia">
            <a:extLst>
              <a:ext uri="{FF2B5EF4-FFF2-40B4-BE49-F238E27FC236}">
                <a16:creationId xmlns:a16="http://schemas.microsoft.com/office/drawing/2014/main" id="{16CCFBFD-7862-4ABD-98F1-03CF94A1C2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4080" y="3590798"/>
            <a:ext cx="3546475" cy="198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71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56EC6B-7928-4E92-B590-DA49F41AB773}"/>
              </a:ext>
            </a:extLst>
          </p:cNvPr>
          <p:cNvSpPr>
            <a:spLocks noGrp="1"/>
          </p:cNvSpPr>
          <p:nvPr>
            <p:ph type="title"/>
          </p:nvPr>
        </p:nvSpPr>
        <p:spPr/>
        <p:txBody>
          <a:bodyPr>
            <a:normAutofit/>
          </a:bodyPr>
          <a:lstStyle/>
          <a:p>
            <a:pPr algn="ctr"/>
            <a:r>
              <a:rPr lang="es-MX" sz="4000" b="1" i="1" u="sng" dirty="0"/>
              <a:t>APRENDIZAJE SUBORDINADO</a:t>
            </a:r>
          </a:p>
        </p:txBody>
      </p:sp>
      <p:sp>
        <p:nvSpPr>
          <p:cNvPr id="5" name="CuadroTexto 4">
            <a:extLst>
              <a:ext uri="{FF2B5EF4-FFF2-40B4-BE49-F238E27FC236}">
                <a16:creationId xmlns:a16="http://schemas.microsoft.com/office/drawing/2014/main" id="{FA3BE294-5B85-413A-9A98-9ADAE88F118F}"/>
              </a:ext>
            </a:extLst>
          </p:cNvPr>
          <p:cNvSpPr txBox="1"/>
          <p:nvPr/>
        </p:nvSpPr>
        <p:spPr>
          <a:xfrm>
            <a:off x="1341120" y="1790618"/>
            <a:ext cx="9677400" cy="2308324"/>
          </a:xfrm>
          <a:prstGeom prst="rect">
            <a:avLst/>
          </a:prstGeom>
          <a:noFill/>
        </p:spPr>
        <p:txBody>
          <a:bodyPr wrap="square">
            <a:spAutoFit/>
          </a:bodyPr>
          <a:lstStyle/>
          <a:p>
            <a:pPr algn="ctr">
              <a:lnSpc>
                <a:spcPct val="150000"/>
              </a:lnSpc>
              <a:spcAft>
                <a:spcPts val="800"/>
              </a:spcAft>
            </a:pPr>
            <a:r>
              <a:rPr lang="es-MX" sz="1600" dirty="0">
                <a:effectLst/>
                <a:latin typeface="Arial Narrow" panose="020B0606020202030204" pitchFamily="34" charset="0"/>
                <a:ea typeface="Calibri" panose="020F0502020204030204" pitchFamily="34" charset="0"/>
                <a:cs typeface="Times New Roman" panose="02020603050405020304" pitchFamily="18" charset="0"/>
              </a:rPr>
              <a:t>Para </a:t>
            </a:r>
            <a:r>
              <a:rPr lang="es-MX" sz="1600" dirty="0">
                <a:latin typeface="Arial Narrow" panose="020B0606020202030204" pitchFamily="34" charset="0"/>
                <a:ea typeface="Calibri" panose="020F0502020204030204" pitchFamily="34" charset="0"/>
                <a:cs typeface="Times New Roman" panose="02020603050405020304" pitchFamily="18" charset="0"/>
              </a:rPr>
              <a:t>Torres</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(2003), el aprendizaje subordinado se produce cuando las nuevas ideas son relacionadas subordinadamente con ideas relevantes previas de mayor nivel de generalidad, abstracción e inclusividad. Estas ideas o conceptos previos de mayor nivel de inclusividad son llamados inclusores. Existen dos tipos de aprendizaje subordinado: el </a:t>
            </a:r>
            <a:r>
              <a:rPr lang="es-MX" sz="1600" b="1" i="1" dirty="0">
                <a:effectLst/>
                <a:latin typeface="Arial Narrow" panose="020B0606020202030204" pitchFamily="34" charset="0"/>
                <a:ea typeface="Calibri" panose="020F0502020204030204" pitchFamily="34" charset="0"/>
                <a:cs typeface="Times New Roman" panose="02020603050405020304" pitchFamily="18" charset="0"/>
              </a:rPr>
              <a:t>derivativo</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que se produce cuando los nuevos conceptos tienen un carácter de ejemplo o ilustración de los conceptos ya existentes, inclusores; y el </a:t>
            </a:r>
            <a:r>
              <a:rPr lang="es-MX" sz="1600" b="1" i="1" dirty="0">
                <a:effectLst/>
                <a:latin typeface="Arial Narrow" panose="020B0606020202030204" pitchFamily="34" charset="0"/>
                <a:ea typeface="Calibri" panose="020F0502020204030204" pitchFamily="34" charset="0"/>
                <a:cs typeface="Times New Roman" panose="02020603050405020304" pitchFamily="18" charset="0"/>
              </a:rPr>
              <a:t>correlativo</a:t>
            </a:r>
            <a:r>
              <a:rPr lang="es-MX" sz="1600" dirty="0">
                <a:effectLst/>
                <a:latin typeface="Arial Narrow" panose="020B0606020202030204" pitchFamily="34" charset="0"/>
                <a:ea typeface="Calibri" panose="020F0502020204030204" pitchFamily="34" charset="0"/>
                <a:cs typeface="Times New Roman" panose="02020603050405020304" pitchFamily="18" charset="0"/>
              </a:rPr>
              <a:t>, más frecuente, que se da cuando los nuevos conocimientos son una extensión, elaboración, modificación o cualificación de los conocimientos que ya posee el sujeto.</a:t>
            </a:r>
          </a:p>
        </p:txBody>
      </p:sp>
      <p:pic>
        <p:nvPicPr>
          <p:cNvPr id="3074" name="Picture 2" descr="Aprendizaje significativo: ¿cómo asimilamos la información? | Vicens Vives">
            <a:extLst>
              <a:ext uri="{FF2B5EF4-FFF2-40B4-BE49-F238E27FC236}">
                <a16:creationId xmlns:a16="http://schemas.microsoft.com/office/drawing/2014/main" id="{24E7E403-5010-4F22-9076-7B8945D993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2236" y="4440969"/>
            <a:ext cx="3795168" cy="1677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137040"/>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Base</Template>
  <TotalTime>1034</TotalTime>
  <Words>1115</Words>
  <Application>Microsoft Office PowerPoint</Application>
  <PresentationFormat>Panorámica</PresentationFormat>
  <Paragraphs>37</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 Narrow</vt:lpstr>
      <vt:lpstr>Calibri</vt:lpstr>
      <vt:lpstr>Corbel</vt:lpstr>
      <vt:lpstr>Base</vt:lpstr>
      <vt:lpstr>AUSUBEL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APRENDIZAJE SUBORDINADO</vt:lpstr>
      <vt:lpstr>APRENDIZAJE SUPRAORDENADO</vt:lpstr>
      <vt:lpstr>APRENDIZAJE MEMORÍSTICO</vt:lpstr>
      <vt:lpstr>APRENDIZAJE COMBINATORIO</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AUSBEL</dc:title>
  <dc:creator>ROJAS Lesli - LYAVAZTECA S.A. DE C.V.</dc:creator>
  <cp:lastModifiedBy>ROJAS Lesli - LYAVAZTECA S.A. DE C.V.</cp:lastModifiedBy>
  <cp:revision>12</cp:revision>
  <dcterms:created xsi:type="dcterms:W3CDTF">2022-06-29T14:41:03Z</dcterms:created>
  <dcterms:modified xsi:type="dcterms:W3CDTF">2022-11-16T18:32:04Z</dcterms:modified>
</cp:coreProperties>
</file>