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14"/>
  </p:normalViewPr>
  <p:slideViewPr>
    <p:cSldViewPr snapToGrid="0" snapToObjects="1">
      <p:cViewPr varScale="1">
        <p:scale>
          <a:sx n="36" d="100"/>
          <a:sy n="36" d="100"/>
        </p:scale>
        <p:origin x="100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62A83FA-1B9F-0E4E-B26D-1C0703ACA089}" type="datetimeFigureOut">
              <a:rPr lang="es-MX" smtClean="0"/>
              <a:t>16/11/2022</a:t>
            </a:fld>
            <a:endParaRPr lang="es-MX"/>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s-MX"/>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44DC7B8-A246-9D40-97E4-BB8FEC5C674F}" type="slidenum">
              <a:rPr lang="es-MX" smtClean="0"/>
              <a:t>‹Nº›</a:t>
            </a:fld>
            <a:endParaRPr lang="es-MX"/>
          </a:p>
        </p:txBody>
      </p:sp>
    </p:spTree>
    <p:extLst>
      <p:ext uri="{BB962C8B-B14F-4D97-AF65-F5344CB8AC3E}">
        <p14:creationId xmlns:p14="http://schemas.microsoft.com/office/powerpoint/2010/main" val="15882106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62A83FA-1B9F-0E4E-B26D-1C0703ACA089}" type="datetimeFigureOut">
              <a:rPr lang="es-MX" smtClean="0"/>
              <a:t>16/11/2022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44DC7B8-A246-9D40-97E4-BB8FEC5C674F}" type="slidenum">
              <a:rPr lang="es-MX" smtClean="0"/>
              <a:t>‹Nº›</a:t>
            </a:fld>
            <a:endParaRPr lang="es-MX"/>
          </a:p>
        </p:txBody>
      </p:sp>
    </p:spTree>
    <p:extLst>
      <p:ext uri="{BB962C8B-B14F-4D97-AF65-F5344CB8AC3E}">
        <p14:creationId xmlns:p14="http://schemas.microsoft.com/office/powerpoint/2010/main" val="659012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62A83FA-1B9F-0E4E-B26D-1C0703ACA089}" type="datetimeFigureOut">
              <a:rPr lang="es-MX" smtClean="0"/>
              <a:t>16/11/2022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44DC7B8-A246-9D40-97E4-BB8FEC5C674F}" type="slidenum">
              <a:rPr lang="es-MX" smtClean="0"/>
              <a:t>‹Nº›</a:t>
            </a:fld>
            <a:endParaRPr lang="es-MX"/>
          </a:p>
        </p:txBody>
      </p:sp>
    </p:spTree>
    <p:extLst>
      <p:ext uri="{BB962C8B-B14F-4D97-AF65-F5344CB8AC3E}">
        <p14:creationId xmlns:p14="http://schemas.microsoft.com/office/powerpoint/2010/main" val="35269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62A83FA-1B9F-0E4E-B26D-1C0703ACA089}" type="datetimeFigureOut">
              <a:rPr lang="es-MX" smtClean="0"/>
              <a:t>16/11/2022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444DC7B8-A246-9D40-97E4-BB8FEC5C674F}" type="slidenum">
              <a:rPr lang="es-MX" smtClean="0"/>
              <a:t>‹Nº›</a:t>
            </a:fld>
            <a:endParaRPr lang="es-MX"/>
          </a:p>
        </p:txBody>
      </p:sp>
    </p:spTree>
    <p:extLst>
      <p:ext uri="{BB962C8B-B14F-4D97-AF65-F5344CB8AC3E}">
        <p14:creationId xmlns:p14="http://schemas.microsoft.com/office/powerpoint/2010/main" val="3875205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62A83FA-1B9F-0E4E-B26D-1C0703ACA089}" type="datetimeFigureOut">
              <a:rPr lang="es-MX" smtClean="0"/>
              <a:t>16/11/2022</a:t>
            </a:fld>
            <a:endParaRPr lang="es-MX"/>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s-MX"/>
          </a:p>
        </p:txBody>
      </p:sp>
      <p:sp>
        <p:nvSpPr>
          <p:cNvPr id="6" name="Slide Number Placeholder 5"/>
          <p:cNvSpPr>
            <a:spLocks noGrp="1"/>
          </p:cNvSpPr>
          <p:nvPr>
            <p:ph type="sldNum" sz="quarter" idx="12"/>
          </p:nvPr>
        </p:nvSpPr>
        <p:spPr>
          <a:xfrm>
            <a:off x="8604504" y="5211060"/>
            <a:ext cx="2112264" cy="228600"/>
          </a:xfrm>
        </p:spPr>
        <p:txBody>
          <a:bodyPr/>
          <a:lstStyle/>
          <a:p>
            <a:fld id="{444DC7B8-A246-9D40-97E4-BB8FEC5C674F}" type="slidenum">
              <a:rPr lang="es-MX" smtClean="0"/>
              <a:t>‹Nº›</a:t>
            </a:fld>
            <a:endParaRPr lang="es-MX"/>
          </a:p>
        </p:txBody>
      </p:sp>
    </p:spTree>
    <p:extLst>
      <p:ext uri="{BB962C8B-B14F-4D97-AF65-F5344CB8AC3E}">
        <p14:creationId xmlns:p14="http://schemas.microsoft.com/office/powerpoint/2010/main" val="297135164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62A83FA-1B9F-0E4E-B26D-1C0703ACA089}" type="datetimeFigureOut">
              <a:rPr lang="es-MX" smtClean="0"/>
              <a:t>16/11/2022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444DC7B8-A246-9D40-97E4-BB8FEC5C674F}" type="slidenum">
              <a:rPr lang="es-MX" smtClean="0"/>
              <a:t>‹Nº›</a:t>
            </a:fld>
            <a:endParaRPr lang="es-MX"/>
          </a:p>
        </p:txBody>
      </p:sp>
    </p:spTree>
    <p:extLst>
      <p:ext uri="{BB962C8B-B14F-4D97-AF65-F5344CB8AC3E}">
        <p14:creationId xmlns:p14="http://schemas.microsoft.com/office/powerpoint/2010/main" val="726106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62A83FA-1B9F-0E4E-B26D-1C0703ACA089}" type="datetimeFigureOut">
              <a:rPr lang="es-MX" smtClean="0"/>
              <a:t>16/11/2022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444DC7B8-A246-9D40-97E4-BB8FEC5C674F}" type="slidenum">
              <a:rPr lang="es-MX" smtClean="0"/>
              <a:t>‹Nº›</a:t>
            </a:fld>
            <a:endParaRPr lang="es-MX"/>
          </a:p>
        </p:txBody>
      </p:sp>
    </p:spTree>
    <p:extLst>
      <p:ext uri="{BB962C8B-B14F-4D97-AF65-F5344CB8AC3E}">
        <p14:creationId xmlns:p14="http://schemas.microsoft.com/office/powerpoint/2010/main" val="3274397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62A83FA-1B9F-0E4E-B26D-1C0703ACA089}" type="datetimeFigureOut">
              <a:rPr lang="es-MX" smtClean="0"/>
              <a:t>16/11/2022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444DC7B8-A246-9D40-97E4-BB8FEC5C674F}" type="slidenum">
              <a:rPr lang="es-MX" smtClean="0"/>
              <a:t>‹Nº›</a:t>
            </a:fld>
            <a:endParaRPr lang="es-MX"/>
          </a:p>
        </p:txBody>
      </p:sp>
    </p:spTree>
    <p:extLst>
      <p:ext uri="{BB962C8B-B14F-4D97-AF65-F5344CB8AC3E}">
        <p14:creationId xmlns:p14="http://schemas.microsoft.com/office/powerpoint/2010/main" val="1066952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2A83FA-1B9F-0E4E-B26D-1C0703ACA089}" type="datetimeFigureOut">
              <a:rPr lang="es-MX" smtClean="0"/>
              <a:t>16/11/2022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444DC7B8-A246-9D40-97E4-BB8FEC5C674F}" type="slidenum">
              <a:rPr lang="es-MX" smtClean="0"/>
              <a:t>‹Nº›</a:t>
            </a:fld>
            <a:endParaRPr lang="es-MX"/>
          </a:p>
        </p:txBody>
      </p:sp>
    </p:spTree>
    <p:extLst>
      <p:ext uri="{BB962C8B-B14F-4D97-AF65-F5344CB8AC3E}">
        <p14:creationId xmlns:p14="http://schemas.microsoft.com/office/powerpoint/2010/main" val="405426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p>
            <a:fld id="{962A83FA-1B9F-0E4E-B26D-1C0703ACA089}" type="datetimeFigureOut">
              <a:rPr lang="es-MX" smtClean="0"/>
              <a:t>16/11/2022</a:t>
            </a:fld>
            <a:endParaRPr lang="es-MX"/>
          </a:p>
        </p:txBody>
      </p:sp>
      <p:sp>
        <p:nvSpPr>
          <p:cNvPr id="9" name="Footer Placeholder 8"/>
          <p:cNvSpPr>
            <a:spLocks noGrp="1"/>
          </p:cNvSpPr>
          <p:nvPr>
            <p:ph type="ftr" sz="quarter" idx="11"/>
          </p:nvPr>
        </p:nvSpPr>
        <p:spPr/>
        <p:txBody>
          <a:bodyPr/>
          <a:lstStyle>
            <a:lvl1pPr algn="r">
              <a:defRPr/>
            </a:lvl1pPr>
          </a:lstStyle>
          <a:p>
            <a:endParaRPr lang="es-MX"/>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44DC7B8-A246-9D40-97E4-BB8FEC5C674F}" type="slidenum">
              <a:rPr lang="es-MX" smtClean="0"/>
              <a:t>‹Nº›</a:t>
            </a:fld>
            <a:endParaRPr lang="es-MX"/>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4837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62A83FA-1B9F-0E4E-B26D-1C0703ACA089}" type="datetimeFigureOut">
              <a:rPr lang="es-MX" smtClean="0"/>
              <a:t>16/11/2022</a:t>
            </a:fld>
            <a:endParaRPr lang="es-MX"/>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s-MX"/>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44DC7B8-A246-9D40-97E4-BB8FEC5C674F}" type="slidenum">
              <a:rPr lang="es-MX" smtClean="0"/>
              <a:t>‹Nº›</a:t>
            </a:fld>
            <a:endParaRPr lang="es-MX"/>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65512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62A83FA-1B9F-0E4E-B26D-1C0703ACA089}" type="datetimeFigureOut">
              <a:rPr lang="es-MX" smtClean="0"/>
              <a:t>16/11/2022</a:t>
            </a:fld>
            <a:endParaRPr lang="es-MX"/>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s-MX"/>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44DC7B8-A246-9D40-97E4-BB8FEC5C674F}" type="slidenum">
              <a:rPr lang="es-MX" smtClean="0"/>
              <a:t>‹Nº›</a:t>
            </a:fld>
            <a:endParaRPr lang="es-MX"/>
          </a:p>
        </p:txBody>
      </p:sp>
    </p:spTree>
    <p:extLst>
      <p:ext uri="{BB962C8B-B14F-4D97-AF65-F5344CB8AC3E}">
        <p14:creationId xmlns:p14="http://schemas.microsoft.com/office/powerpoint/2010/main" val="938188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56CC95-C7C3-6B0B-43FE-A7BEAD749357}"/>
              </a:ext>
            </a:extLst>
          </p:cNvPr>
          <p:cNvSpPr>
            <a:spLocks noGrp="1"/>
          </p:cNvSpPr>
          <p:nvPr>
            <p:ph type="ctrTitle"/>
          </p:nvPr>
        </p:nvSpPr>
        <p:spPr/>
        <p:txBody>
          <a:bodyPr/>
          <a:lstStyle/>
          <a:p>
            <a:r>
              <a:rPr lang="es-MX" sz="6000" dirty="0"/>
              <a:t>EL APRENDIZAJE Y OTROS PROCESOS</a:t>
            </a:r>
          </a:p>
        </p:txBody>
      </p:sp>
    </p:spTree>
    <p:extLst>
      <p:ext uri="{BB962C8B-B14F-4D97-AF65-F5344CB8AC3E}">
        <p14:creationId xmlns:p14="http://schemas.microsoft.com/office/powerpoint/2010/main" val="3337948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C0ABEF7E-CC8D-6692-55EF-821775C6E199}"/>
              </a:ext>
            </a:extLst>
          </p:cNvPr>
          <p:cNvSpPr txBox="1"/>
          <p:nvPr/>
        </p:nvSpPr>
        <p:spPr>
          <a:xfrm>
            <a:off x="1561475" y="2068643"/>
            <a:ext cx="9069049" cy="2031325"/>
          </a:xfrm>
          <a:prstGeom prst="rect">
            <a:avLst/>
          </a:prstGeom>
          <a:noFill/>
        </p:spPr>
        <p:txBody>
          <a:bodyPr wrap="square" rtlCol="0">
            <a:spAutoFit/>
          </a:bodyPr>
          <a:lstStyle/>
          <a:p>
            <a:pPr algn="just"/>
            <a:r>
              <a:rPr lang="es-MX" dirty="0">
                <a:latin typeface="Calibri" panose="020F0502020204030204" pitchFamily="34" charset="0"/>
                <a:cs typeface="Calibri" panose="020F0502020204030204" pitchFamily="34" charset="0"/>
              </a:rPr>
              <a:t>BIBLIOGRAFÍA</a:t>
            </a:r>
          </a:p>
          <a:p>
            <a:pPr algn="just"/>
            <a:endParaRPr lang="es-MX" dirty="0">
              <a:latin typeface="Calibri" panose="020F0502020204030204" pitchFamily="34" charset="0"/>
              <a:cs typeface="Calibri" panose="020F0502020204030204" pitchFamily="34" charset="0"/>
            </a:endParaRPr>
          </a:p>
          <a:p>
            <a:pPr algn="just"/>
            <a:r>
              <a:rPr lang="es-MX" dirty="0">
                <a:latin typeface="Calibri" panose="020F0502020204030204" pitchFamily="34" charset="0"/>
                <a:cs typeface="Calibri" panose="020F0502020204030204" pitchFamily="34" charset="0"/>
              </a:rPr>
              <a:t>Ortega, C. y Franco, J. (2010). Neuropsicología del Aprendizaje y la memoria. </a:t>
            </a:r>
            <a:r>
              <a:rPr lang="es-MX" i="1" dirty="0">
                <a:latin typeface="Calibri" panose="020F0502020204030204" pitchFamily="34" charset="0"/>
                <a:cs typeface="Calibri" panose="020F0502020204030204" pitchFamily="34" charset="0"/>
              </a:rPr>
              <a:t> Redalyc. </a:t>
            </a:r>
            <a:r>
              <a:rPr lang="es-MX" dirty="0">
                <a:latin typeface="Calibri" panose="020F0502020204030204" pitchFamily="34" charset="0"/>
                <a:cs typeface="Calibri" panose="020F0502020204030204" pitchFamily="34" charset="0"/>
              </a:rPr>
              <a:t>6</a:t>
            </a:r>
            <a:r>
              <a:rPr lang="es-MX" i="1" dirty="0">
                <a:latin typeface="Calibri" panose="020F0502020204030204" pitchFamily="34" charset="0"/>
                <a:cs typeface="Calibri" panose="020F0502020204030204" pitchFamily="34" charset="0"/>
              </a:rPr>
              <a:t>(2), </a:t>
            </a:r>
          </a:p>
          <a:p>
            <a:pPr algn="just"/>
            <a:r>
              <a:rPr lang="es-MX" i="1" dirty="0">
                <a:latin typeface="Calibri" panose="020F0502020204030204" pitchFamily="34" charset="0"/>
                <a:cs typeface="Calibri" panose="020F0502020204030204" pitchFamily="34" charset="0"/>
              </a:rPr>
              <a:t>1-7</a:t>
            </a:r>
          </a:p>
          <a:p>
            <a:pPr algn="just"/>
            <a:endParaRPr lang="es-MX" i="1" dirty="0">
              <a:latin typeface="Calibri" panose="020F0502020204030204" pitchFamily="34" charset="0"/>
              <a:cs typeface="Calibri" panose="020F0502020204030204" pitchFamily="34" charset="0"/>
            </a:endParaRPr>
          </a:p>
          <a:p>
            <a:pPr algn="just"/>
            <a:r>
              <a:rPr lang="es-MX" i="1" dirty="0">
                <a:latin typeface="Calibri" panose="020F0502020204030204" pitchFamily="34" charset="0"/>
                <a:cs typeface="Calibri" panose="020F0502020204030204" pitchFamily="34" charset="0"/>
              </a:rPr>
              <a:t>https://www.redalyc.org/pdf/503/50313086004.pdf</a:t>
            </a:r>
          </a:p>
          <a:p>
            <a:pPr algn="just"/>
            <a:endParaRPr lang="es-MX"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71252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72E5E471-EDFE-FCB0-4471-A17918DDDB1E}"/>
              </a:ext>
            </a:extLst>
          </p:cNvPr>
          <p:cNvSpPr txBox="1"/>
          <p:nvPr/>
        </p:nvSpPr>
        <p:spPr>
          <a:xfrm>
            <a:off x="639580" y="607980"/>
            <a:ext cx="10912839" cy="3000821"/>
          </a:xfrm>
          <a:prstGeom prst="rect">
            <a:avLst/>
          </a:prstGeom>
          <a:noFill/>
        </p:spPr>
        <p:txBody>
          <a:bodyPr wrap="square">
            <a:spAutoFit/>
          </a:bodyPr>
          <a:lstStyle/>
          <a:p>
            <a:pPr algn="ctr">
              <a:lnSpc>
                <a:spcPct val="150000"/>
              </a:lnSpc>
            </a:pPr>
            <a:r>
              <a:rPr lang="es-MX" sz="1800" dirty="0">
                <a:effectLst/>
                <a:latin typeface="Arial Narrow" panose="020B0606020202030204" pitchFamily="34" charset="0"/>
                <a:cs typeface="Calibri" panose="020F0502020204030204" pitchFamily="34" charset="0"/>
              </a:rPr>
              <a:t>El aprendizaje es el proceso a través del cual se modifican y adquieren habilidades, destrezas, conocimientos, conductas y valores. Esto como resultado del estudio, la experiencia, la instrucción, el razonamiento y la observación. Este proceso puede ser analizado desde distintas perspectivas, por lo que existen distintas teorías del aprendizaje. Es una de las funciones mentales </a:t>
            </a:r>
            <a:r>
              <a:rPr lang="es-MX" dirty="0">
                <a:latin typeface="Arial Narrow" panose="020B0606020202030204" pitchFamily="34" charset="0"/>
                <a:cs typeface="Calibri" panose="020F0502020204030204" pitchFamily="34" charset="0"/>
              </a:rPr>
              <a:t>má</a:t>
            </a:r>
            <a:r>
              <a:rPr lang="es-MX" sz="1800" dirty="0">
                <a:effectLst/>
                <a:latin typeface="Arial Narrow" panose="020B0606020202030204" pitchFamily="34" charset="0"/>
                <a:cs typeface="Calibri" panose="020F0502020204030204" pitchFamily="34" charset="0"/>
              </a:rPr>
              <a:t>s importantes en humanos, animales y sistemas artificiales. En </a:t>
            </a:r>
            <a:r>
              <a:rPr lang="es-MX" dirty="0">
                <a:latin typeface="Arial Narrow" panose="020B0606020202030204" pitchFamily="34" charset="0"/>
                <a:cs typeface="Calibri" panose="020F0502020204030204" pitchFamily="34" charset="0"/>
              </a:rPr>
              <a:t>é</a:t>
            </a:r>
            <a:r>
              <a:rPr lang="es-MX" sz="1800" dirty="0">
                <a:effectLst/>
                <a:latin typeface="Arial Narrow" panose="020B0606020202030204" pitchFamily="34" charset="0"/>
                <a:cs typeface="Calibri" panose="020F0502020204030204" pitchFamily="34" charset="0"/>
              </a:rPr>
              <a:t>l intervienen diversos factores que van desde el medio en el cual se desenvuelve el ser humano, así como los valores y principios que se aprenden en la familia. En esta </a:t>
            </a:r>
            <a:r>
              <a:rPr lang="es-MX" dirty="0">
                <a:latin typeface="Arial Narrow" panose="020B0606020202030204" pitchFamily="34" charset="0"/>
                <a:cs typeface="Calibri" panose="020F0502020204030204" pitchFamily="34" charset="0"/>
              </a:rPr>
              <a:t>ú</a:t>
            </a:r>
            <a:r>
              <a:rPr lang="es-MX" sz="1800" dirty="0">
                <a:effectLst/>
                <a:latin typeface="Arial Narrow" panose="020B0606020202030204" pitchFamily="34" charset="0"/>
                <a:cs typeface="Calibri" panose="020F0502020204030204" pitchFamily="34" charset="0"/>
              </a:rPr>
              <a:t>ltima se establecen los principios del aprendizaje de todo individuo y se afianza el conocimiento recibido, el cual forma la base para aprendizajes posteriores</a:t>
            </a:r>
            <a:r>
              <a:rPr lang="es-MX" dirty="0">
                <a:latin typeface="Arial Narrow" panose="020B0606020202030204" pitchFamily="34" charset="0"/>
                <a:cs typeface="Calibri" panose="020F0502020204030204" pitchFamily="34" charset="0"/>
              </a:rPr>
              <a:t> (Ortega y Franco, 2010).</a:t>
            </a:r>
            <a:endParaRPr lang="es-MX" dirty="0">
              <a:effectLst/>
              <a:latin typeface="Arial Narrow" panose="020B0606020202030204" pitchFamily="34" charset="0"/>
              <a:cs typeface="Calibri" panose="020F0502020204030204" pitchFamily="34" charset="0"/>
            </a:endParaRPr>
          </a:p>
        </p:txBody>
      </p:sp>
      <p:pic>
        <p:nvPicPr>
          <p:cNvPr id="1026" name="Picture 2" descr="5 pasos para hacer el Aprendizaje Significativo – Escuela de Mentoring. Gen  Consulting Desarrollo de Proyectos">
            <a:extLst>
              <a:ext uri="{FF2B5EF4-FFF2-40B4-BE49-F238E27FC236}">
                <a16:creationId xmlns:a16="http://schemas.microsoft.com/office/drawing/2014/main" id="{8BC95EE7-7DD7-FA6E-F554-6F2DA55204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2099" y="3799003"/>
            <a:ext cx="4085028" cy="24510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6356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CC04B1D5-6D09-20C1-EA68-0B033D0A41FE}"/>
              </a:ext>
            </a:extLst>
          </p:cNvPr>
          <p:cNvSpPr txBox="1"/>
          <p:nvPr/>
        </p:nvSpPr>
        <p:spPr>
          <a:xfrm>
            <a:off x="933138" y="839847"/>
            <a:ext cx="10669248" cy="2169825"/>
          </a:xfrm>
          <a:prstGeom prst="rect">
            <a:avLst/>
          </a:prstGeom>
          <a:noFill/>
        </p:spPr>
        <p:txBody>
          <a:bodyPr wrap="square">
            <a:spAutoFit/>
          </a:bodyPr>
          <a:lstStyle/>
          <a:p>
            <a:pPr algn="ctr">
              <a:lnSpc>
                <a:spcPct val="150000"/>
              </a:lnSpc>
            </a:pPr>
            <a:r>
              <a:rPr lang="es-MX" dirty="0">
                <a:effectLst/>
                <a:latin typeface="Arial Narrow" panose="020B0606020202030204" pitchFamily="34" charset="0"/>
                <a:cs typeface="Calibri" panose="020F0502020204030204" pitchFamily="34" charset="0"/>
              </a:rPr>
              <a:t>El aprendizaje humano está relacionado con la educación y el desarrollo personal. Debe estar orientado adecuadamente y es </a:t>
            </a:r>
            <a:r>
              <a:rPr lang="es-MX" dirty="0">
                <a:latin typeface="Arial Narrow" panose="020B0606020202030204" pitchFamily="34" charset="0"/>
                <a:cs typeface="Calibri" panose="020F0502020204030204" pitchFamily="34" charset="0"/>
              </a:rPr>
              <a:t>ó</a:t>
            </a:r>
            <a:r>
              <a:rPr lang="es-MX" dirty="0">
                <a:effectLst/>
                <a:latin typeface="Arial Narrow" panose="020B0606020202030204" pitchFamily="34" charset="0"/>
                <a:cs typeface="Calibri" panose="020F0502020204030204" pitchFamily="34" charset="0"/>
              </a:rPr>
              <a:t>ptimo cuando el individuo está motivado. El estudio sobre cómo aprender interesa a la neuropsicología, la psicología educacional y la antropología, aquella que recoge las peculiaridades propias de cada etapa del desarrollo humano. Concibe sus planteamientos teóricos, metodológicos y didácticos para cada una de ellas. Dentro de ella se enmarcan, por ejemplo, la pedagogía y la andragogía, la educación de niños y adultos respectivamente</a:t>
            </a:r>
            <a:r>
              <a:rPr lang="es-MX" dirty="0">
                <a:latin typeface="Arial Narrow" panose="020B0606020202030204" pitchFamily="34" charset="0"/>
                <a:cs typeface="Calibri" panose="020F0502020204030204" pitchFamily="34" charset="0"/>
              </a:rPr>
              <a:t> (Ortega y Franco, 2010).</a:t>
            </a:r>
            <a:endParaRPr lang="es-MX" dirty="0">
              <a:effectLst/>
              <a:latin typeface="Arial Narrow" panose="020B0606020202030204" pitchFamily="34" charset="0"/>
              <a:cs typeface="Calibri" panose="020F0502020204030204" pitchFamily="34" charset="0"/>
            </a:endParaRPr>
          </a:p>
        </p:txBody>
      </p:sp>
      <p:sp>
        <p:nvSpPr>
          <p:cNvPr id="9" name="CuadroTexto 8">
            <a:extLst>
              <a:ext uri="{FF2B5EF4-FFF2-40B4-BE49-F238E27FC236}">
                <a16:creationId xmlns:a16="http://schemas.microsoft.com/office/drawing/2014/main" id="{9C1607FD-4D07-CF7C-D8EE-1545023075C2}"/>
              </a:ext>
            </a:extLst>
          </p:cNvPr>
          <p:cNvSpPr txBox="1"/>
          <p:nvPr/>
        </p:nvSpPr>
        <p:spPr>
          <a:xfrm>
            <a:off x="780738" y="3038212"/>
            <a:ext cx="10669248" cy="1754326"/>
          </a:xfrm>
          <a:prstGeom prst="rect">
            <a:avLst/>
          </a:prstGeom>
          <a:noFill/>
        </p:spPr>
        <p:txBody>
          <a:bodyPr wrap="square">
            <a:spAutoFit/>
          </a:bodyPr>
          <a:lstStyle/>
          <a:p>
            <a:pPr algn="just">
              <a:lnSpc>
                <a:spcPct val="150000"/>
              </a:lnSpc>
            </a:pPr>
            <a:r>
              <a:rPr lang="es-MX" dirty="0">
                <a:effectLst/>
                <a:latin typeface="Arial Narrow" panose="020B0606020202030204" pitchFamily="34" charset="0"/>
                <a:cs typeface="Calibri" panose="020F0502020204030204" pitchFamily="34" charset="0"/>
              </a:rPr>
              <a:t>El aprendizaje humano consiste en adquirir, procesar, comprender y, finalmente, aplicar una información que nos ha sido </a:t>
            </a:r>
            <a:r>
              <a:rPr lang="es-MX" dirty="0">
                <a:latin typeface="Arial Narrow" panose="020B0606020202030204" pitchFamily="34" charset="0"/>
                <a:cs typeface="Calibri" panose="020F0502020204030204" pitchFamily="34" charset="0"/>
              </a:rPr>
              <a:t>“</a:t>
            </a:r>
            <a:r>
              <a:rPr lang="es-MX" dirty="0">
                <a:effectLst/>
                <a:latin typeface="Arial Narrow" panose="020B0606020202030204" pitchFamily="34" charset="0"/>
                <a:cs typeface="Calibri" panose="020F0502020204030204" pitchFamily="34" charset="0"/>
              </a:rPr>
              <a:t>enseñada</a:t>
            </a:r>
            <a:r>
              <a:rPr lang="es-MX" dirty="0">
                <a:latin typeface="Arial Narrow" panose="020B0606020202030204" pitchFamily="34" charset="0"/>
                <a:cs typeface="Calibri" panose="020F0502020204030204" pitchFamily="34" charset="0"/>
              </a:rPr>
              <a:t>”</a:t>
            </a:r>
            <a:r>
              <a:rPr lang="es-MX" dirty="0">
                <a:effectLst/>
                <a:latin typeface="Arial Narrow" panose="020B0606020202030204" pitchFamily="34" charset="0"/>
                <a:cs typeface="Calibri" panose="020F0502020204030204" pitchFamily="34" charset="0"/>
              </a:rPr>
              <a:t>, es decir, cuando aprendemos, nos adaptamos a las exigencias que los contextos nos demandan. El aprendizaje requiere un cambio relativamente estable de la conducta del individuo. Este cambio es producido tras asociaciones entre estímulo y respuesta. </a:t>
            </a:r>
          </a:p>
        </p:txBody>
      </p:sp>
      <p:pic>
        <p:nvPicPr>
          <p:cNvPr id="2050" name="Picture 2" descr="Conoce los diferentes estilos de aprendizaje que existen">
            <a:extLst>
              <a:ext uri="{FF2B5EF4-FFF2-40B4-BE49-F238E27FC236}">
                <a16:creationId xmlns:a16="http://schemas.microsoft.com/office/drawing/2014/main" id="{A25AF63A-2194-C948-ED2A-E5E69C7D3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5436" y="4709089"/>
            <a:ext cx="4961744" cy="19226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3460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F0BA1F3F-38FC-E41B-1682-0012648827CA}"/>
              </a:ext>
            </a:extLst>
          </p:cNvPr>
          <p:cNvSpPr txBox="1"/>
          <p:nvPr/>
        </p:nvSpPr>
        <p:spPr>
          <a:xfrm>
            <a:off x="737016" y="1706435"/>
            <a:ext cx="10717967" cy="1569660"/>
          </a:xfrm>
          <a:prstGeom prst="rect">
            <a:avLst/>
          </a:prstGeom>
          <a:noFill/>
        </p:spPr>
        <p:txBody>
          <a:bodyPr wrap="square">
            <a:spAutoFit/>
          </a:bodyPr>
          <a:lstStyle/>
          <a:p>
            <a:pPr algn="just">
              <a:lnSpc>
                <a:spcPct val="150000"/>
              </a:lnSpc>
            </a:pPr>
            <a:r>
              <a:rPr lang="es-MX" sz="16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La atención forma parte de las funciones cognitivas superiores y sirve como base para el adecuado funcionamiento de otros procesos. Por lo tanto, un correcto desarrollo es fundamental para llevar a cabo diferentes actividades diarias. En consecuencia, es importante recalcar el papel que tiene la atención en el aprendizaje y las estructuras cerebrales implicadas. Asimismo reiterar que, en el ámbito educativo, la atención tiene un impacto en el proceso de enseñanza-aprendizaje tanto en niños como en adultos</a:t>
            </a:r>
            <a:r>
              <a:rPr lang="es-MX" sz="1600" dirty="0">
                <a:effectLst/>
                <a:latin typeface="Arial Narrow" panose="020B0606020202030204" pitchFamily="34" charset="0"/>
                <a:cs typeface="Calibri" panose="020F0502020204030204" pitchFamily="34" charset="0"/>
              </a:rPr>
              <a:t> (</a:t>
            </a:r>
            <a:r>
              <a:rPr lang="es-MX" sz="1600" dirty="0">
                <a:latin typeface="Arial Narrow" panose="020B0606020202030204" pitchFamily="34" charset="0"/>
                <a:cs typeface="Calibri" panose="020F0502020204030204" pitchFamily="34" charset="0"/>
              </a:rPr>
              <a:t>Ortega y Franco</a:t>
            </a:r>
            <a:r>
              <a:rPr lang="es-MX" sz="1600" dirty="0">
                <a:effectLst/>
                <a:latin typeface="Arial Narrow" panose="020B0606020202030204" pitchFamily="34" charset="0"/>
                <a:cs typeface="Calibri" panose="020F0502020204030204" pitchFamily="34" charset="0"/>
              </a:rPr>
              <a:t>, 2010).</a:t>
            </a:r>
            <a:endParaRPr lang="es-MX" sz="1600" dirty="0">
              <a:latin typeface="Arial Narrow" panose="020B0606020202030204" pitchFamily="34" charset="0"/>
              <a:cs typeface="Calibri" panose="020F0502020204030204" pitchFamily="34" charset="0"/>
            </a:endParaRPr>
          </a:p>
        </p:txBody>
      </p:sp>
      <p:pic>
        <p:nvPicPr>
          <p:cNvPr id="3074" name="Picture 2" descr="Qué es Aprendizaje Receptivo?">
            <a:extLst>
              <a:ext uri="{FF2B5EF4-FFF2-40B4-BE49-F238E27FC236}">
                <a16:creationId xmlns:a16="http://schemas.microsoft.com/office/drawing/2014/main" id="{9DCA6C30-43FA-2B01-DBAD-111625BE24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7148" y="3701640"/>
            <a:ext cx="3795008" cy="2530006"/>
          </a:xfrm>
          <a:prstGeom prst="rect">
            <a:avLst/>
          </a:prstGeom>
          <a:noFill/>
          <a:extLst>
            <a:ext uri="{909E8E84-426E-40DD-AFC4-6F175D3DCCD1}">
              <a14:hiddenFill xmlns:a14="http://schemas.microsoft.com/office/drawing/2010/main">
                <a:solidFill>
                  <a:srgbClr val="FFFFFF"/>
                </a:solidFill>
              </a14:hiddenFill>
            </a:ext>
          </a:extLst>
        </p:spPr>
      </p:pic>
      <p:sp>
        <p:nvSpPr>
          <p:cNvPr id="4" name="Rectángulo 3"/>
          <p:cNvSpPr/>
          <p:nvPr/>
        </p:nvSpPr>
        <p:spPr>
          <a:xfrm>
            <a:off x="1638689" y="736256"/>
            <a:ext cx="8914620" cy="923330"/>
          </a:xfrm>
          <a:prstGeom prst="rect">
            <a:avLst/>
          </a:prstGeom>
          <a:noFill/>
        </p:spPr>
        <p:txBody>
          <a:bodyPr wrap="none" lIns="91440" tIns="45720" rIns="91440" bIns="45720">
            <a:spAutoFit/>
          </a:bodyPr>
          <a:lstStyle/>
          <a:p>
            <a:pPr algn="ctr"/>
            <a:r>
              <a:rPr lang="es-ES" sz="5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APRENDIZAJE Y ATENCIÓN</a:t>
            </a:r>
          </a:p>
        </p:txBody>
      </p:sp>
    </p:spTree>
    <p:extLst>
      <p:ext uri="{BB962C8B-B14F-4D97-AF65-F5344CB8AC3E}">
        <p14:creationId xmlns:p14="http://schemas.microsoft.com/office/powerpoint/2010/main" val="3065492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AF9DECA2-A49D-D69C-96A1-AA4DF1D91505}"/>
              </a:ext>
            </a:extLst>
          </p:cNvPr>
          <p:cNvSpPr txBox="1"/>
          <p:nvPr/>
        </p:nvSpPr>
        <p:spPr>
          <a:xfrm>
            <a:off x="762000" y="573771"/>
            <a:ext cx="10668000" cy="2780248"/>
          </a:xfrm>
          <a:prstGeom prst="rect">
            <a:avLst/>
          </a:prstGeom>
          <a:noFill/>
        </p:spPr>
        <p:txBody>
          <a:bodyPr wrap="square">
            <a:spAutoFit/>
          </a:bodyPr>
          <a:lstStyle/>
          <a:p>
            <a:pPr algn="just">
              <a:lnSpc>
                <a:spcPct val="150000"/>
              </a:lnSpc>
              <a:spcAft>
                <a:spcPts val="800"/>
              </a:spcAft>
            </a:pPr>
            <a:r>
              <a:rPr lang="es-MX" sz="1600" dirty="0">
                <a:effectLst/>
                <a:latin typeface="Arial Narrow" panose="020B0606020202030204" pitchFamily="34" charset="0"/>
                <a:ea typeface="Calibri" panose="020F0502020204030204" pitchFamily="34" charset="0"/>
                <a:cs typeface="Calibri" panose="020F0502020204030204" pitchFamily="34" charset="0"/>
              </a:rPr>
              <a:t>La atención es fundamental en la cognición y acción humana, ya que es responsable de la activación de procesos enfocados en estímulos específicos necesarios para llevar a cabo cualquier tarea.  Asimismo, se encarga de seleccionar toda la información que puede ser correctamente procesada en la actividad.</a:t>
            </a:r>
          </a:p>
          <a:p>
            <a:pPr algn="just">
              <a:lnSpc>
                <a:spcPct val="150000"/>
              </a:lnSpc>
              <a:spcAft>
                <a:spcPts val="800"/>
              </a:spcAft>
            </a:pPr>
            <a:r>
              <a:rPr lang="es-MX" sz="1600" dirty="0">
                <a:effectLst/>
                <a:latin typeface="Arial Narrow" panose="020B0606020202030204" pitchFamily="34" charset="0"/>
                <a:ea typeface="Calibri" panose="020F0502020204030204" pitchFamily="34" charset="0"/>
                <a:cs typeface="Calibri" panose="020F0502020204030204" pitchFamily="34" charset="0"/>
              </a:rPr>
              <a:t>Los niños, en sus contextos, reciben constantemente estímulos de los que pueden extraer información. Para que este proceso se produzca correctamente entra en juego la atención, que permite que aquellos relevantes sean percibidos por la persona de forma clara. Como consecuencia, se produce una internalización correcta de la información y, por ende, se puede desarrollar o tener un aprendizaje a través del mismo</a:t>
            </a:r>
            <a:r>
              <a:rPr lang="es-MX" sz="1600" dirty="0">
                <a:latin typeface="Arial Narrow" panose="020B0606020202030204" pitchFamily="34" charset="0"/>
                <a:ea typeface="Calibri" panose="020F0502020204030204" pitchFamily="34" charset="0"/>
                <a:cs typeface="Calibri" panose="020F0502020204030204" pitchFamily="34" charset="0"/>
              </a:rPr>
              <a:t> (Ortega y Franco, 2010).</a:t>
            </a:r>
            <a:endParaRPr lang="es-MX" sz="1600" dirty="0">
              <a:latin typeface="Arial Narrow" panose="020B0606020202030204" pitchFamily="34" charset="0"/>
              <a:cs typeface="Calibri" panose="020F0502020204030204" pitchFamily="34" charset="0"/>
            </a:endParaRPr>
          </a:p>
        </p:txBody>
      </p:sp>
      <p:sp>
        <p:nvSpPr>
          <p:cNvPr id="7" name="CuadroTexto 6">
            <a:extLst>
              <a:ext uri="{FF2B5EF4-FFF2-40B4-BE49-F238E27FC236}">
                <a16:creationId xmlns:a16="http://schemas.microsoft.com/office/drawing/2014/main" id="{69FAD230-29B0-7094-F4E1-7EC70160E43B}"/>
              </a:ext>
            </a:extLst>
          </p:cNvPr>
          <p:cNvSpPr txBox="1"/>
          <p:nvPr/>
        </p:nvSpPr>
        <p:spPr>
          <a:xfrm>
            <a:off x="762000" y="3429000"/>
            <a:ext cx="10668000" cy="1672253"/>
          </a:xfrm>
          <a:prstGeom prst="rect">
            <a:avLst/>
          </a:prstGeom>
          <a:noFill/>
        </p:spPr>
        <p:txBody>
          <a:bodyPr wrap="square">
            <a:spAutoFit/>
          </a:bodyPr>
          <a:lstStyle/>
          <a:p>
            <a:pPr algn="just">
              <a:lnSpc>
                <a:spcPct val="150000"/>
              </a:lnSpc>
              <a:spcAft>
                <a:spcPts val="800"/>
              </a:spcAft>
            </a:pPr>
            <a:r>
              <a:rPr lang="es-MX" sz="1600" dirty="0">
                <a:effectLst/>
                <a:latin typeface="Arial Narrow" panose="020B0606020202030204" pitchFamily="34" charset="0"/>
                <a:ea typeface="Calibri" panose="020F0502020204030204" pitchFamily="34" charset="0"/>
                <a:cs typeface="Times New Roman" panose="02020603050405020304" pitchFamily="18" charset="0"/>
              </a:rPr>
              <a:t>Al considerarse la base para el desarrollo de otros procesos cognitivos, la influencia en el proceso de enseñanza-aprendizaje es innegable. Es así que, un problema atencional, afectará de manera significativa el rendimiento académico a corto y largo plazo.</a:t>
            </a:r>
          </a:p>
          <a:p>
            <a:pPr algn="just">
              <a:lnSpc>
                <a:spcPct val="150000"/>
              </a:lnSpc>
              <a:spcAft>
                <a:spcPts val="800"/>
              </a:spcAft>
            </a:pPr>
            <a:r>
              <a:rPr lang="es-MX" sz="1600" dirty="0">
                <a:effectLst/>
                <a:latin typeface="Arial Narrow" panose="020B0606020202030204" pitchFamily="34" charset="0"/>
                <a:ea typeface="Calibri" panose="020F0502020204030204" pitchFamily="34" charset="0"/>
                <a:cs typeface="Times New Roman" panose="02020603050405020304" pitchFamily="18" charset="0"/>
              </a:rPr>
              <a:t>La atención tiene algunas características que los docentes deben tomar en cuenta en la educación. Esto incluye el saber cuáles son las capacidades y límites de los niños en los diferentes tipos para lograr un aprendizaje más significativo (</a:t>
            </a:r>
            <a:r>
              <a:rPr lang="es-MX" sz="1600" dirty="0">
                <a:latin typeface="Arial Narrow" panose="020B0606020202030204" pitchFamily="34" charset="0"/>
                <a:ea typeface="Calibri" panose="020F0502020204030204" pitchFamily="34" charset="0"/>
                <a:cs typeface="Times New Roman" panose="02020603050405020304" pitchFamily="18" charset="0"/>
              </a:rPr>
              <a:t>Ortega y Franco</a:t>
            </a:r>
            <a:r>
              <a:rPr lang="es-MX" sz="1600" dirty="0">
                <a:effectLst/>
                <a:latin typeface="Arial Narrow" panose="020B0606020202030204" pitchFamily="34" charset="0"/>
                <a:ea typeface="Calibri" panose="020F0502020204030204" pitchFamily="34" charset="0"/>
                <a:cs typeface="Times New Roman" panose="02020603050405020304" pitchFamily="18" charset="0"/>
              </a:rPr>
              <a:t>, 2010).</a:t>
            </a:r>
          </a:p>
        </p:txBody>
      </p:sp>
      <p:pic>
        <p:nvPicPr>
          <p:cNvPr id="4098" name="Picture 2" descr="🥇¿Cuál es la misión y objetivo de la actividad de aprendizaje?">
            <a:extLst>
              <a:ext uri="{FF2B5EF4-FFF2-40B4-BE49-F238E27FC236}">
                <a16:creationId xmlns:a16="http://schemas.microsoft.com/office/drawing/2014/main" id="{7FC2056D-2442-2F28-ECE0-FD9451688A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18754" y="5063102"/>
            <a:ext cx="2165558" cy="14383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0234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6F23238B-CE8E-36B5-90DB-EAB89882697B}"/>
              </a:ext>
            </a:extLst>
          </p:cNvPr>
          <p:cNvSpPr txBox="1"/>
          <p:nvPr/>
        </p:nvSpPr>
        <p:spPr>
          <a:xfrm>
            <a:off x="1066799" y="1565840"/>
            <a:ext cx="10175824" cy="2169825"/>
          </a:xfrm>
          <a:prstGeom prst="rect">
            <a:avLst/>
          </a:prstGeom>
          <a:noFill/>
        </p:spPr>
        <p:txBody>
          <a:bodyPr wrap="square">
            <a:spAutoFit/>
          </a:bodyPr>
          <a:lstStyle/>
          <a:p>
            <a:pPr algn="just">
              <a:lnSpc>
                <a:spcPct val="150000"/>
              </a:lnSpc>
            </a:pPr>
            <a:r>
              <a:rPr lang="es-MX" dirty="0">
                <a:effectLst/>
                <a:latin typeface="Arial Narrow" panose="020B0606020202030204" pitchFamily="34" charset="0"/>
                <a:cs typeface="Calibri" panose="020F0502020204030204" pitchFamily="34" charset="0"/>
              </a:rPr>
              <a:t>Lo que aprendemos es retenido o almacenado en nuestro cerebro y constituye lo que denominamos memoria. La memoria es siempre inferida del comportamiento. Por definición, no hay aprendizaje sin memoria ni memoria </a:t>
            </a:r>
            <a:r>
              <a:rPr lang="es-MX" sz="2000" dirty="0">
                <a:latin typeface="Arial Narrow" panose="020B0606020202030204" pitchFamily="34" charset="0"/>
              </a:rPr>
              <a:t>sin </a:t>
            </a:r>
            <a:r>
              <a:rPr lang="es-MX" dirty="0">
                <a:latin typeface="Arial Narrow" panose="020B0606020202030204" pitchFamily="34" charset="0"/>
                <a:cs typeface="Calibri" panose="020F0502020204030204" pitchFamily="34" charset="0"/>
              </a:rPr>
              <a:t>aprendizaje, aunque éste último sea de naturaleza elemental. Aprendizaje y memoria son dos procesos estrechamente ligados y en cierto modo coincidentes, como las dos caras de una misma moneda (Ortega y Franco, 2010).</a:t>
            </a:r>
          </a:p>
          <a:p>
            <a:pPr algn="just">
              <a:lnSpc>
                <a:spcPct val="150000"/>
              </a:lnSpc>
            </a:pPr>
            <a:endParaRPr lang="es-MX" sz="1600" dirty="0">
              <a:effectLst/>
              <a:latin typeface="Calibri" panose="020F0502020204030204" pitchFamily="34" charset="0"/>
              <a:cs typeface="Calibri" panose="020F0502020204030204" pitchFamily="34" charset="0"/>
            </a:endParaRPr>
          </a:p>
        </p:txBody>
      </p:sp>
      <p:sp>
        <p:nvSpPr>
          <p:cNvPr id="7" name="CuadroTexto 6">
            <a:extLst>
              <a:ext uri="{FF2B5EF4-FFF2-40B4-BE49-F238E27FC236}">
                <a16:creationId xmlns:a16="http://schemas.microsoft.com/office/drawing/2014/main" id="{0034818F-9C8A-02F8-EFB4-6D7B44C5A606}"/>
              </a:ext>
            </a:extLst>
          </p:cNvPr>
          <p:cNvSpPr txBox="1"/>
          <p:nvPr/>
        </p:nvSpPr>
        <p:spPr>
          <a:xfrm>
            <a:off x="1066799" y="3364043"/>
            <a:ext cx="10058399" cy="1754326"/>
          </a:xfrm>
          <a:prstGeom prst="rect">
            <a:avLst/>
          </a:prstGeom>
          <a:noFill/>
        </p:spPr>
        <p:txBody>
          <a:bodyPr wrap="square">
            <a:spAutoFit/>
          </a:bodyPr>
          <a:lstStyle/>
          <a:p>
            <a:pPr algn="just">
              <a:lnSpc>
                <a:spcPct val="150000"/>
              </a:lnSpc>
            </a:pPr>
            <a:r>
              <a:rPr lang="es-MX" dirty="0">
                <a:effectLst/>
                <a:latin typeface="Arial Narrow" panose="020B0606020202030204" pitchFamily="34" charset="0"/>
                <a:cs typeface="Calibri" panose="020F0502020204030204" pitchFamily="34" charset="0"/>
              </a:rPr>
              <a:t>Están además presentes en muchos otros procesos cerebrales, como la percepción sensorial, las emociones o el lenguaje, por lo que los especialistas tienen dificultades para referirse a alguno de ellos con independencia del otro o para discernir su presencia o participación específica en una función cerebral o conductual. La memoria define lo que cada uno de nosotros somos y da a nuestra vida un sentido de continuidad</a:t>
            </a:r>
            <a:r>
              <a:rPr lang="es-MX" sz="1600" dirty="0">
                <a:effectLst/>
                <a:latin typeface="Calibri" panose="020F0502020204030204" pitchFamily="34" charset="0"/>
                <a:cs typeface="Calibri" panose="020F0502020204030204" pitchFamily="34" charset="0"/>
              </a:rPr>
              <a:t>.</a:t>
            </a:r>
          </a:p>
        </p:txBody>
      </p:sp>
      <p:pic>
        <p:nvPicPr>
          <p:cNvPr id="5122" name="Picture 2" descr="Qué es el aprendizaje por descubrimiento, ventajas y ejemplos">
            <a:extLst>
              <a:ext uri="{FF2B5EF4-FFF2-40B4-BE49-F238E27FC236}">
                <a16:creationId xmlns:a16="http://schemas.microsoft.com/office/drawing/2014/main" id="{6883467A-B366-A66D-CE9F-18EF2DC251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1709" y="5423169"/>
            <a:ext cx="1757008" cy="1054205"/>
          </a:xfrm>
          <a:prstGeom prst="rect">
            <a:avLst/>
          </a:prstGeom>
          <a:noFill/>
          <a:extLst>
            <a:ext uri="{909E8E84-426E-40DD-AFC4-6F175D3DCCD1}">
              <a14:hiddenFill xmlns:a14="http://schemas.microsoft.com/office/drawing/2010/main">
                <a:solidFill>
                  <a:srgbClr val="FFFFFF"/>
                </a:solidFill>
              </a14:hiddenFill>
            </a:ext>
          </a:extLst>
        </p:spPr>
      </p:pic>
      <p:sp>
        <p:nvSpPr>
          <p:cNvPr id="4" name="Rectángulo 3"/>
          <p:cNvSpPr/>
          <p:nvPr/>
        </p:nvSpPr>
        <p:spPr>
          <a:xfrm>
            <a:off x="1742089" y="574569"/>
            <a:ext cx="8707833" cy="923330"/>
          </a:xfrm>
          <a:prstGeom prst="rect">
            <a:avLst/>
          </a:prstGeom>
          <a:noFill/>
        </p:spPr>
        <p:txBody>
          <a:bodyPr wrap="none" lIns="91440" tIns="45720" rIns="91440" bIns="45720">
            <a:spAutoFit/>
          </a:bodyPr>
          <a:lstStyle/>
          <a:p>
            <a:pPr algn="ctr"/>
            <a:r>
              <a:rPr lang="es-ES" sz="5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APRENDIZAJE Y MEMORIA</a:t>
            </a:r>
          </a:p>
        </p:txBody>
      </p:sp>
    </p:spTree>
    <p:extLst>
      <p:ext uri="{BB962C8B-B14F-4D97-AF65-F5344CB8AC3E}">
        <p14:creationId xmlns:p14="http://schemas.microsoft.com/office/powerpoint/2010/main" val="1315983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DD63746F-96BC-536B-F7DB-47E99C23FEFD}"/>
              </a:ext>
            </a:extLst>
          </p:cNvPr>
          <p:cNvSpPr txBox="1"/>
          <p:nvPr/>
        </p:nvSpPr>
        <p:spPr>
          <a:xfrm>
            <a:off x="607838" y="582023"/>
            <a:ext cx="10699231" cy="4154984"/>
          </a:xfrm>
          <a:prstGeom prst="rect">
            <a:avLst/>
          </a:prstGeom>
          <a:noFill/>
        </p:spPr>
        <p:txBody>
          <a:bodyPr wrap="square">
            <a:spAutoFit/>
          </a:bodyPr>
          <a:lstStyle/>
          <a:p>
            <a:pPr algn="just">
              <a:lnSpc>
                <a:spcPct val="150000"/>
              </a:lnSpc>
            </a:pPr>
            <a:r>
              <a:rPr lang="es-MX" sz="1600" i="0" u="none" strike="noStrike" dirty="0">
                <a:effectLst/>
                <a:latin typeface="Arial Narrow" panose="020B0606020202030204" pitchFamily="34" charset="0"/>
                <a:cs typeface="Calibri" panose="020F0502020204030204" pitchFamily="34" charset="0"/>
              </a:rPr>
              <a:t>Aprendizaje y memoria son mecanismos específicos que se activan por estímulos ambientales y que son capaces de modificar las conductas. Además, esos estímulos pueden influir en la conducta a través de su interacción con programas genéticos. El aprendizaje es un proceso por el cual adquirimos información que se traduce en conocimiento. La memoria, desde un punto de vista general, es la retención o almacenamiento de información. Como tal, desde un principio se consideró que la memoria era una propiedad general de la corteza cerebral, como un todo, sin embargo, en la actualidad se considera que existen distintas formas y sistemas de memorias y que pueden asociarse a diferentes regiones cerebrales (</a:t>
            </a:r>
            <a:r>
              <a:rPr lang="es-MX" sz="1600" dirty="0">
                <a:latin typeface="Arial Narrow" panose="020B0606020202030204" pitchFamily="34" charset="0"/>
                <a:cs typeface="Calibri" panose="020F0502020204030204" pitchFamily="34" charset="0"/>
              </a:rPr>
              <a:t>Ortega y Franco</a:t>
            </a:r>
            <a:r>
              <a:rPr lang="es-MX" sz="1600" i="0" u="none" strike="noStrike" dirty="0">
                <a:effectLst/>
                <a:latin typeface="Arial Narrow" panose="020B0606020202030204" pitchFamily="34" charset="0"/>
                <a:cs typeface="Calibri" panose="020F0502020204030204" pitchFamily="34" charset="0"/>
              </a:rPr>
              <a:t>, 2010).</a:t>
            </a:r>
          </a:p>
          <a:p>
            <a:pPr algn="just">
              <a:lnSpc>
                <a:spcPct val="150000"/>
              </a:lnSpc>
            </a:pPr>
            <a:endParaRPr lang="es-MX" sz="1600" i="0" u="none" strike="noStrike" dirty="0">
              <a:effectLst/>
              <a:latin typeface="Arial Narrow" panose="020B0606020202030204" pitchFamily="34" charset="0"/>
              <a:cs typeface="Calibri" panose="020F0502020204030204" pitchFamily="34" charset="0"/>
            </a:endParaRPr>
          </a:p>
          <a:p>
            <a:pPr algn="just">
              <a:lnSpc>
                <a:spcPct val="150000"/>
              </a:lnSpc>
            </a:pPr>
            <a:r>
              <a:rPr lang="es-MX" sz="1600" i="0" u="none" strike="noStrike" dirty="0">
                <a:effectLst/>
                <a:latin typeface="Arial Narrow" panose="020B0606020202030204" pitchFamily="34" charset="0"/>
                <a:cs typeface="Calibri" panose="020F0502020204030204" pitchFamily="34" charset="0"/>
              </a:rPr>
              <a:t>Las formas o tipos de memoria son procesos en el que hay un reconocimiento de algo (de un objeto, de una cara, etc.) en el marco de un determinado tipo de información (auditiva, olfativa o visual). En los sistemas de memoria, en cambio, lo que se recuerda tiene, además, una implicación. Considerando la forma en que puede evocarse la memoria de los sistemas y el posible substrato biológico involucrado, los investigadores han tratado de distinguir la memoria implícita de la explícita y la memoria declarativa de la no-declarativa.</a:t>
            </a:r>
          </a:p>
        </p:txBody>
      </p:sp>
      <p:pic>
        <p:nvPicPr>
          <p:cNvPr id="6146" name="Picture 2" descr="QUÉ ES EL APRENDIZAJE ACTIVO Y CUÁLES SON SUS CARACTERÍSTICAS?">
            <a:extLst>
              <a:ext uri="{FF2B5EF4-FFF2-40B4-BE49-F238E27FC236}">
                <a16:creationId xmlns:a16="http://schemas.microsoft.com/office/drawing/2014/main" id="{38AAF910-6CBA-FCFB-70F5-558AC2BCAC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55024" y="4737007"/>
            <a:ext cx="2590591" cy="14641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2713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D08B2E-1B8E-0EA6-DCD2-DC8EA1792A37}"/>
              </a:ext>
            </a:extLst>
          </p:cNvPr>
          <p:cNvSpPr>
            <a:spLocks noGrp="1"/>
          </p:cNvSpPr>
          <p:nvPr>
            <p:ph type="title"/>
          </p:nvPr>
        </p:nvSpPr>
        <p:spPr>
          <a:xfrm>
            <a:off x="1200461" y="552653"/>
            <a:ext cx="10058400" cy="871413"/>
          </a:xfrm>
        </p:spPr>
        <p:txBody>
          <a:bodyPr/>
          <a:lstStyle/>
          <a:p>
            <a:pPr algn="ctr"/>
            <a:r>
              <a:rPr lang="es-MX" dirty="0"/>
              <a:t>APRENDIZAJE Y PENSAMIENTO </a:t>
            </a:r>
          </a:p>
        </p:txBody>
      </p:sp>
      <p:sp>
        <p:nvSpPr>
          <p:cNvPr id="5" name="CuadroTexto 4">
            <a:extLst>
              <a:ext uri="{FF2B5EF4-FFF2-40B4-BE49-F238E27FC236}">
                <a16:creationId xmlns:a16="http://schemas.microsoft.com/office/drawing/2014/main" id="{FECCC7BC-E648-AC69-2789-9FC65FBC01F4}"/>
              </a:ext>
            </a:extLst>
          </p:cNvPr>
          <p:cNvSpPr txBox="1"/>
          <p:nvPr/>
        </p:nvSpPr>
        <p:spPr>
          <a:xfrm>
            <a:off x="1066799" y="1543988"/>
            <a:ext cx="10325725" cy="2585323"/>
          </a:xfrm>
          <a:prstGeom prst="rect">
            <a:avLst/>
          </a:prstGeom>
          <a:noFill/>
        </p:spPr>
        <p:txBody>
          <a:bodyPr wrap="square">
            <a:spAutoFit/>
          </a:bodyPr>
          <a:lstStyle/>
          <a:p>
            <a:pPr algn="just">
              <a:lnSpc>
                <a:spcPct val="150000"/>
              </a:lnSpc>
            </a:pPr>
            <a:r>
              <a:rPr lang="es-MX" i="0" u="none" strike="noStrike" dirty="0">
                <a:effectLst/>
                <a:latin typeface="Arial Narrow" panose="020B0606020202030204" pitchFamily="34" charset="0"/>
              </a:rPr>
              <a:t>La principal figura del aprendizaje basado en el pensamiento es Robert Swartz, filósofo, profesor e investigador. Swartz defiende que se debe ejercitar y trabajar el pensamiento crítico y creativo en el marco de los contenidos curriculares y éste es precisamente el objetivo del Thinking-Based Learning. Se trata, por lo tanto, de una metodología que cambia el enfoque con el que se afrontan los contenidos: no se trata de memorizar o aprender nociones básicas sobre un tema o concepto, sino de poner en práctica y asimilar los procedimientos necesarios para generar y desarrollar el conocimiento</a:t>
            </a:r>
          </a:p>
          <a:p>
            <a:pPr algn="ctr">
              <a:lnSpc>
                <a:spcPct val="150000"/>
              </a:lnSpc>
            </a:pPr>
            <a:r>
              <a:rPr lang="es-MX" dirty="0">
                <a:latin typeface="Arial Narrow" panose="020B0606020202030204" pitchFamily="34" charset="0"/>
              </a:rPr>
              <a:t>(Ortega y Franco, 2010).</a:t>
            </a:r>
          </a:p>
        </p:txBody>
      </p:sp>
      <p:pic>
        <p:nvPicPr>
          <p:cNvPr id="8194" name="Picture 2" descr="Construyendo una cultura de aprendizaje organizativo - Grupo Humannova">
            <a:extLst>
              <a:ext uri="{FF2B5EF4-FFF2-40B4-BE49-F238E27FC236}">
                <a16:creationId xmlns:a16="http://schemas.microsoft.com/office/drawing/2014/main" id="{7308B5F0-5DB9-1B91-14AC-C9966A1F41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49055" y="4364182"/>
            <a:ext cx="1961212" cy="19612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7997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C6FEC6A2-558E-0A9D-6C26-B85ABD6D120A}"/>
              </a:ext>
            </a:extLst>
          </p:cNvPr>
          <p:cNvSpPr txBox="1"/>
          <p:nvPr/>
        </p:nvSpPr>
        <p:spPr>
          <a:xfrm>
            <a:off x="1008088" y="663555"/>
            <a:ext cx="10444397" cy="1524007"/>
          </a:xfrm>
          <a:prstGeom prst="rect">
            <a:avLst/>
          </a:prstGeom>
          <a:noFill/>
        </p:spPr>
        <p:txBody>
          <a:bodyPr wrap="square">
            <a:spAutoFit/>
          </a:bodyPr>
          <a:lstStyle/>
          <a:p>
            <a:pPr algn="just">
              <a:lnSpc>
                <a:spcPct val="150000"/>
              </a:lnSpc>
            </a:pPr>
            <a:r>
              <a:rPr lang="es-MX" sz="1600" i="0" u="none" strike="noStrike" dirty="0">
                <a:effectLst/>
                <a:latin typeface="Arial Narrow" panose="020B0606020202030204" pitchFamily="34" charset="0"/>
                <a:cs typeface="Calibri" panose="020F0502020204030204" pitchFamily="34" charset="0"/>
              </a:rPr>
              <a:t>El Aprendizaje Basado en el Pensamiento o TBL (por sus siglas en inglés </a:t>
            </a:r>
            <a:r>
              <a:rPr lang="es-MX" sz="1600" i="1" u="none" strike="noStrike" dirty="0">
                <a:effectLst/>
                <a:latin typeface="Arial Narrow" panose="020B0606020202030204" pitchFamily="34" charset="0"/>
                <a:cs typeface="Calibri" panose="020F0502020204030204" pitchFamily="34" charset="0"/>
              </a:rPr>
              <a:t>Thinking Based Learning</a:t>
            </a:r>
            <a:r>
              <a:rPr lang="es-MX" sz="1600" i="0" u="none" strike="noStrike" dirty="0">
                <a:effectLst/>
                <a:latin typeface="Arial Narrow" panose="020B0606020202030204" pitchFamily="34" charset="0"/>
                <a:cs typeface="Calibri" panose="020F0502020204030204" pitchFamily="34" charset="0"/>
              </a:rPr>
              <a:t>) es una estrategia de enseñanza-aprendizaje que pretende ir más allá de la clásica asimilación de los conocimientos. </a:t>
            </a:r>
          </a:p>
          <a:p>
            <a:pPr algn="just">
              <a:lnSpc>
                <a:spcPct val="150000"/>
              </a:lnSpc>
            </a:pPr>
            <a:r>
              <a:rPr lang="es-MX" sz="1600" i="0" u="none" strike="noStrike" dirty="0">
                <a:effectLst/>
                <a:latin typeface="Arial Narrow" panose="020B0606020202030204" pitchFamily="34" charset="0"/>
                <a:cs typeface="Calibri" panose="020F0502020204030204" pitchFamily="34" charset="0"/>
              </a:rPr>
              <a:t>El objetivo es que los estudiantes desarrollen una serie de destrezas y habilidades relacionadas con la estimulación del pensamiento activo, la reflexión y la comprensión profunda de los conceptos. </a:t>
            </a:r>
          </a:p>
        </p:txBody>
      </p:sp>
      <p:sp>
        <p:nvSpPr>
          <p:cNvPr id="7" name="CuadroTexto 6">
            <a:extLst>
              <a:ext uri="{FF2B5EF4-FFF2-40B4-BE49-F238E27FC236}">
                <a16:creationId xmlns:a16="http://schemas.microsoft.com/office/drawing/2014/main" id="{5E51CD12-B7F6-F11C-27F1-261A72CD6A00}"/>
              </a:ext>
            </a:extLst>
          </p:cNvPr>
          <p:cNvSpPr txBox="1"/>
          <p:nvPr/>
        </p:nvSpPr>
        <p:spPr>
          <a:xfrm>
            <a:off x="1008087" y="2390597"/>
            <a:ext cx="10444397" cy="2308324"/>
          </a:xfrm>
          <a:prstGeom prst="rect">
            <a:avLst/>
          </a:prstGeom>
          <a:noFill/>
        </p:spPr>
        <p:txBody>
          <a:bodyPr wrap="square">
            <a:spAutoFit/>
          </a:bodyPr>
          <a:lstStyle/>
          <a:p>
            <a:pPr algn="just">
              <a:lnSpc>
                <a:spcPct val="150000"/>
              </a:lnSpc>
            </a:pPr>
            <a:r>
              <a:rPr lang="es-MX" sz="1600" b="0" i="0" u="none" strike="noStrike" dirty="0">
                <a:effectLst/>
                <a:latin typeface="Arial Narrow" panose="020B0606020202030204" pitchFamily="34" charset="0"/>
                <a:cs typeface="Calibri" panose="020F0502020204030204" pitchFamily="34" charset="0"/>
              </a:rPr>
              <a:t>Las destrezas del pensamiento se pueden transferir y aplicar a nuevas situaciones, tanto curriculares como en la vida cotidiana, pues acaba formando parte de la manera habitual de pensar y organizar la información de quien las practica.</a:t>
            </a:r>
          </a:p>
          <a:p>
            <a:pPr algn="just">
              <a:lnSpc>
                <a:spcPct val="150000"/>
              </a:lnSpc>
            </a:pPr>
            <a:r>
              <a:rPr lang="es-MX" sz="1600" b="0" i="0" u="none" strike="noStrike" dirty="0">
                <a:effectLst/>
                <a:latin typeface="Arial Narrow" panose="020B0606020202030204" pitchFamily="34" charset="0"/>
                <a:cs typeface="Calibri" panose="020F0502020204030204" pitchFamily="34" charset="0"/>
              </a:rPr>
              <a:t>El docente debe favorecer ese aprendizaje permanente que el alumnado necesita para desarrollar las capacidades necesarias con el fin de generar de manera continua posibles soluciones según las vaya necesitando. Por tanto, se destaca la importancia de enseñar estrategias cognitivas que permitan al conocimiento y control, lo cual nos indica que parece deseable que los componentes de metacognición sean objeto implícito en la enseñanza (</a:t>
            </a:r>
            <a:r>
              <a:rPr lang="es-MX" sz="1600" dirty="0">
                <a:latin typeface="Arial Narrow" panose="020B0606020202030204" pitchFamily="34" charset="0"/>
                <a:cs typeface="Calibri" panose="020F0502020204030204" pitchFamily="34" charset="0"/>
              </a:rPr>
              <a:t>Ortega y Franco</a:t>
            </a:r>
            <a:r>
              <a:rPr lang="es-MX" sz="1600" b="0" i="0" u="none" strike="noStrike" dirty="0">
                <a:effectLst/>
                <a:latin typeface="Arial Narrow" panose="020B0606020202030204" pitchFamily="34" charset="0"/>
                <a:cs typeface="Calibri" panose="020F0502020204030204" pitchFamily="34" charset="0"/>
              </a:rPr>
              <a:t>, 2010).</a:t>
            </a:r>
          </a:p>
        </p:txBody>
      </p:sp>
      <p:pic>
        <p:nvPicPr>
          <p:cNvPr id="7170" name="Picture 2" descr="Psicología educativa y procesos de aprendizaje">
            <a:extLst>
              <a:ext uri="{FF2B5EF4-FFF2-40B4-BE49-F238E27FC236}">
                <a16:creationId xmlns:a16="http://schemas.microsoft.com/office/drawing/2014/main" id="{FFCEC121-F1EC-9CBE-8A1A-388608418E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26194" y="4863805"/>
            <a:ext cx="3408181" cy="16285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24611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Naranja amarillo">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{DF38D6C6-727A-5E42-AB43-61282DD51750}tf10001067</Template>
  <TotalTime>152</TotalTime>
  <Words>1332</Words>
  <Application>Microsoft Office PowerPoint</Application>
  <PresentationFormat>Panorámica</PresentationFormat>
  <Paragraphs>29</Paragraphs>
  <Slides>10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10</vt:i4>
      </vt:variant>
    </vt:vector>
  </HeadingPairs>
  <TitlesOfParts>
    <vt:vector size="15" baseType="lpstr">
      <vt:lpstr>Arial Narrow</vt:lpstr>
      <vt:lpstr>Calibri</vt:lpstr>
      <vt:lpstr>Century Gothic</vt:lpstr>
      <vt:lpstr>Garamond</vt:lpstr>
      <vt:lpstr>Savon</vt:lpstr>
      <vt:lpstr>EL APRENDIZAJE Y OTROS PROCESOS</vt:lpstr>
      <vt:lpstr>Presentación de PowerPoint</vt:lpstr>
      <vt:lpstr>Presentación de PowerPoint</vt:lpstr>
      <vt:lpstr>Presentación de PowerPoint</vt:lpstr>
      <vt:lpstr>Presentación de PowerPoint</vt:lpstr>
      <vt:lpstr>Presentación de PowerPoint</vt:lpstr>
      <vt:lpstr>Presentación de PowerPoint</vt:lpstr>
      <vt:lpstr>APRENDIZAJE Y PENSAMIENTO </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APRENDIZAJE Y OTROS PROCESOS</dc:title>
  <dc:creator>Microsoft Office User</dc:creator>
  <cp:lastModifiedBy>ROJAS Lesli - LYAVAZTECA S.A. DE C.V.</cp:lastModifiedBy>
  <cp:revision>7</cp:revision>
  <dcterms:created xsi:type="dcterms:W3CDTF">2022-07-03T16:37:00Z</dcterms:created>
  <dcterms:modified xsi:type="dcterms:W3CDTF">2022-11-16T18:54:04Z</dcterms:modified>
</cp:coreProperties>
</file>