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Arimo" panose="020B0604020202020204" pitchFamily="34" charset="0"/>
      <p:regular r:id="rId29"/>
    </p:embeddedFont>
    <p:embeddedFont>
      <p:font typeface="Arimo Bold" panose="020B0704020202020204" pitchFamily="34" charset="0"/>
      <p:regular r:id="rId30"/>
    </p:embeddedFont>
    <p:embeddedFont>
      <p:font typeface="Arimo Bold Italics" panose="020B0704020202090204" pitchFamily="34" charset="0"/>
      <p:regular r:id="rId31"/>
    </p:embeddedFont>
    <p:embeddedFont>
      <p:font typeface="Arimo Italics" panose="020B0604020202090204" pitchFamily="34" charset="0"/>
      <p:regular r:id="rId32"/>
    </p:embeddedFont>
    <p:embeddedFont>
      <p:font typeface="Hero" pitchFamily="2" charset="0"/>
      <p:regular r:id="rId33"/>
    </p:embeddedFont>
    <p:embeddedFont>
      <p:font typeface="Hero Bold" pitchFamily="2" charset="0"/>
      <p:regular r:id="rId34"/>
    </p:embeddedFont>
    <p:embeddedFont>
      <p:font typeface="Marykate" pitchFamily="2" charset="0"/>
      <p:regular r:id="rId35"/>
    </p:embeddedFont>
    <p:embeddedFont>
      <p:font typeface="Montserrat" panose="02000000000000000000" pitchFamily="2" charset="0"/>
      <p:regular r:id="rId36"/>
    </p:embeddedFont>
    <p:embeddedFont>
      <p:font typeface="Montserrat Bold" pitchFamily="2" charset="0"/>
      <p:regular r:id="rId37"/>
    </p:embeddedFont>
    <p:embeddedFont>
      <p:font typeface="Montserrat Bold Italics" pitchFamily="2" charset="0"/>
      <p:regular r:id="rId38"/>
    </p:embeddedFont>
    <p:embeddedFont>
      <p:font typeface="Montserrat Italics" pitchFamily="2" charset="0"/>
      <p:regular r:id="rId39"/>
    </p:embeddedFont>
    <p:embeddedFont>
      <p:font typeface="Now" pitchFamily="2" charset="0"/>
      <p:regular r:id="rId40"/>
    </p:embeddedFont>
    <p:embeddedFont>
      <p:font typeface="Now Bold" pitchFamily="2" charset="0"/>
      <p:regular r:id="rId41"/>
    </p:embeddedFont>
    <p:embeddedFont>
      <p:font typeface="Quicksand" pitchFamily="2" charset="0"/>
      <p:regular r:id="rId42"/>
    </p:embeddedFont>
    <p:embeddedFont>
      <p:font typeface="Quicksand Bold" pitchFamily="2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font" Target="fonts/font11.fntdata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font" Target="fonts/font6.fntdata" /><Relationship Id="rId42" Type="http://schemas.openxmlformats.org/officeDocument/2006/relationships/font" Target="fonts/font14.fntdata" /><Relationship Id="rId47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font" Target="fonts/font5.fntdata" /><Relationship Id="rId38" Type="http://schemas.openxmlformats.org/officeDocument/2006/relationships/font" Target="fonts/font10.fntdata" /><Relationship Id="rId46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font" Target="fonts/font1.fntdata" /><Relationship Id="rId41" Type="http://schemas.openxmlformats.org/officeDocument/2006/relationships/font" Target="fonts/font13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font" Target="fonts/font4.fntdata" /><Relationship Id="rId37" Type="http://schemas.openxmlformats.org/officeDocument/2006/relationships/font" Target="fonts/font9.fntdata" /><Relationship Id="rId40" Type="http://schemas.openxmlformats.org/officeDocument/2006/relationships/font" Target="fonts/font12.fntdata" /><Relationship Id="rId45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font" Target="fonts/font8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font" Target="fonts/font3.fntdata" /><Relationship Id="rId44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font" Target="fonts/font2.fntdata" /><Relationship Id="rId35" Type="http://schemas.openxmlformats.org/officeDocument/2006/relationships/font" Target="fonts/font7.fntdata" /><Relationship Id="rId43" Type="http://schemas.openxmlformats.org/officeDocument/2006/relationships/font" Target="fonts/font15.fntdata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.jpeg" /><Relationship Id="rId5" Type="http://schemas.openxmlformats.org/officeDocument/2006/relationships/image" Target="../media/image23.jpeg" /><Relationship Id="rId4" Type="http://schemas.openxmlformats.org/officeDocument/2006/relationships/image" Target="../media/image22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6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27.pn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Relationship Id="rId5" Type="http://schemas.openxmlformats.org/officeDocument/2006/relationships/hyperlink" Target="https://www.alcantara-alicante.cl/democolegio/wp-content/uploads/sites/2/2021/02/Interposicion-lingual.pdf" TargetMode="External" /><Relationship Id="rId4" Type="http://schemas.openxmlformats.org/officeDocument/2006/relationships/image" Target="../media/image31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7.xml" /><Relationship Id="rId5" Type="http://schemas.openxmlformats.org/officeDocument/2006/relationships/hyperlink" Target="https://www.alcantara-alicante.cl/democolegio/wp-content/uploads/sites/2/2021/02/Interposicion-lingual.pdf" TargetMode="External" /><Relationship Id="rId4" Type="http://schemas.openxmlformats.org/officeDocument/2006/relationships/image" Target="../media/image36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.sv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 /><Relationship Id="rId3" Type="http://schemas.openxmlformats.org/officeDocument/2006/relationships/image" Target="../media/image38.svg" /><Relationship Id="rId7" Type="http://schemas.openxmlformats.org/officeDocument/2006/relationships/image" Target="../media/image42.jpe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1.jpeg" /><Relationship Id="rId11" Type="http://schemas.openxmlformats.org/officeDocument/2006/relationships/hyperlink" Target="https://www.alcantara-alicante.cl/democolegio/wp-content/uploads/sites/2/2021/02/Interposicion-lingual.pdf" TargetMode="External" /><Relationship Id="rId5" Type="http://schemas.openxmlformats.org/officeDocument/2006/relationships/image" Target="../media/image40.svg" /><Relationship Id="rId10" Type="http://schemas.openxmlformats.org/officeDocument/2006/relationships/image" Target="../media/image45.jpeg" /><Relationship Id="rId4" Type="http://schemas.openxmlformats.org/officeDocument/2006/relationships/image" Target="../media/image39.png" /><Relationship Id="rId9" Type="http://schemas.openxmlformats.org/officeDocument/2006/relationships/image" Target="../media/image44.jpeg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9.jpeg" /><Relationship Id="rId4" Type="http://schemas.openxmlformats.org/officeDocument/2006/relationships/image" Target="../media/image48.jpeg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 /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3.jpeg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7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 /><Relationship Id="rId3" Type="http://schemas.openxmlformats.org/officeDocument/2006/relationships/image" Target="../media/image8.jpeg" /><Relationship Id="rId7" Type="http://schemas.openxmlformats.org/officeDocument/2006/relationships/image" Target="../media/image11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jpeg" /><Relationship Id="rId5" Type="http://schemas.openxmlformats.org/officeDocument/2006/relationships/image" Target="../media/image10.jpeg" /><Relationship Id="rId4" Type="http://schemas.openxmlformats.org/officeDocument/2006/relationships/image" Target="../media/image9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7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066" b="-780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543850" y="8290761"/>
            <a:ext cx="6906477" cy="639815"/>
            <a:chOff x="0" y="0"/>
            <a:chExt cx="1818990" cy="1685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18990" cy="168511"/>
            </a:xfrm>
            <a:custGeom>
              <a:avLst/>
              <a:gdLst/>
              <a:ahLst/>
              <a:cxnLst/>
              <a:rect l="l" t="t" r="r" b="b"/>
              <a:pathLst>
                <a:path w="1818990" h="168511">
                  <a:moveTo>
                    <a:pt x="0" y="0"/>
                  </a:moveTo>
                  <a:lnTo>
                    <a:pt x="1818990" y="0"/>
                  </a:lnTo>
                  <a:lnTo>
                    <a:pt x="1818990" y="168511"/>
                  </a:lnTo>
                  <a:lnTo>
                    <a:pt x="0" y="168511"/>
                  </a:lnTo>
                  <a:close/>
                </a:path>
              </a:pathLst>
            </a:custGeom>
            <a:solidFill>
              <a:srgbClr val="B89AD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2127780" cy="2771210"/>
          </a:xfrm>
          <a:custGeom>
            <a:avLst/>
            <a:gdLst/>
            <a:ahLst/>
            <a:cxnLst/>
            <a:rect l="l" t="t" r="r" b="b"/>
            <a:pathLst>
              <a:path w="2127780" h="2771210">
                <a:moveTo>
                  <a:pt x="0" y="0"/>
                </a:moveTo>
                <a:lnTo>
                  <a:pt x="2127780" y="0"/>
                </a:lnTo>
                <a:lnTo>
                  <a:pt x="2127780" y="2771210"/>
                </a:lnTo>
                <a:lnTo>
                  <a:pt x="0" y="277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12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47685" y="0"/>
            <a:ext cx="3140315" cy="3140315"/>
          </a:xfrm>
          <a:custGeom>
            <a:avLst/>
            <a:gdLst/>
            <a:ahLst/>
            <a:cxnLst/>
            <a:rect l="l" t="t" r="r" b="b"/>
            <a:pathLst>
              <a:path w="3140315" h="3140315">
                <a:moveTo>
                  <a:pt x="0" y="0"/>
                </a:moveTo>
                <a:lnTo>
                  <a:pt x="3140315" y="0"/>
                </a:lnTo>
                <a:lnTo>
                  <a:pt x="3140315" y="3140315"/>
                </a:lnTo>
                <a:lnTo>
                  <a:pt x="0" y="3140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76845" y="3556703"/>
            <a:ext cx="10134309" cy="300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77"/>
              </a:lnSpc>
            </a:pPr>
            <a:r>
              <a:rPr lang="en-US" sz="8555" u="sng">
                <a:solidFill>
                  <a:srgbClr val="000000"/>
                </a:solidFill>
                <a:latin typeface="Now Bold"/>
              </a:rPr>
              <a:t>ORTODONCIA INTERCEPTIVA.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38566" y="8427097"/>
            <a:ext cx="6410867" cy="33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402">
                <a:solidFill>
                  <a:srgbClr val="FFFFFF"/>
                </a:solidFill>
                <a:latin typeface="Montserrat Bold"/>
              </a:rPr>
              <a:t>LUIS ANTONIO AGUILAR AGUILAR.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399999">
            <a:off x="-3660824" y="5133975"/>
            <a:ext cx="11208645" cy="0"/>
          </a:xfrm>
          <a:prstGeom prst="line">
            <a:avLst/>
          </a:prstGeom>
          <a:ln w="19050" cap="flat">
            <a:solidFill>
              <a:srgbClr val="B89AD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-5400000">
            <a:off x="10627408" y="2903363"/>
            <a:ext cx="10840910" cy="4480274"/>
          </a:xfrm>
          <a:custGeom>
            <a:avLst/>
            <a:gdLst/>
            <a:ahLst/>
            <a:cxnLst/>
            <a:rect l="l" t="t" r="r" b="b"/>
            <a:pathLst>
              <a:path w="10840910" h="4480274">
                <a:moveTo>
                  <a:pt x="0" y="0"/>
                </a:moveTo>
                <a:lnTo>
                  <a:pt x="10840910" y="0"/>
                </a:lnTo>
                <a:lnTo>
                  <a:pt x="10840910" y="4480274"/>
                </a:lnTo>
                <a:lnTo>
                  <a:pt x="0" y="4480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054" b="-180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01762" y="5143500"/>
            <a:ext cx="3005964" cy="3718179"/>
          </a:xfrm>
          <a:custGeom>
            <a:avLst/>
            <a:gdLst/>
            <a:ahLst/>
            <a:cxnLst/>
            <a:rect l="l" t="t" r="r" b="b"/>
            <a:pathLst>
              <a:path w="3005964" h="3718179">
                <a:moveTo>
                  <a:pt x="0" y="0"/>
                </a:moveTo>
                <a:lnTo>
                  <a:pt x="3005964" y="0"/>
                </a:lnTo>
                <a:lnTo>
                  <a:pt x="3005964" y="3718179"/>
                </a:lnTo>
                <a:lnTo>
                  <a:pt x="0" y="3718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421" r="-1115" b="-1142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36183" y="1429061"/>
            <a:ext cx="2771543" cy="3714439"/>
          </a:xfrm>
          <a:custGeom>
            <a:avLst/>
            <a:gdLst/>
            <a:ahLst/>
            <a:cxnLst/>
            <a:rect l="l" t="t" r="r" b="b"/>
            <a:pathLst>
              <a:path w="2771543" h="3714439">
                <a:moveTo>
                  <a:pt x="0" y="0"/>
                </a:moveTo>
                <a:lnTo>
                  <a:pt x="2771543" y="0"/>
                </a:lnTo>
                <a:lnTo>
                  <a:pt x="2771543" y="3714439"/>
                </a:lnTo>
                <a:lnTo>
                  <a:pt x="0" y="3714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1233" y="1591316"/>
            <a:ext cx="4306767" cy="2993923"/>
          </a:xfrm>
          <a:custGeom>
            <a:avLst/>
            <a:gdLst/>
            <a:ahLst/>
            <a:cxnLst/>
            <a:rect l="l" t="t" r="r" b="b"/>
            <a:pathLst>
              <a:path w="4306767" h="2993923">
                <a:moveTo>
                  <a:pt x="0" y="0"/>
                </a:moveTo>
                <a:lnTo>
                  <a:pt x="4306767" y="0"/>
                </a:lnTo>
                <a:lnTo>
                  <a:pt x="4306767" y="2993923"/>
                </a:lnTo>
                <a:lnTo>
                  <a:pt x="0" y="2993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81233" y="5143500"/>
            <a:ext cx="4461173" cy="2995824"/>
          </a:xfrm>
          <a:custGeom>
            <a:avLst/>
            <a:gdLst/>
            <a:ahLst/>
            <a:cxnLst/>
            <a:rect l="l" t="t" r="r" b="b"/>
            <a:pathLst>
              <a:path w="4461173" h="2995824">
                <a:moveTo>
                  <a:pt x="0" y="0"/>
                </a:moveTo>
                <a:lnTo>
                  <a:pt x="4461174" y="0"/>
                </a:lnTo>
                <a:lnTo>
                  <a:pt x="4461174" y="2995824"/>
                </a:lnTo>
                <a:lnTo>
                  <a:pt x="0" y="29958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33973" y="2386802"/>
            <a:ext cx="7982865" cy="6157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Protrusión de los incisivos superiores con o sin  diastemas.</a:t>
            </a:r>
          </a:p>
          <a:p>
            <a:pPr marL="690876" lvl="1" indent="-345438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Retroinclinación de los incisivos  inferiores.</a:t>
            </a:r>
          </a:p>
          <a:p>
            <a:pPr marL="690876" lvl="1" indent="-345438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Mordida abierta anterior.</a:t>
            </a:r>
          </a:p>
          <a:p>
            <a:pPr marL="690876" lvl="1" indent="-345438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Prognatismo alveolar superior.</a:t>
            </a:r>
          </a:p>
          <a:p>
            <a:pPr marL="690876" lvl="1" indent="-345438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Estrechamiento de la arcada superior debido principalmente a la acción</a:t>
            </a:r>
            <a:r>
              <a:rPr lang="en-US" sz="3199">
                <a:solidFill>
                  <a:srgbClr val="000000"/>
                </a:solidFill>
                <a:latin typeface="Montserrat"/>
              </a:rPr>
              <a:t>  </a:t>
            </a:r>
            <a:r>
              <a:rPr lang="en-US" sz="3199">
                <a:solidFill>
                  <a:srgbClr val="000000"/>
                </a:solidFill>
                <a:latin typeface="Montserrat Bold"/>
              </a:rPr>
              <a:t>del músculo buccinador.</a:t>
            </a:r>
          </a:p>
          <a:p>
            <a:pPr marL="690876" lvl="1" indent="-345438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 Mordida cruzada posterior.</a:t>
            </a:r>
          </a:p>
          <a:p>
            <a:pPr marL="690876" lvl="1" indent="-345438" algn="just">
              <a:lnSpc>
                <a:spcPts val="4479"/>
              </a:lnSpc>
              <a:spcBef>
                <a:spcPct val="0"/>
              </a:spcBef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Dimensión vertical aumentada.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619835" y="3088277"/>
            <a:ext cx="1835914" cy="444010"/>
            <a:chOff x="0" y="0"/>
            <a:chExt cx="1680404" cy="406400"/>
          </a:xfrm>
        </p:grpSpPr>
        <p:sp>
          <p:nvSpPr>
            <p:cNvPr id="10" name="Freeform 10"/>
            <p:cNvSpPr/>
            <p:nvPr/>
          </p:nvSpPr>
          <p:spPr>
            <a:xfrm>
              <a:off x="203200" y="-326"/>
              <a:ext cx="1274004" cy="407051"/>
            </a:xfrm>
            <a:custGeom>
              <a:avLst/>
              <a:gdLst/>
              <a:ahLst/>
              <a:cxnLst/>
              <a:rect l="l" t="t" r="r" b="b"/>
              <a:pathLst>
                <a:path w="1274004" h="407051">
                  <a:moveTo>
                    <a:pt x="1274004" y="326"/>
                  </a:moveTo>
                  <a:cubicBezTo>
                    <a:pt x="1201191" y="0"/>
                    <a:pt x="1133769" y="38659"/>
                    <a:pt x="1097269" y="101663"/>
                  </a:cubicBezTo>
                  <a:cubicBezTo>
                    <a:pt x="1060768" y="164667"/>
                    <a:pt x="1060768" y="242385"/>
                    <a:pt x="1097269" y="305389"/>
                  </a:cubicBezTo>
                  <a:cubicBezTo>
                    <a:pt x="1133769" y="368393"/>
                    <a:pt x="1201191" y="407052"/>
                    <a:pt x="1274004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969484" y="334514"/>
            <a:ext cx="9981394" cy="1833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4"/>
              </a:lnSpc>
            </a:pPr>
            <a:r>
              <a:rPr lang="en-US" sz="5603" spc="196">
                <a:solidFill>
                  <a:srgbClr val="000000"/>
                </a:solidFill>
                <a:latin typeface="Marykate"/>
              </a:rPr>
              <a:t>EFECTOS BUCALES DEL HÁBITO DE SUCCIÓN DIGITAL.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3239" y="9229725"/>
            <a:ext cx="12532798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 González M.F, Guida G, Herrera D, Quirós O. Maloclusiones asociadas a: hábito de succión digital, hábito de deglución infantil o atípica, hábito de respiración bucal, hábito de succión labial y hábito de postura. Revisión bibliográfica. Revista  latinoamericana de ortodoncia y odontopediatría. Caracas Venezuela. 2012. ISSN 1317-5823.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537792" y="6913830"/>
            <a:ext cx="917957" cy="355250"/>
            <a:chOff x="0" y="0"/>
            <a:chExt cx="1680404" cy="650317"/>
          </a:xfrm>
        </p:grpSpPr>
        <p:sp>
          <p:nvSpPr>
            <p:cNvPr id="15" name="Freeform 15"/>
            <p:cNvSpPr/>
            <p:nvPr/>
          </p:nvSpPr>
          <p:spPr>
            <a:xfrm>
              <a:off x="203200" y="-521"/>
              <a:ext cx="1274004" cy="651359"/>
            </a:xfrm>
            <a:custGeom>
              <a:avLst/>
              <a:gdLst/>
              <a:ahLst/>
              <a:cxnLst/>
              <a:rect l="l" t="t" r="r" b="b"/>
              <a:pathLst>
                <a:path w="1274004" h="651359">
                  <a:moveTo>
                    <a:pt x="1274004" y="521"/>
                  </a:moveTo>
                  <a:cubicBezTo>
                    <a:pt x="1157490" y="0"/>
                    <a:pt x="1049602" y="61861"/>
                    <a:pt x="991194" y="162679"/>
                  </a:cubicBezTo>
                  <a:cubicBezTo>
                    <a:pt x="932786" y="263497"/>
                    <a:pt x="932786" y="387862"/>
                    <a:pt x="991194" y="488680"/>
                  </a:cubicBezTo>
                  <a:cubicBezTo>
                    <a:pt x="1049602" y="589498"/>
                    <a:pt x="1157490" y="651359"/>
                    <a:pt x="1274004" y="650838"/>
                  </a:cubicBezTo>
                  <a:lnTo>
                    <a:pt x="0" y="650838"/>
                  </a:lnTo>
                  <a:cubicBezTo>
                    <a:pt x="116514" y="651359"/>
                    <a:pt x="224402" y="589498"/>
                    <a:pt x="282810" y="488680"/>
                  </a:cubicBezTo>
                  <a:cubicBezTo>
                    <a:pt x="341218" y="387862"/>
                    <a:pt x="341218" y="263497"/>
                    <a:pt x="282810" y="162679"/>
                  </a:cubicBezTo>
                  <a:cubicBezTo>
                    <a:pt x="224402" y="61861"/>
                    <a:pt x="116514" y="0"/>
                    <a:pt x="0" y="521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1531526" y="1716568"/>
            <a:ext cx="5310437" cy="3426932"/>
          </a:xfrm>
          <a:custGeom>
            <a:avLst/>
            <a:gdLst/>
            <a:ahLst/>
            <a:cxnLst/>
            <a:rect l="l" t="t" r="r" b="b"/>
            <a:pathLst>
              <a:path w="5310437" h="3426932">
                <a:moveTo>
                  <a:pt x="0" y="0"/>
                </a:moveTo>
                <a:lnTo>
                  <a:pt x="5310438" y="0"/>
                </a:lnTo>
                <a:lnTo>
                  <a:pt x="5310438" y="3426932"/>
                </a:lnTo>
                <a:lnTo>
                  <a:pt x="0" y="3426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31526" y="5360033"/>
            <a:ext cx="5045587" cy="3357609"/>
          </a:xfrm>
          <a:custGeom>
            <a:avLst/>
            <a:gdLst/>
            <a:ahLst/>
            <a:cxnLst/>
            <a:rect l="l" t="t" r="r" b="b"/>
            <a:pathLst>
              <a:path w="5045587" h="3357609">
                <a:moveTo>
                  <a:pt x="0" y="0"/>
                </a:moveTo>
                <a:lnTo>
                  <a:pt x="5045588" y="0"/>
                </a:lnTo>
                <a:lnTo>
                  <a:pt x="5045588" y="3357609"/>
                </a:lnTo>
                <a:lnTo>
                  <a:pt x="0" y="33576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22342" y="770781"/>
            <a:ext cx="9981394" cy="1833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4"/>
              </a:lnSpc>
            </a:pPr>
            <a:r>
              <a:rPr lang="en-US" sz="5603" spc="196">
                <a:solidFill>
                  <a:srgbClr val="000000"/>
                </a:solidFill>
                <a:latin typeface="Marykate"/>
              </a:rPr>
              <a:t>TRATAMIENTO DE LA SUCCIÓN DIGITAL.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104325"/>
            <a:ext cx="7929115" cy="5125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endParaRPr/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"/>
              </a:rPr>
              <a:t>Explicar al niño con palabras acordes a su edad de los daños que causaría persistir en el hábito y persuadirlo a dejarlo o por lo menos a disminuir la frecuencia.</a:t>
            </a: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"/>
              </a:rPr>
              <a:t>Aparatología fija o removible (rejilla lingual).</a:t>
            </a: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"/>
              </a:rPr>
              <a:t>Terapia miofuncional  para el tono de la musculatura perioral.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3239" y="9229725"/>
            <a:ext cx="12532798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 González M.F, Guida G, Herrera D, Quirós O. Maloclusiones asociadas a: hábito de succión digital, hábito de deglución infantil o atípica, hábito de respiración bucal, hábito de succión labial y hábito de postura. Revisión bibliográfica. Revista  latinoamericana de ortodoncia y odontopediatría. Caracas Venezuela. 2012. ISSN 1317-5823.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5556aab91a0cade07662f761a04700.mp4">
            <a:hlinkClick r:id="" action="ppaction://media"/>
            <a:extLst>
              <a:ext uri="{FF2B5EF4-FFF2-40B4-BE49-F238E27FC236}">
                <a16:creationId xmlns:a16="http://schemas.microsoft.com/office/drawing/2014/main" id="{079841A6-BA1B-994A-F11A-81656B724A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7058" y="0"/>
            <a:ext cx="578485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555" r="5555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773408" y="3930688"/>
            <a:ext cx="6394855" cy="4363900"/>
            <a:chOff x="0" y="0"/>
            <a:chExt cx="8526473" cy="5818534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050"/>
              <a:ext cx="8526473" cy="4705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240"/>
                </a:lnSpc>
                <a:spcBef>
                  <a:spcPct val="0"/>
                </a:spcBef>
              </a:pPr>
              <a:r>
                <a:rPr lang="en-US" sz="7700">
                  <a:solidFill>
                    <a:srgbClr val="000000"/>
                  </a:solidFill>
                  <a:latin typeface="Marykate Bold"/>
                </a:rPr>
                <a:t>HÁBITO DE BIBERÓN Y CHUPÓN.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180359"/>
              <a:ext cx="8526473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57518"/>
            <a:ext cx="8656707" cy="5760645"/>
          </a:xfrm>
          <a:custGeom>
            <a:avLst/>
            <a:gdLst/>
            <a:ahLst/>
            <a:cxnLst/>
            <a:rect l="l" t="t" r="r" b="b"/>
            <a:pathLst>
              <a:path w="8656707" h="5760645">
                <a:moveTo>
                  <a:pt x="0" y="0"/>
                </a:moveTo>
                <a:lnTo>
                  <a:pt x="8656707" y="0"/>
                </a:lnTo>
                <a:lnTo>
                  <a:pt x="8656707" y="5760645"/>
                </a:lnTo>
                <a:lnTo>
                  <a:pt x="0" y="5760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3110967"/>
            <a:ext cx="7141593" cy="4065065"/>
            <a:chOff x="0" y="0"/>
            <a:chExt cx="9522124" cy="5420087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0"/>
              <a:ext cx="9522124" cy="1847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800"/>
                </a:lnSpc>
              </a:pPr>
              <a:r>
                <a:rPr lang="en-US" sz="9000" spc="315">
                  <a:solidFill>
                    <a:srgbClr val="000000"/>
                  </a:solidFill>
                  <a:latin typeface="Marykate"/>
                </a:rPr>
                <a:t>ETIOLOGÍA.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93254"/>
              <a:ext cx="9522124" cy="3026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50"/>
                </a:lnSpc>
              </a:pPr>
              <a:r>
                <a:rPr lang="en-US" sz="3500">
                  <a:solidFill>
                    <a:srgbClr val="000000"/>
                  </a:solidFill>
                  <a:latin typeface="Montserrat"/>
                </a:rPr>
                <a:t>Uso prolongado  de dispositivos que ayudan a la succión  no nutritiva (persistencia después de los 3 años de vida).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73239" y="9229725"/>
            <a:ext cx="12532798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 González M.F, Guida G, Herrera D, Quirós O. Maloclusiones asociadas a: hábito de succión digital, hábito de deglución infantil o atípica, hábito de respiración bucal, hábito de succión labial y hábito de postura. Revisión bibliográfica. Revista  latinoamericana de ortodoncia y odontopediatría. Caracas Venezuela. 2012. ISSN 1317-5823.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990409" y="3072998"/>
            <a:ext cx="8891172" cy="4979057"/>
          </a:xfrm>
          <a:custGeom>
            <a:avLst/>
            <a:gdLst/>
            <a:ahLst/>
            <a:cxnLst/>
            <a:rect l="l" t="t" r="r" b="b"/>
            <a:pathLst>
              <a:path w="8891172" h="4979057">
                <a:moveTo>
                  <a:pt x="0" y="0"/>
                </a:moveTo>
                <a:lnTo>
                  <a:pt x="8891172" y="0"/>
                </a:lnTo>
                <a:lnTo>
                  <a:pt x="8891172" y="4979057"/>
                </a:lnTo>
                <a:lnTo>
                  <a:pt x="0" y="4979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22342" y="770781"/>
            <a:ext cx="9981394" cy="90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4"/>
              </a:lnSpc>
            </a:pPr>
            <a:r>
              <a:rPr lang="en-US" sz="5603" spc="196">
                <a:solidFill>
                  <a:srgbClr val="000000"/>
                </a:solidFill>
                <a:latin typeface="Marykate"/>
              </a:rPr>
              <a:t>EFECTOS EN LA CAVIDAD ORAL.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8651" y="1789430"/>
            <a:ext cx="7929115" cy="666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 Bold"/>
              </a:rPr>
              <a:t>Mordida cruzada posterior.</a:t>
            </a: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 Bold"/>
              </a:rPr>
              <a:t>Desplazamiento de la lengua sobre la mandíbula.</a:t>
            </a: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 Bold"/>
              </a:rPr>
              <a:t>Elongación de los músculos  orbiculares y buccinador.</a:t>
            </a: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 Bold"/>
              </a:rPr>
              <a:t>Aumento de la distancia transversal mandibular y disminución de la distancia transversal maxilar.</a:t>
            </a: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 Bold"/>
              </a:rPr>
              <a:t>Mordida abierta anterior.</a:t>
            </a: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 Bold"/>
              </a:rPr>
              <a:t>Over bite y over jet aumentado.</a:t>
            </a: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 Bold"/>
              </a:rPr>
              <a:t>Relación canina y molar en clase II.</a:t>
            </a: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 Bold"/>
              </a:rPr>
              <a:t>Alteración en la flora bacteriana.</a:t>
            </a:r>
          </a:p>
          <a:p>
            <a:pPr marL="626107" lvl="1" indent="-313054" algn="just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Montserrat Bold"/>
              </a:rPr>
              <a:t>Hipertrofia del sistema linfático.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415781"/>
            <a:ext cx="16852881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 González M.F, Guida G, Herrera D, Quirós O. Maloclusiones asociadas a: hábito de succión digital, hábito de deglución infantil o atípica, hábito de respiración bucal, hábito de succión labial y hábito de postura. Revisión bibliográfica. Revista  latinoamericana de ortodoncia y odontopediatría. Caracas Venezuela. 2012. ISSN 1317-5823.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399999">
            <a:off x="-3660824" y="5133975"/>
            <a:ext cx="11208645" cy="0"/>
          </a:xfrm>
          <a:prstGeom prst="line">
            <a:avLst/>
          </a:prstGeom>
          <a:ln w="19050" cap="flat">
            <a:solidFill>
              <a:srgbClr val="B89AD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2317186" y="2598102"/>
            <a:ext cx="8924222" cy="503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La Asociación Americana de Ortodoncia  Pediátrica y la Asociación Americana de Pediatría sugieren que los padres deberían ser instruidos para realizar visitas al dentista antes de los 12 meses de edad o dentro de los 6 meses desde la erupción del primer órgano dental.</a:t>
            </a:r>
          </a:p>
          <a:p>
            <a:pPr marL="690876" lvl="1" indent="-345438" algn="just">
              <a:lnSpc>
                <a:spcPts val="4479"/>
              </a:lnSpc>
              <a:spcBef>
                <a:spcPct val="0"/>
              </a:spcBef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uso de aparatología ortodóntica.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10627408" y="2903363"/>
            <a:ext cx="10840910" cy="4480274"/>
          </a:xfrm>
          <a:custGeom>
            <a:avLst/>
            <a:gdLst/>
            <a:ahLst/>
            <a:cxnLst/>
            <a:rect l="l" t="t" r="r" b="b"/>
            <a:pathLst>
              <a:path w="10840910" h="4480274">
                <a:moveTo>
                  <a:pt x="0" y="0"/>
                </a:moveTo>
                <a:lnTo>
                  <a:pt x="10840910" y="0"/>
                </a:lnTo>
                <a:lnTo>
                  <a:pt x="10840910" y="4480274"/>
                </a:lnTo>
                <a:lnTo>
                  <a:pt x="0" y="4480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054" b="-1805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69484" y="334514"/>
            <a:ext cx="9981394" cy="90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4"/>
              </a:lnSpc>
            </a:pPr>
            <a:r>
              <a:rPr lang="en-US" sz="5603" spc="196">
                <a:solidFill>
                  <a:srgbClr val="000000"/>
                </a:solidFill>
                <a:latin typeface="Marykate"/>
              </a:rPr>
              <a:t>TRATAMIENTO.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3239" y="9229725"/>
            <a:ext cx="12532798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 González M.F, Guida G, Herrera D, Quirós O. Maloclusiones asociadas a: hábito de succión digital, hábito de deglución infantil o atípica, hábito de respiración bucal, hábito de succión labial y hábito de postura. Revisión bibliográfica. Revista  latinoamericana de ortodoncia y odontopediatría. Caracas Venezuela. 2012. ISSN 1317-5823.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649" r="22649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962125" y="4308001"/>
            <a:ext cx="6394855" cy="4363900"/>
            <a:chOff x="0" y="0"/>
            <a:chExt cx="8526473" cy="5818534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050"/>
              <a:ext cx="8526473" cy="4705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240"/>
                </a:lnSpc>
                <a:spcBef>
                  <a:spcPct val="0"/>
                </a:spcBef>
              </a:pPr>
              <a:r>
                <a:rPr lang="en-US" sz="7700">
                  <a:solidFill>
                    <a:srgbClr val="000000"/>
                  </a:solidFill>
                  <a:latin typeface="Marykate Bold"/>
                </a:rPr>
                <a:t>HÁBITO DE INTERPOSICIÓN LINGUAL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180359"/>
              <a:ext cx="8526473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98569" y="2631964"/>
            <a:ext cx="7893766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000000"/>
                </a:solidFill>
                <a:latin typeface="Montserrat Bold"/>
              </a:rPr>
              <a:t>CONSISTE EN  PONER LA LENGUA ENTRE LOS INSICIVOS CENTRALES Y/O LATERALES EN SU ESTADO DE REPOSO  (POSICIÓN ANORMAL).</a:t>
            </a:r>
          </a:p>
        </p:txBody>
      </p:sp>
      <p:sp>
        <p:nvSpPr>
          <p:cNvPr id="3" name="Freeform 3"/>
          <p:cNvSpPr/>
          <p:nvPr/>
        </p:nvSpPr>
        <p:spPr>
          <a:xfrm rot="-3728054">
            <a:off x="1291560" y="4278489"/>
            <a:ext cx="1524332" cy="1513020"/>
          </a:xfrm>
          <a:custGeom>
            <a:avLst/>
            <a:gdLst/>
            <a:ahLst/>
            <a:cxnLst/>
            <a:rect l="l" t="t" r="r" b="b"/>
            <a:pathLst>
              <a:path w="1524332" h="1513020">
                <a:moveTo>
                  <a:pt x="0" y="0"/>
                </a:moveTo>
                <a:lnTo>
                  <a:pt x="1524333" y="0"/>
                </a:lnTo>
                <a:lnTo>
                  <a:pt x="1524333" y="1513020"/>
                </a:lnTo>
                <a:lnTo>
                  <a:pt x="0" y="1513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28054">
            <a:off x="1291560" y="5933057"/>
            <a:ext cx="1524332" cy="1513020"/>
          </a:xfrm>
          <a:custGeom>
            <a:avLst/>
            <a:gdLst/>
            <a:ahLst/>
            <a:cxnLst/>
            <a:rect l="l" t="t" r="r" b="b"/>
            <a:pathLst>
              <a:path w="1524332" h="1513020">
                <a:moveTo>
                  <a:pt x="0" y="0"/>
                </a:moveTo>
                <a:lnTo>
                  <a:pt x="1524333" y="0"/>
                </a:lnTo>
                <a:lnTo>
                  <a:pt x="1524333" y="1513020"/>
                </a:lnTo>
                <a:lnTo>
                  <a:pt x="0" y="1513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728054">
            <a:off x="1291560" y="2223722"/>
            <a:ext cx="1524332" cy="1513020"/>
          </a:xfrm>
          <a:custGeom>
            <a:avLst/>
            <a:gdLst/>
            <a:ahLst/>
            <a:cxnLst/>
            <a:rect l="l" t="t" r="r" b="b"/>
            <a:pathLst>
              <a:path w="1524332" h="1513020">
                <a:moveTo>
                  <a:pt x="0" y="0"/>
                </a:moveTo>
                <a:lnTo>
                  <a:pt x="1524333" y="0"/>
                </a:lnTo>
                <a:lnTo>
                  <a:pt x="1524333" y="1513020"/>
                </a:lnTo>
                <a:lnTo>
                  <a:pt x="0" y="1513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14767" y="995553"/>
            <a:ext cx="7910215" cy="8776164"/>
            <a:chOff x="0" y="0"/>
            <a:chExt cx="5510530" cy="6113780"/>
          </a:xfrm>
        </p:grpSpPr>
        <p:sp>
          <p:nvSpPr>
            <p:cNvPr id="7" name="Freeform 7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l="l" t="t" r="r" b="b"/>
              <a:pathLst>
                <a:path w="5420360" h="6014720">
                  <a:moveTo>
                    <a:pt x="5148580" y="3408680"/>
                  </a:moveTo>
                  <a:lnTo>
                    <a:pt x="5149850" y="3406140"/>
                  </a:ln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lnTo>
                    <a:pt x="1115060" y="1121410"/>
                  </a:lnTo>
                  <a:lnTo>
                    <a:pt x="1115060" y="1121410"/>
                  </a:ln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4"/>
              <a:stretch>
                <a:fillRect l="-40159" r="-4015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372688" y="811513"/>
            <a:ext cx="10596417" cy="91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39"/>
              </a:lnSpc>
            </a:pPr>
            <a:r>
              <a:rPr lang="en-US" sz="6399" u="none" spc="223">
                <a:solidFill>
                  <a:srgbClr val="000000"/>
                </a:solidFill>
                <a:latin typeface="Marykate"/>
              </a:rPr>
              <a:t>ETIOLOGÍA 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78753" y="4833803"/>
            <a:ext cx="7893766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20"/>
              </a:lnSpc>
              <a:spcBef>
                <a:spcPct val="0"/>
              </a:spcBef>
            </a:pPr>
            <a:r>
              <a:rPr lang="en-US" sz="2300" u="none">
                <a:solidFill>
                  <a:srgbClr val="000000"/>
                </a:solidFill>
                <a:latin typeface="Montserrat Bold"/>
              </a:rPr>
              <a:t>INCORRECTO DESARROLLO DE LA LENGUA.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98569" y="6271102"/>
            <a:ext cx="7893766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20"/>
              </a:lnSpc>
              <a:spcBef>
                <a:spcPct val="0"/>
              </a:spcBef>
            </a:pPr>
            <a:r>
              <a:rPr lang="en-US" sz="2300" u="none">
                <a:solidFill>
                  <a:srgbClr val="000000"/>
                </a:solidFill>
                <a:latin typeface="Montserrat Bold"/>
              </a:rPr>
              <a:t>ES MUY COMÚN EN PACIENTES QUE PRESENTAN ANOMALÍAS DENTOMAXILARES.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6013" y="8891588"/>
            <a:ext cx="982632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20"/>
              </a:lnSpc>
            </a:pPr>
            <a:r>
              <a:rPr lang="en-US" sz="1400" spc="49">
                <a:solidFill>
                  <a:srgbClr val="000000"/>
                </a:solidFill>
                <a:latin typeface="Hero"/>
              </a:rPr>
              <a:t>COLEGIOS ALCÁNTARA Y ALICANTE . INTERPOSICIÓN LINGUAL (2021)</a:t>
            </a:r>
            <a:r>
              <a:rPr lang="en-US" sz="1400" u="sng" spc="49">
                <a:solidFill>
                  <a:srgbClr val="000000"/>
                </a:solidFill>
                <a:latin typeface="Hero"/>
                <a:hlinkClick r:id="rId5" tooltip="https://www.alcantara-alicante.cl/democolegio/wp-content/uploads/sites/2/2021/02/Interposicion-lingual.pdf"/>
              </a:rPr>
              <a:t>HTTPS://WWW.ALCANTARA-ALICANTE.CL/DEMOCOLEGIO/WP-CONTENT/UPLOADS/SITES/2/2021/02/INTERPOSICION-LINGUAL.PDF</a:t>
            </a:r>
          </a:p>
          <a:p>
            <a:pPr marL="0" lvl="0" indent="0" algn="just">
              <a:lnSpc>
                <a:spcPts val="2080"/>
              </a:lnSpc>
            </a:pPr>
            <a:endParaRPr lang="en-US" sz="1400" u="sng" spc="49">
              <a:solidFill>
                <a:srgbClr val="000000"/>
              </a:solidFill>
              <a:latin typeface="Hero"/>
              <a:hlinkClick r:id="rId5" tooltip="https://www.alcantara-alicante.cl/democolegio/wp-content/uploads/sites/2/2021/02/Interposicion-lingual.pdf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87250" y="6858000"/>
            <a:ext cx="6000750" cy="3429000"/>
            <a:chOff x="0" y="0"/>
            <a:chExt cx="8001000" cy="4572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6459" b="16459"/>
            <a:stretch>
              <a:fillRect/>
            </a:stretch>
          </p:blipFill>
          <p:spPr>
            <a:xfrm>
              <a:off x="0" y="0"/>
              <a:ext cx="8001000" cy="4572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287250" y="3429000"/>
            <a:ext cx="6000750" cy="3429000"/>
            <a:chOff x="0" y="0"/>
            <a:chExt cx="8001000" cy="4572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9270" b="9270"/>
            <a:stretch>
              <a:fillRect/>
            </a:stretch>
          </p:blipFill>
          <p:spPr>
            <a:xfrm>
              <a:off x="0" y="0"/>
              <a:ext cx="8001000" cy="4572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287250" y="0"/>
            <a:ext cx="6000750" cy="3429000"/>
            <a:chOff x="0" y="0"/>
            <a:chExt cx="8001000" cy="4572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7523" b="7523"/>
            <a:stretch>
              <a:fillRect/>
            </a:stretch>
          </p:blipFill>
          <p:spPr>
            <a:xfrm>
              <a:off x="0" y="0"/>
              <a:ext cx="8001000" cy="45720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571917" y="923925"/>
            <a:ext cx="10652985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50"/>
              </a:lnSpc>
            </a:pPr>
            <a:r>
              <a:rPr lang="en-US" sz="7500" spc="262">
                <a:solidFill>
                  <a:srgbClr val="000000"/>
                </a:solidFill>
                <a:latin typeface="Marykate"/>
              </a:rPr>
              <a:t>MANIFESTACIONES BUCALES DE LA INTERPOSICIÓN LINGUAL.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086350"/>
            <a:ext cx="9772650" cy="301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0168" lvl="1" indent="-310084">
              <a:lnSpc>
                <a:spcPts val="4021"/>
              </a:lnSpc>
              <a:buFont typeface="Arial"/>
              <a:buChar char="•"/>
            </a:pPr>
            <a:r>
              <a:rPr lang="en-US" sz="2872">
                <a:solidFill>
                  <a:srgbClr val="000000"/>
                </a:solidFill>
                <a:latin typeface="Montserrat Bold Italics"/>
              </a:rPr>
              <a:t>DEGLUCIÓN ATÍPICA.</a:t>
            </a:r>
          </a:p>
          <a:p>
            <a:pPr marL="620168" lvl="1" indent="-310084">
              <a:lnSpc>
                <a:spcPts val="4021"/>
              </a:lnSpc>
              <a:buFont typeface="Arial"/>
              <a:buChar char="•"/>
            </a:pPr>
            <a:r>
              <a:rPr lang="en-US" sz="2872">
                <a:solidFill>
                  <a:srgbClr val="000000"/>
                </a:solidFill>
                <a:latin typeface="Montserrat Bold Italics"/>
              </a:rPr>
              <a:t>PROBLEMAS DE FONACIÓN </a:t>
            </a:r>
            <a:r>
              <a:rPr lang="en-US" sz="2872">
                <a:solidFill>
                  <a:srgbClr val="000000"/>
                </a:solidFill>
                <a:latin typeface="Montserrat Bold"/>
              </a:rPr>
              <a:t>:  </a:t>
            </a:r>
            <a:r>
              <a:rPr lang="en-US" sz="2872">
                <a:solidFill>
                  <a:srgbClr val="000000"/>
                </a:solidFill>
                <a:latin typeface="Montserrat"/>
              </a:rPr>
              <a:t>Especialmente en la pronunciación de fonemas como la D, T, S O R.</a:t>
            </a:r>
          </a:p>
          <a:p>
            <a:pPr marL="620168" lvl="1" indent="-310084">
              <a:lnSpc>
                <a:spcPts val="4021"/>
              </a:lnSpc>
              <a:buFont typeface="Arial"/>
              <a:buChar char="•"/>
            </a:pPr>
            <a:r>
              <a:rPr lang="en-US" sz="2872">
                <a:solidFill>
                  <a:srgbClr val="000000"/>
                </a:solidFill>
                <a:latin typeface="Montserrat Bold Italics"/>
              </a:rPr>
              <a:t>Maloclusiones</a:t>
            </a:r>
            <a:r>
              <a:rPr lang="en-US" sz="2872">
                <a:solidFill>
                  <a:srgbClr val="000000"/>
                </a:solidFill>
                <a:latin typeface="Montserrat Bold"/>
              </a:rPr>
              <a:t>:  </a:t>
            </a:r>
            <a:r>
              <a:rPr lang="en-US" sz="2872">
                <a:solidFill>
                  <a:srgbClr val="000000"/>
                </a:solidFill>
                <a:latin typeface="Montserrat"/>
              </a:rPr>
              <a:t>Mordida abierta anterior , paladar estrecho, mordida cruzada posterior y proinclinación de los insicivos superiore</a:t>
            </a:r>
            <a:r>
              <a:rPr lang="en-US" sz="2872">
                <a:solidFill>
                  <a:srgbClr val="000000"/>
                </a:solidFill>
                <a:latin typeface="Montserrat Bold"/>
              </a:rPr>
              <a:t>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6983" y="9128189"/>
            <a:ext cx="982632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20"/>
              </a:lnSpc>
            </a:pPr>
            <a:r>
              <a:rPr lang="en-US" sz="1400" spc="49">
                <a:solidFill>
                  <a:srgbClr val="000000"/>
                </a:solidFill>
                <a:latin typeface="Hero"/>
              </a:rPr>
              <a:t>COLEGIOS ALCÁNTARA Y ALICANTE . INTERPOSICIÓN LINGUAL (2021)</a:t>
            </a:r>
            <a:r>
              <a:rPr lang="en-US" sz="1400" u="sng" spc="49">
                <a:solidFill>
                  <a:srgbClr val="000000"/>
                </a:solidFill>
                <a:latin typeface="Hero"/>
                <a:hlinkClick r:id="rId5" tooltip="https://www.alcantara-alicante.cl/democolegio/wp-content/uploads/sites/2/2021/02/Interposicion-lingual.pdf"/>
              </a:rPr>
              <a:t>HTTPS://WWW.ALCANTARA-ALICANTE.CL/DEMOCOLEGIO/WP-CONTENT/UPLOADS/SITES/2/2021/02/INTERPOSICION-LINGUAL.PDF</a:t>
            </a:r>
          </a:p>
          <a:p>
            <a:pPr marL="0" lvl="0" indent="0" algn="just">
              <a:lnSpc>
                <a:spcPts val="2080"/>
              </a:lnSpc>
            </a:pPr>
            <a:endParaRPr lang="en-US" sz="1400" u="sng" spc="49">
              <a:solidFill>
                <a:srgbClr val="000000"/>
              </a:solidFill>
              <a:latin typeface="Hero"/>
              <a:hlinkClick r:id="rId5" tooltip="https://www.alcantara-alicante.cl/democolegio/wp-content/uploads/sites/2/2021/02/Interposicion-lingual.pd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35345" y="2304973"/>
            <a:ext cx="20834784" cy="5677055"/>
            <a:chOff x="0" y="0"/>
            <a:chExt cx="5487351" cy="1495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87350" cy="1495191"/>
            </a:xfrm>
            <a:custGeom>
              <a:avLst/>
              <a:gdLst/>
              <a:ahLst/>
              <a:cxnLst/>
              <a:rect l="l" t="t" r="r" b="b"/>
              <a:pathLst>
                <a:path w="5487350" h="1495191">
                  <a:moveTo>
                    <a:pt x="0" y="0"/>
                  </a:moveTo>
                  <a:lnTo>
                    <a:pt x="5487350" y="0"/>
                  </a:lnTo>
                  <a:lnTo>
                    <a:pt x="5487350" y="1495191"/>
                  </a:lnTo>
                  <a:lnTo>
                    <a:pt x="0" y="1495191"/>
                  </a:lnTo>
                  <a:close/>
                </a:path>
              </a:pathLst>
            </a:custGeom>
            <a:solidFill>
              <a:srgbClr val="E5C3D0">
                <a:alpha val="56863"/>
              </a:srgbClr>
            </a:solidFill>
            <a:ln w="28575">
              <a:solidFill>
                <a:srgbClr val="000000">
                  <a:alpha val="56863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14080043" y="5741948"/>
            <a:ext cx="3179257" cy="1436092"/>
          </a:xfrm>
          <a:custGeom>
            <a:avLst/>
            <a:gdLst/>
            <a:ahLst/>
            <a:cxnLst/>
            <a:rect l="l" t="t" r="r" b="b"/>
            <a:pathLst>
              <a:path w="3179257" h="1436092">
                <a:moveTo>
                  <a:pt x="0" y="1436092"/>
                </a:moveTo>
                <a:lnTo>
                  <a:pt x="3179257" y="1436092"/>
                </a:lnTo>
                <a:lnTo>
                  <a:pt x="3179257" y="0"/>
                </a:lnTo>
                <a:lnTo>
                  <a:pt x="0" y="0"/>
                </a:lnTo>
                <a:lnTo>
                  <a:pt x="0" y="143609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223536" y="3301047"/>
            <a:ext cx="8434127" cy="364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24"/>
              </a:lnSpc>
            </a:pPr>
            <a:r>
              <a:rPr lang="en-US" sz="7699">
                <a:solidFill>
                  <a:srgbClr val="000000"/>
                </a:solidFill>
                <a:latin typeface="Quicksand Bold"/>
              </a:rPr>
              <a:t>¿QUÉ ES LA ORTODONCIA INTERCEPTIVA?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56616">
            <a:off x="-1780591" y="-7086143"/>
            <a:ext cx="22856984" cy="17288192"/>
          </a:xfrm>
          <a:custGeom>
            <a:avLst/>
            <a:gdLst/>
            <a:ahLst/>
            <a:cxnLst/>
            <a:rect l="l" t="t" r="r" b="b"/>
            <a:pathLst>
              <a:path w="22856984" h="17288192">
                <a:moveTo>
                  <a:pt x="0" y="0"/>
                </a:moveTo>
                <a:lnTo>
                  <a:pt x="22856984" y="0"/>
                </a:lnTo>
                <a:lnTo>
                  <a:pt x="22856984" y="17288191"/>
                </a:lnTo>
                <a:lnTo>
                  <a:pt x="0" y="17288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97695" y="1047750"/>
            <a:ext cx="392597" cy="39259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2319981" y="4570006"/>
            <a:ext cx="4344840" cy="4589849"/>
          </a:xfrm>
          <a:custGeom>
            <a:avLst/>
            <a:gdLst/>
            <a:ahLst/>
            <a:cxnLst/>
            <a:rect l="l" t="t" r="r" b="b"/>
            <a:pathLst>
              <a:path w="4344840" h="4589849">
                <a:moveTo>
                  <a:pt x="0" y="0"/>
                </a:moveTo>
                <a:lnTo>
                  <a:pt x="4344840" y="0"/>
                </a:lnTo>
                <a:lnTo>
                  <a:pt x="4344840" y="4589849"/>
                </a:lnTo>
                <a:lnTo>
                  <a:pt x="0" y="4589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1619" t="-11224" r="-3180" b="-173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53664" y="4570006"/>
            <a:ext cx="4344840" cy="4589849"/>
          </a:xfrm>
          <a:custGeom>
            <a:avLst/>
            <a:gdLst/>
            <a:ahLst/>
            <a:cxnLst/>
            <a:rect l="l" t="t" r="r" b="b"/>
            <a:pathLst>
              <a:path w="4344840" h="4589849">
                <a:moveTo>
                  <a:pt x="0" y="0"/>
                </a:moveTo>
                <a:lnTo>
                  <a:pt x="4344839" y="0"/>
                </a:lnTo>
                <a:lnTo>
                  <a:pt x="4344839" y="4589849"/>
                </a:lnTo>
                <a:lnTo>
                  <a:pt x="0" y="4589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1619" t="-11224" r="-3180" b="-1736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23179" y="4570006"/>
            <a:ext cx="4344840" cy="4589849"/>
          </a:xfrm>
          <a:custGeom>
            <a:avLst/>
            <a:gdLst/>
            <a:ahLst/>
            <a:cxnLst/>
            <a:rect l="l" t="t" r="r" b="b"/>
            <a:pathLst>
              <a:path w="4344840" h="4589849">
                <a:moveTo>
                  <a:pt x="0" y="0"/>
                </a:moveTo>
                <a:lnTo>
                  <a:pt x="4344840" y="0"/>
                </a:lnTo>
                <a:lnTo>
                  <a:pt x="4344840" y="4589849"/>
                </a:lnTo>
                <a:lnTo>
                  <a:pt x="0" y="4589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1619" t="-11224" r="-3180" b="-1736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36681" y="3387180"/>
            <a:ext cx="5014638" cy="2712837"/>
          </a:xfrm>
          <a:custGeom>
            <a:avLst/>
            <a:gdLst/>
            <a:ahLst/>
            <a:cxnLst/>
            <a:rect l="l" t="t" r="r" b="b"/>
            <a:pathLst>
              <a:path w="5014638" h="2712837">
                <a:moveTo>
                  <a:pt x="0" y="0"/>
                </a:moveTo>
                <a:lnTo>
                  <a:pt x="5014638" y="0"/>
                </a:lnTo>
                <a:lnTo>
                  <a:pt x="5014638" y="2712837"/>
                </a:lnTo>
                <a:lnTo>
                  <a:pt x="0" y="271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53630" y="7335399"/>
            <a:ext cx="3635351" cy="2723004"/>
          </a:xfrm>
          <a:custGeom>
            <a:avLst/>
            <a:gdLst/>
            <a:ahLst/>
            <a:cxnLst/>
            <a:rect l="l" t="t" r="r" b="b"/>
            <a:pathLst>
              <a:path w="3635351" h="2723004">
                <a:moveTo>
                  <a:pt x="0" y="0"/>
                </a:moveTo>
                <a:lnTo>
                  <a:pt x="3635351" y="0"/>
                </a:lnTo>
                <a:lnTo>
                  <a:pt x="3635351" y="2723004"/>
                </a:lnTo>
                <a:lnTo>
                  <a:pt x="0" y="27230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37510" y="3012843"/>
            <a:ext cx="3951471" cy="3192788"/>
          </a:xfrm>
          <a:custGeom>
            <a:avLst/>
            <a:gdLst/>
            <a:ahLst/>
            <a:cxnLst/>
            <a:rect l="l" t="t" r="r" b="b"/>
            <a:pathLst>
              <a:path w="3951471" h="3192788">
                <a:moveTo>
                  <a:pt x="0" y="0"/>
                </a:moveTo>
                <a:lnTo>
                  <a:pt x="3951471" y="0"/>
                </a:lnTo>
                <a:lnTo>
                  <a:pt x="3951471" y="3192788"/>
                </a:lnTo>
                <a:lnTo>
                  <a:pt x="0" y="31927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55728" y="6811524"/>
            <a:ext cx="3420607" cy="2850506"/>
          </a:xfrm>
          <a:custGeom>
            <a:avLst/>
            <a:gdLst/>
            <a:ahLst/>
            <a:cxnLst/>
            <a:rect l="l" t="t" r="r" b="b"/>
            <a:pathLst>
              <a:path w="3420607" h="2850506">
                <a:moveTo>
                  <a:pt x="0" y="0"/>
                </a:moveTo>
                <a:lnTo>
                  <a:pt x="3420608" y="0"/>
                </a:lnTo>
                <a:lnTo>
                  <a:pt x="3420608" y="2850506"/>
                </a:lnTo>
                <a:lnTo>
                  <a:pt x="0" y="28505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41844" y="3281565"/>
            <a:ext cx="4507261" cy="2924066"/>
          </a:xfrm>
          <a:custGeom>
            <a:avLst/>
            <a:gdLst/>
            <a:ahLst/>
            <a:cxnLst/>
            <a:rect l="l" t="t" r="r" b="b"/>
            <a:pathLst>
              <a:path w="4507261" h="2924066">
                <a:moveTo>
                  <a:pt x="0" y="0"/>
                </a:moveTo>
                <a:lnTo>
                  <a:pt x="4507261" y="0"/>
                </a:lnTo>
                <a:lnTo>
                  <a:pt x="4507261" y="2924066"/>
                </a:lnTo>
                <a:lnTo>
                  <a:pt x="0" y="2924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584833" y="5388510"/>
            <a:ext cx="3815135" cy="1423014"/>
            <a:chOff x="0" y="0"/>
            <a:chExt cx="5086846" cy="189735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480369"/>
              <a:ext cx="5086846" cy="416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0"/>
                </a:lnSpc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Uso de una trampa lingual.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303317" y="-57150"/>
              <a:ext cx="480212" cy="1170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9"/>
                </a:lnSpc>
              </a:pPr>
              <a:r>
                <a:rPr lang="en-US" sz="5530" spc="193">
                  <a:solidFill>
                    <a:srgbClr val="000000"/>
                  </a:solidFill>
                  <a:latin typeface="Marykate"/>
                </a:rPr>
                <a:t>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653363" y="5388510"/>
            <a:ext cx="3145441" cy="3369347"/>
            <a:chOff x="0" y="0"/>
            <a:chExt cx="4193922" cy="4492463"/>
          </a:xfrm>
        </p:grpSpPr>
        <p:sp>
          <p:nvSpPr>
            <p:cNvPr id="17" name="TextBox 17"/>
            <p:cNvSpPr txBox="1"/>
            <p:nvPr/>
          </p:nvSpPr>
          <p:spPr>
            <a:xfrm>
              <a:off x="0" y="1474519"/>
              <a:ext cx="4193922" cy="3017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51"/>
                </a:lnSpc>
              </a:pPr>
              <a:r>
                <a:rPr lang="en-US" sz="1962">
                  <a:solidFill>
                    <a:srgbClr val="000000"/>
                  </a:solidFill>
                  <a:latin typeface="Montserrat Bold"/>
                </a:rPr>
                <a:t>De ser indicado se podrá realizar un tratamiento de ortodoncia en combinación del uso del aparato para la corrección de las maloclusiones.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856855" y="-57150"/>
              <a:ext cx="480212" cy="1170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9"/>
                </a:lnSpc>
              </a:pPr>
              <a:r>
                <a:rPr lang="en-US" sz="5530" spc="193">
                  <a:solidFill>
                    <a:srgbClr val="000000"/>
                  </a:solidFill>
                  <a:latin typeface="Marykate"/>
                </a:rPr>
                <a:t>2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888032" y="5388510"/>
            <a:ext cx="3815135" cy="1423014"/>
            <a:chOff x="0" y="0"/>
            <a:chExt cx="5086846" cy="189735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1480369"/>
              <a:ext cx="5086846" cy="416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0"/>
                </a:lnSpc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Terapia miofuncional.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188297" y="-57150"/>
              <a:ext cx="480212" cy="1170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9"/>
                </a:lnSpc>
              </a:pPr>
              <a:r>
                <a:rPr lang="en-US" sz="5530" spc="193">
                  <a:solidFill>
                    <a:srgbClr val="000000"/>
                  </a:solidFill>
                  <a:latin typeface="Marykate"/>
                </a:rPr>
                <a:t>3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319981" y="1038225"/>
            <a:ext cx="14400386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76"/>
              </a:lnSpc>
            </a:pPr>
            <a:r>
              <a:rPr lang="en-US" sz="9480" spc="331">
                <a:solidFill>
                  <a:srgbClr val="000000"/>
                </a:solidFill>
                <a:latin typeface="Marykate"/>
              </a:rPr>
              <a:t>TRATAMIENTO.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77100" y="9572625"/>
            <a:ext cx="982632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20"/>
              </a:lnSpc>
            </a:pPr>
            <a:r>
              <a:rPr lang="en-US" sz="1400" spc="49">
                <a:solidFill>
                  <a:srgbClr val="000000"/>
                </a:solidFill>
                <a:latin typeface="Hero"/>
              </a:rPr>
              <a:t>COLEGIOS ALCÁNTARA Y ALICANTE . INTERPOSICIÓN LINGUAL (2021)</a:t>
            </a:r>
            <a:r>
              <a:rPr lang="en-US" sz="1400" u="sng" spc="49">
                <a:solidFill>
                  <a:srgbClr val="000000"/>
                </a:solidFill>
                <a:latin typeface="Hero"/>
                <a:hlinkClick r:id="rId11" tooltip="https://www.alcantara-alicante.cl/democolegio/wp-content/uploads/sites/2/2021/02/Interposicion-lingual.pdf"/>
              </a:rPr>
              <a:t>HTTPS://WWW.ALCANTARA-ALICANTE.CL/DEMOCOLEGIO/WP-CONTENT/UPLOADS/SITES/2/2021/02/INTERPOSICION-LINGUAL.PDF</a:t>
            </a:r>
          </a:p>
          <a:p>
            <a:pPr marL="0" lvl="0" indent="0" algn="just">
              <a:lnSpc>
                <a:spcPts val="2080"/>
              </a:lnSpc>
            </a:pPr>
            <a:endParaRPr lang="en-US" sz="1400" u="sng" spc="49">
              <a:solidFill>
                <a:srgbClr val="000000"/>
              </a:solidFill>
              <a:latin typeface="Hero"/>
              <a:hlinkClick r:id="rId11" tooltip="https://www.alcantara-alicante.cl/democolegio/wp-content/uploads/sites/2/2021/02/Interposicion-lingual.pdf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8161" r="656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962125" y="4308001"/>
            <a:ext cx="6394855" cy="3192325"/>
            <a:chOff x="0" y="0"/>
            <a:chExt cx="8526473" cy="4256434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050"/>
              <a:ext cx="8526473" cy="3143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240"/>
                </a:lnSpc>
                <a:spcBef>
                  <a:spcPct val="0"/>
                </a:spcBef>
              </a:pPr>
              <a:r>
                <a:rPr lang="en-US" sz="7700">
                  <a:solidFill>
                    <a:srgbClr val="000000"/>
                  </a:solidFill>
                  <a:latin typeface="Marykate Bold"/>
                </a:rPr>
                <a:t>HÁBITO DE SUCCIÓN LABIAL.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618259"/>
              <a:ext cx="8526473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219338" y="3359018"/>
            <a:ext cx="4348200" cy="3077940"/>
          </a:xfrm>
          <a:custGeom>
            <a:avLst/>
            <a:gdLst/>
            <a:ahLst/>
            <a:cxnLst/>
            <a:rect l="l" t="t" r="r" b="b"/>
            <a:pathLst>
              <a:path w="4348200" h="3077940">
                <a:moveTo>
                  <a:pt x="0" y="0"/>
                </a:moveTo>
                <a:lnTo>
                  <a:pt x="4348200" y="0"/>
                </a:lnTo>
                <a:lnTo>
                  <a:pt x="4348200" y="3077939"/>
                </a:lnTo>
                <a:lnTo>
                  <a:pt x="0" y="30779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24639" y="6508977"/>
            <a:ext cx="4863361" cy="2944942"/>
          </a:xfrm>
          <a:custGeom>
            <a:avLst/>
            <a:gdLst/>
            <a:ahLst/>
            <a:cxnLst/>
            <a:rect l="l" t="t" r="r" b="b"/>
            <a:pathLst>
              <a:path w="4863361" h="2944942">
                <a:moveTo>
                  <a:pt x="0" y="0"/>
                </a:moveTo>
                <a:lnTo>
                  <a:pt x="4863361" y="0"/>
                </a:lnTo>
                <a:lnTo>
                  <a:pt x="4863361" y="2944942"/>
                </a:lnTo>
                <a:lnTo>
                  <a:pt x="0" y="2944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83957" y="313822"/>
            <a:ext cx="6104043" cy="3045195"/>
          </a:xfrm>
          <a:custGeom>
            <a:avLst/>
            <a:gdLst/>
            <a:ahLst/>
            <a:cxnLst/>
            <a:rect l="l" t="t" r="r" b="b"/>
            <a:pathLst>
              <a:path w="6104043" h="3045195">
                <a:moveTo>
                  <a:pt x="0" y="0"/>
                </a:moveTo>
                <a:lnTo>
                  <a:pt x="6104043" y="0"/>
                </a:lnTo>
                <a:lnTo>
                  <a:pt x="6104043" y="3045196"/>
                </a:lnTo>
                <a:lnTo>
                  <a:pt x="0" y="3045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329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63576" y="926504"/>
            <a:ext cx="9981394" cy="90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4"/>
              </a:lnSpc>
            </a:pPr>
            <a:r>
              <a:rPr lang="en-US" sz="5603" spc="196">
                <a:solidFill>
                  <a:srgbClr val="000000"/>
                </a:solidFill>
                <a:latin typeface="Marykate"/>
              </a:rPr>
              <a:t>ETIOLOGÍA.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90697" y="564217"/>
            <a:ext cx="7369187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Este hábito por lo general se genera de  forma secundaria a un hábito de succión digital o deglución atípica, ya que este tipo de pacientes presentan generalmente un marcado overjet.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09827" y="2392705"/>
            <a:ext cx="9981394" cy="83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4"/>
              </a:lnSpc>
            </a:pPr>
            <a:r>
              <a:rPr lang="en-US" sz="5203" spc="182">
                <a:solidFill>
                  <a:srgbClr val="000000"/>
                </a:solidFill>
                <a:latin typeface="Marykate"/>
              </a:rPr>
              <a:t>MANIFESTACIONES BUCALES.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09827" y="3736326"/>
            <a:ext cx="7971568" cy="41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Protrusíón dentoalveolar superior.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Retroinclinación de los incisivos inferiores.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Labio superior hhipotónico.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Labio inferior hipertónico.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Incompetencia labial.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Hipertrofia del músculo mentoniano.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Mordida profunda.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Por lo general los incisivos inferiores ocluyen en la mucosa palatina.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Retrognatismo mandibular.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4913" y="8209954"/>
            <a:ext cx="9981394" cy="83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4"/>
              </a:lnSpc>
            </a:pPr>
            <a:r>
              <a:rPr lang="en-US" sz="5203" spc="182">
                <a:solidFill>
                  <a:srgbClr val="000000"/>
                </a:solidFill>
                <a:latin typeface="Marykate"/>
              </a:rPr>
              <a:t>TRATAMIENTO.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22034" y="8219479"/>
            <a:ext cx="7369187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Utilización de Lip Bumper, el cual va a influenciar favorablemente en el desarrollo de la arcada inferior.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4350" y="9415781"/>
            <a:ext cx="17259300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 González M.F, Guida G, Herrera D, Quirós O. Maloclusiones asociadas a: hábito de succión digital, hábito de deglución infantil o atípica, hábito de respiración bucal, hábito de succión labial y hábito de postura. Revisión bibliográfica. Revista  latinoamericana de ortodoncia y odontopediatría. Caracas Venezuela. 2012. ISSN 1317-5823.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4744" b="14744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962125" y="4308001"/>
            <a:ext cx="6394855" cy="4363900"/>
            <a:chOff x="0" y="0"/>
            <a:chExt cx="8526473" cy="5818534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050"/>
              <a:ext cx="8526473" cy="4705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240"/>
                </a:lnSpc>
                <a:spcBef>
                  <a:spcPct val="0"/>
                </a:spcBef>
              </a:pPr>
              <a:r>
                <a:rPr lang="en-US" sz="7700">
                  <a:solidFill>
                    <a:srgbClr val="000000"/>
                  </a:solidFill>
                  <a:latin typeface="Marykate Bold"/>
                </a:rPr>
                <a:t>HÁBITO DE RESPIRACIÓN BUCAL.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180359"/>
              <a:ext cx="8526473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84858"/>
            <a:ext cx="8049460" cy="8049460"/>
          </a:xfrm>
          <a:custGeom>
            <a:avLst/>
            <a:gdLst/>
            <a:ahLst/>
            <a:cxnLst/>
            <a:rect l="l" t="t" r="r" b="b"/>
            <a:pathLst>
              <a:path w="8049460" h="8049460">
                <a:moveTo>
                  <a:pt x="0" y="0"/>
                </a:moveTo>
                <a:lnTo>
                  <a:pt x="8049460" y="0"/>
                </a:lnTo>
                <a:lnTo>
                  <a:pt x="8049460" y="8049460"/>
                </a:lnTo>
                <a:lnTo>
                  <a:pt x="0" y="8049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69739" y="2322480"/>
            <a:ext cx="6052875" cy="605285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8770" r="-2877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609065" y="1749053"/>
            <a:ext cx="6650235" cy="6723716"/>
            <a:chOff x="0" y="0"/>
            <a:chExt cx="8866980" cy="8964955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8866980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8399"/>
                </a:lnSpc>
              </a:pPr>
              <a:r>
                <a:rPr lang="en-US" sz="6999" spc="244">
                  <a:solidFill>
                    <a:srgbClr val="000000"/>
                  </a:solidFill>
                  <a:latin typeface="Marykate"/>
                </a:rPr>
                <a:t>ETIOLOGÍA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6175" y="1982245"/>
              <a:ext cx="8820805" cy="2341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809"/>
                </a:lnSpc>
              </a:pPr>
              <a:r>
                <a:rPr lang="en-US" sz="2161">
                  <a:solidFill>
                    <a:srgbClr val="000000"/>
                  </a:solidFill>
                  <a:latin typeface="Montserrat"/>
                </a:rPr>
                <a:t>Durante la respiración bucal lo que se produce es que durante la inspiración y expiración, el aire pasa por la cavidad oral debido a alteraciones , las cuáles se pueden catalogar por :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310106"/>
              <a:ext cx="8866980" cy="3654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99416" lvl="1" indent="-199708" algn="just">
                <a:lnSpc>
                  <a:spcPts val="2405"/>
                </a:lnSpc>
                <a:buFont typeface="Arial"/>
                <a:buChar char="•"/>
              </a:pPr>
              <a:r>
                <a:rPr lang="en-US" sz="1850">
                  <a:solidFill>
                    <a:srgbClr val="000000"/>
                  </a:solidFill>
                  <a:latin typeface="Montserrat Bold Italics"/>
                </a:rPr>
                <a:t>Obstrucción funcional o anatomíca:</a:t>
              </a:r>
              <a:r>
                <a:rPr lang="en-US" sz="1850">
                  <a:solidFill>
                    <a:srgbClr val="000000"/>
                  </a:solidFill>
                  <a:latin typeface="Montserrat"/>
                </a:rPr>
                <a:t>  existe la presencia de un obstáculo que impide el flujo normal del aire a través de las fosas nasales. Por ejemplo, la presencia de adenoides hipertróficas, cornetes hipertróficos, tabique desvíado, inflamación de las mucosas por infecciones o alergias.</a:t>
              </a:r>
            </a:p>
            <a:p>
              <a:pPr marL="399416" lvl="1" indent="-199708" algn="just">
                <a:lnSpc>
                  <a:spcPts val="2405"/>
                </a:lnSpc>
                <a:buFont typeface="Arial"/>
                <a:buChar char="•"/>
              </a:pPr>
              <a:r>
                <a:rPr lang="en-US" sz="1850">
                  <a:solidFill>
                    <a:srgbClr val="000000"/>
                  </a:solidFill>
                  <a:latin typeface="Montserrat Bold Italics"/>
                </a:rPr>
                <a:t>Hábitos bucales</a:t>
              </a:r>
              <a:r>
                <a:rPr lang="en-US" sz="1850">
                  <a:solidFill>
                    <a:srgbClr val="000000"/>
                  </a:solidFill>
                  <a:latin typeface="Montserrat"/>
                </a:rPr>
                <a:t>: entre los que se pueden encontrar la deglución atípica, interposición lingual, succión digital, entre otros.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4464684"/>
              <a:ext cx="8866980" cy="0"/>
            </a:xfrm>
            <a:prstGeom prst="line">
              <a:avLst/>
            </a:prstGeom>
            <a:ln w="12700" cap="rnd">
              <a:solidFill>
                <a:srgbClr val="010101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773239" y="9229725"/>
            <a:ext cx="12532798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 González M.F, Guida G, Herrera D, Quirós O. Maloclusiones asociadas a: hábito de succión digital, hábito de deglución infantil o atípica, hábito de respiración bucal, hábito de succión labial y hábito de postura. Revisión bibliográfica. Revista  latinoamericana de ortodoncia y odontopediatría. Caracas Venezuela. 2012. ISSN 1317-5823.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010101"/>
          </a:solidFill>
        </p:spPr>
      </p:sp>
      <p:sp>
        <p:nvSpPr>
          <p:cNvPr id="3" name="Freeform 3"/>
          <p:cNvSpPr/>
          <p:nvPr/>
        </p:nvSpPr>
        <p:spPr>
          <a:xfrm>
            <a:off x="8293563" y="-230099"/>
            <a:ext cx="10024949" cy="10747198"/>
          </a:xfrm>
          <a:custGeom>
            <a:avLst/>
            <a:gdLst/>
            <a:ahLst/>
            <a:cxnLst/>
            <a:rect l="l" t="t" r="r" b="b"/>
            <a:pathLst>
              <a:path w="10024949" h="10747198">
                <a:moveTo>
                  <a:pt x="0" y="0"/>
                </a:moveTo>
                <a:lnTo>
                  <a:pt x="10024949" y="0"/>
                </a:lnTo>
                <a:lnTo>
                  <a:pt x="10024949" y="10747198"/>
                </a:lnTo>
                <a:lnTo>
                  <a:pt x="0" y="10747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2" r="-360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852789"/>
            <a:ext cx="702871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4"/>
              </a:lnSpc>
              <a:spcBef>
                <a:spcPct val="0"/>
              </a:spcBef>
            </a:pPr>
            <a:r>
              <a:rPr lang="en-US" sz="2937" spc="102">
                <a:solidFill>
                  <a:srgbClr val="000000"/>
                </a:solidFill>
                <a:latin typeface="Marykate"/>
              </a:rPr>
              <a:t>EFECTOS EN LA CAVIDAD ORAL.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871839"/>
            <a:ext cx="7028710" cy="7866489"/>
            <a:chOff x="0" y="0"/>
            <a:chExt cx="9371613" cy="10488652"/>
          </a:xfrm>
        </p:grpSpPr>
        <p:sp>
          <p:nvSpPr>
            <p:cNvPr id="6" name="TextBox 6"/>
            <p:cNvSpPr txBox="1"/>
            <p:nvPr/>
          </p:nvSpPr>
          <p:spPr>
            <a:xfrm>
              <a:off x="0" y="-47625"/>
              <a:ext cx="9371613" cy="632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818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480119"/>
              <a:ext cx="9371613" cy="900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 algn="just">
                <a:lnSpc>
                  <a:spcPts val="3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Síndrome de cara larga (cara estrecha y larga, boca entreabierta, nariz pequeña y con narinas estrechas, labio superior corto, labio inferior grueso y evertido, mejillas flácidas y apariencia de ojeras).</a:t>
              </a:r>
            </a:p>
            <a:p>
              <a:pPr marL="431801" lvl="1" indent="-215900" algn="just">
                <a:lnSpc>
                  <a:spcPts val="3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Mordida cruzada posterior unilateral o bilateral acompañada de una mordida abierta anterior.</a:t>
              </a:r>
            </a:p>
            <a:p>
              <a:pPr marL="431801" lvl="1" indent="-215900" algn="just">
                <a:lnSpc>
                  <a:spcPts val="3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Paladar alto y ojival.</a:t>
              </a:r>
            </a:p>
            <a:p>
              <a:pPr marL="431801" lvl="1" indent="-215900" algn="just">
                <a:lnSpc>
                  <a:spcPts val="3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Retrognatismo ḿandibular.</a:t>
              </a:r>
            </a:p>
            <a:p>
              <a:pPr marL="431801" lvl="1" indent="-215900" algn="just">
                <a:lnSpc>
                  <a:spcPts val="3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Labio superior corto e hipotónico.</a:t>
              </a:r>
            </a:p>
            <a:p>
              <a:pPr marL="431801" lvl="1" indent="-215900" algn="just">
                <a:lnSpc>
                  <a:spcPts val="3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Labio inferior hipertónico.</a:t>
              </a:r>
            </a:p>
            <a:p>
              <a:pPr marL="431801" lvl="1" indent="-215900" algn="just">
                <a:lnSpc>
                  <a:spcPts val="3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Músculo de la borla del mentón hipertónico.</a:t>
              </a:r>
            </a:p>
            <a:p>
              <a:pPr marL="431801" lvl="1" indent="-215900" algn="just">
                <a:lnSpc>
                  <a:spcPts val="3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Labios agrietados y resecos.</a:t>
              </a:r>
            </a:p>
            <a:p>
              <a:pPr marL="431801" lvl="1" indent="-215900" algn="just">
                <a:lnSpc>
                  <a:spcPts val="3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Arcada superior en forma triangular.</a:t>
              </a:r>
            </a:p>
            <a:p>
              <a:pPr marL="431801" lvl="1" indent="-215900" algn="just">
                <a:lnSpc>
                  <a:spcPts val="3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Vestibuloversión de incisivos superiores  y linguoversión de inferiores.</a:t>
              </a:r>
            </a:p>
            <a:p>
              <a:pPr marL="431801" lvl="1" indent="-215900" algn="just">
                <a:lnSpc>
                  <a:spcPts val="3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Apiñamiento.</a:t>
              </a:r>
            </a:p>
            <a:p>
              <a:pPr marL="431801" lvl="1" indent="-215900" algn="just">
                <a:lnSpc>
                  <a:spcPts val="3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Montserrat Bold"/>
                </a:rPr>
                <a:t>Encías hipertróficas y sangrantes.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73239" y="9229725"/>
            <a:ext cx="12532798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 González M.F, Guida G, Herrera D, Quirós O. Maloclusiones asociadas a: hábito de succión digital, hábito de deglución infantil o atípica, hábito de respiración bucal, hábito de succión labial y hábito de postura. Revisión bibliográfica. Revista  latinoamericana de ortodoncia y odontopediatría. Caracas Venezuela. 2012. ISSN 1317-5823.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38489" y="285948"/>
            <a:ext cx="8241912" cy="9715104"/>
          </a:xfrm>
          <a:custGeom>
            <a:avLst/>
            <a:gdLst/>
            <a:ahLst/>
            <a:cxnLst/>
            <a:rect l="l" t="t" r="r" b="b"/>
            <a:pathLst>
              <a:path w="8241912" h="9715104">
                <a:moveTo>
                  <a:pt x="0" y="0"/>
                </a:moveTo>
                <a:lnTo>
                  <a:pt x="8241911" y="0"/>
                </a:lnTo>
                <a:lnTo>
                  <a:pt x="8241911" y="9715104"/>
                </a:lnTo>
                <a:lnTo>
                  <a:pt x="0" y="9715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2406719" y="-644690"/>
            <a:ext cx="0" cy="11208645"/>
          </a:xfrm>
          <a:prstGeom prst="line">
            <a:avLst/>
          </a:prstGeom>
          <a:ln w="19050" cap="flat">
            <a:solidFill>
              <a:srgbClr val="B89AD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-5400000">
            <a:off x="10627408" y="2903363"/>
            <a:ext cx="10840910" cy="4480274"/>
          </a:xfrm>
          <a:custGeom>
            <a:avLst/>
            <a:gdLst/>
            <a:ahLst/>
            <a:cxnLst/>
            <a:rect l="l" t="t" r="r" b="b"/>
            <a:pathLst>
              <a:path w="10840910" h="4480274">
                <a:moveTo>
                  <a:pt x="0" y="0"/>
                </a:moveTo>
                <a:lnTo>
                  <a:pt x="10840910" y="0"/>
                </a:lnTo>
                <a:lnTo>
                  <a:pt x="10840910" y="4480274"/>
                </a:lnTo>
                <a:lnTo>
                  <a:pt x="0" y="4480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054" b="-180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78917" y="5143500"/>
            <a:ext cx="6009083" cy="3898366"/>
          </a:xfrm>
          <a:custGeom>
            <a:avLst/>
            <a:gdLst/>
            <a:ahLst/>
            <a:cxnLst/>
            <a:rect l="l" t="t" r="r" b="b"/>
            <a:pathLst>
              <a:path w="6009083" h="3898366">
                <a:moveTo>
                  <a:pt x="0" y="0"/>
                </a:moveTo>
                <a:lnTo>
                  <a:pt x="6009083" y="0"/>
                </a:lnTo>
                <a:lnTo>
                  <a:pt x="6009083" y="3898366"/>
                </a:lnTo>
                <a:lnTo>
                  <a:pt x="0" y="389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78827" y="1244430"/>
            <a:ext cx="5984717" cy="3394017"/>
          </a:xfrm>
          <a:custGeom>
            <a:avLst/>
            <a:gdLst/>
            <a:ahLst/>
            <a:cxnLst/>
            <a:rect l="l" t="t" r="r" b="b"/>
            <a:pathLst>
              <a:path w="5984717" h="3394017">
                <a:moveTo>
                  <a:pt x="0" y="0"/>
                </a:moveTo>
                <a:lnTo>
                  <a:pt x="5984717" y="0"/>
                </a:lnTo>
                <a:lnTo>
                  <a:pt x="5984717" y="3394018"/>
                </a:lnTo>
                <a:lnTo>
                  <a:pt x="0" y="3394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16244" y="2340595"/>
            <a:ext cx="8924222" cy="4471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Se recomienda referir al paciente con un otorrinolaringólogo.</a:t>
            </a:r>
          </a:p>
          <a:p>
            <a:pPr marL="690876" lvl="1" indent="-345438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Una vez eliminado el factor causal del hábito, será necesario rehabilitar la musculatura por medio de ejercicios funcionales para promover el cierre de los labios.</a:t>
            </a:r>
          </a:p>
          <a:p>
            <a:pPr marL="690876" lvl="1" indent="-345438" algn="just">
              <a:lnSpc>
                <a:spcPts val="4479"/>
              </a:lnSpc>
              <a:spcBef>
                <a:spcPct val="0"/>
              </a:spcBef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Montserrat Bold"/>
              </a:rPr>
              <a:t>Uso de placa o pantalla oral.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69484" y="334514"/>
            <a:ext cx="9981394" cy="90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4"/>
              </a:lnSpc>
            </a:pPr>
            <a:r>
              <a:rPr lang="en-US" sz="5603" spc="196">
                <a:solidFill>
                  <a:srgbClr val="000000"/>
                </a:solidFill>
                <a:latin typeface="Marykate"/>
              </a:rPr>
              <a:t>TRATAMIENTO.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3239" y="9229725"/>
            <a:ext cx="12532798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 González M.F, Guida G, Herrera D, Quirós O. Maloclusiones asociadas a: hábito de succión digital, hábito de deglución infantil o atípica, hábito de respiración bucal, hábito de succión labial y hábito de postura. Revisión bibliográfica. Revista  latinoamericana de ortodoncia y odontopediatría. Caracas Venezuela. 2012. ISSN 1317-5823.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748128" y="2156895"/>
            <a:ext cx="7364683" cy="4880031"/>
          </a:xfrm>
          <a:custGeom>
            <a:avLst/>
            <a:gdLst/>
            <a:ahLst/>
            <a:cxnLst/>
            <a:rect l="l" t="t" r="r" b="b"/>
            <a:pathLst>
              <a:path w="7364683" h="4880031">
                <a:moveTo>
                  <a:pt x="0" y="0"/>
                </a:moveTo>
                <a:lnTo>
                  <a:pt x="7364682" y="0"/>
                </a:lnTo>
                <a:lnTo>
                  <a:pt x="7364682" y="4880031"/>
                </a:lnTo>
                <a:lnTo>
                  <a:pt x="0" y="4880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2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91206" y="990600"/>
            <a:ext cx="7348896" cy="130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4"/>
              </a:lnSpc>
            </a:pPr>
            <a:r>
              <a:rPr lang="en-US" sz="4003" spc="140">
                <a:solidFill>
                  <a:srgbClr val="000000"/>
                </a:solidFill>
                <a:latin typeface="Marykate"/>
              </a:rPr>
              <a:t>AMERICAN ASSOCIATION OF ORTHODONTICS (2013)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87307" y="2645873"/>
            <a:ext cx="8033305" cy="386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Se refiere a ortodoncia interceptiva como el tratamiento para prevenir o reducir la severidad de las maloclusiones 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Clase I: con adecuada relación molar y dientes que presentan apiñamiento, diastemas, sobremordidas, mordida abierta, mordida cruzada anterior o posterior.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Clase II: Con incisivos superiores vestibularizados o dientes inferiores mal ubicados y/o mandíbula colocada en posición posterior con respecto al maxilar.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Clase III: con protrusión de dientes anteriores inferiores o la mandíbula posicionada por  delante respecto a los dientes  superiores.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9001" y="7894205"/>
            <a:ext cx="8033305" cy="194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10101"/>
                </a:solidFill>
                <a:latin typeface="Montserrat Bold"/>
              </a:rPr>
              <a:t>Relaciona la ortodoncia interceptiva como una terapia que trata de evitar alteraciones mayores , por lo general se inicia y se concluye durante la dentición temporal o mixta.</a:t>
            </a:r>
          </a:p>
          <a:p>
            <a:pPr algn="l">
              <a:lnSpc>
                <a:spcPts val="2800"/>
              </a:lnSpc>
            </a:pPr>
            <a:endParaRPr lang="en-US" sz="2300">
              <a:solidFill>
                <a:srgbClr val="010101"/>
              </a:solidFill>
              <a:latin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29512" y="7039535"/>
            <a:ext cx="7348896" cy="51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4"/>
              </a:lnSpc>
            </a:pPr>
            <a:r>
              <a:rPr lang="en-US" sz="3203" spc="112">
                <a:solidFill>
                  <a:srgbClr val="000000"/>
                </a:solidFill>
                <a:latin typeface="Marykate"/>
              </a:rPr>
              <a:t>ASOCIACIÓN EUROPEA DE ORTODONCIA.(2013)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63078" y="8835708"/>
            <a:ext cx="7949732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Montserrat"/>
              </a:rPr>
              <a:t>Gacitúa Cartes, P., Zárate Piffardi, M., Rojas Donaire, J., &amp; Reveco Padilla, </a:t>
            </a:r>
          </a:p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Montserrat"/>
              </a:rPr>
              <a:t>C. (2020). Principales beneficios de un tratamiento de ortodoncia en niños. </a:t>
            </a:r>
          </a:p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Montserrat"/>
              </a:rPr>
              <a:t>RECIAMUC, 4(1), 333-345. doi:10.26820/reciamuc/4.(1).enero.2020.333-345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580122" y="1028700"/>
            <a:ext cx="3649282" cy="2616466"/>
          </a:xfrm>
          <a:custGeom>
            <a:avLst/>
            <a:gdLst/>
            <a:ahLst/>
            <a:cxnLst/>
            <a:rect l="l" t="t" r="r" b="b"/>
            <a:pathLst>
              <a:path w="3649282" h="2616466">
                <a:moveTo>
                  <a:pt x="0" y="0"/>
                </a:moveTo>
                <a:lnTo>
                  <a:pt x="3649282" y="0"/>
                </a:lnTo>
                <a:lnTo>
                  <a:pt x="3649282" y="2616466"/>
                </a:lnTo>
                <a:lnTo>
                  <a:pt x="0" y="2616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80122" y="3943142"/>
            <a:ext cx="3832372" cy="2400716"/>
          </a:xfrm>
          <a:custGeom>
            <a:avLst/>
            <a:gdLst/>
            <a:ahLst/>
            <a:cxnLst/>
            <a:rect l="l" t="t" r="r" b="b"/>
            <a:pathLst>
              <a:path w="3832372" h="2400716">
                <a:moveTo>
                  <a:pt x="0" y="0"/>
                </a:moveTo>
                <a:lnTo>
                  <a:pt x="3832372" y="0"/>
                </a:lnTo>
                <a:lnTo>
                  <a:pt x="3832372" y="2400716"/>
                </a:lnTo>
                <a:lnTo>
                  <a:pt x="0" y="2400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 b="-758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29890" y="6704858"/>
            <a:ext cx="4526759" cy="2681950"/>
          </a:xfrm>
          <a:custGeom>
            <a:avLst/>
            <a:gdLst/>
            <a:ahLst/>
            <a:cxnLst/>
            <a:rect l="l" t="t" r="r" b="b"/>
            <a:pathLst>
              <a:path w="4526759" h="2681950">
                <a:moveTo>
                  <a:pt x="0" y="0"/>
                </a:moveTo>
                <a:lnTo>
                  <a:pt x="4526759" y="0"/>
                </a:lnTo>
                <a:lnTo>
                  <a:pt x="4526759" y="2681950"/>
                </a:lnTo>
                <a:lnTo>
                  <a:pt x="0" y="2681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57736" y="3645166"/>
            <a:ext cx="3880055" cy="2582000"/>
          </a:xfrm>
          <a:custGeom>
            <a:avLst/>
            <a:gdLst/>
            <a:ahLst/>
            <a:cxnLst/>
            <a:rect l="l" t="t" r="r" b="b"/>
            <a:pathLst>
              <a:path w="3880055" h="2582000">
                <a:moveTo>
                  <a:pt x="0" y="0"/>
                </a:moveTo>
                <a:lnTo>
                  <a:pt x="3880055" y="0"/>
                </a:lnTo>
                <a:lnTo>
                  <a:pt x="3880055" y="2582001"/>
                </a:lnTo>
                <a:lnTo>
                  <a:pt x="0" y="25820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29404" y="1028700"/>
            <a:ext cx="3898457" cy="2594246"/>
          </a:xfrm>
          <a:custGeom>
            <a:avLst/>
            <a:gdLst/>
            <a:ahLst/>
            <a:cxnLst/>
            <a:rect l="l" t="t" r="r" b="b"/>
            <a:pathLst>
              <a:path w="3898457" h="2594246">
                <a:moveTo>
                  <a:pt x="0" y="0"/>
                </a:moveTo>
                <a:lnTo>
                  <a:pt x="3898457" y="0"/>
                </a:lnTo>
                <a:lnTo>
                  <a:pt x="3898457" y="2594246"/>
                </a:lnTo>
                <a:lnTo>
                  <a:pt x="0" y="25942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42538" y="6667708"/>
            <a:ext cx="4272188" cy="2756250"/>
          </a:xfrm>
          <a:custGeom>
            <a:avLst/>
            <a:gdLst/>
            <a:ahLst/>
            <a:cxnLst/>
            <a:rect l="l" t="t" r="r" b="b"/>
            <a:pathLst>
              <a:path w="4272188" h="2756250">
                <a:moveTo>
                  <a:pt x="0" y="0"/>
                </a:moveTo>
                <a:lnTo>
                  <a:pt x="4272188" y="0"/>
                </a:lnTo>
                <a:lnTo>
                  <a:pt x="4272188" y="2756250"/>
                </a:lnTo>
                <a:lnTo>
                  <a:pt x="0" y="27562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86376" y="452392"/>
            <a:ext cx="7535279" cy="196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03"/>
              </a:lnSpc>
            </a:pPr>
            <a:r>
              <a:rPr lang="en-US" sz="6003" spc="210">
                <a:solidFill>
                  <a:srgbClr val="000000"/>
                </a:solidFill>
                <a:latin typeface="Marykate"/>
              </a:rPr>
              <a:t>PROCEDIMIENTOS REALIZADOS EN ESTA FASE.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5763" y="3154631"/>
            <a:ext cx="8418237" cy="527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Carrasco -Sierra, Mendoza -Castro y Andrade -Vera (2018) mencionan: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Eliminación de dientes retenidos.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Eliminación de dientes supernumerarios.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Eliminación de caries y restauración adecuada del órgano dentario.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Colocación de mantenedores de espacio en casos de pérdidas prematuras o ausencia de dientes.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Erradicación de hábitos nocivos.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Tratamiento temprano de mordidas cruzadas.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Detección y corrección de problemas respiratorios.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Eliminación de frenillos de inserción profunda.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Tratamiento de disarmonia en tamaño y forma de los dientes.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Correccion de transtornos masticatorios y musculares.</a:t>
            </a:r>
          </a:p>
          <a:p>
            <a:pPr marL="431802" lvl="1" indent="-215901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Tratamiento de enfermedades sistémicas.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9111924"/>
            <a:ext cx="9053518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Montserrat"/>
              </a:rPr>
              <a:t>Gacitúa Cartes, P., Zárate Piffardi, M., Rojas Donaire, J., &amp; Reveco Padilla, </a:t>
            </a:r>
          </a:p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Montserrat"/>
              </a:rPr>
              <a:t>C. (2020). Principales beneficios de un tratamiento de ortodoncia en niños. </a:t>
            </a:r>
          </a:p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Montserrat"/>
              </a:rPr>
              <a:t>RECIAMUC, 4(1), 333-345. doi:10.26820/reciamuc/4.(1).enero.2020.333-345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16001" y="3393135"/>
            <a:ext cx="7003633" cy="4975703"/>
            <a:chOff x="0" y="0"/>
            <a:chExt cx="5082388" cy="3610762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rgbClr val="E5C3D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438910" y="1378954"/>
            <a:ext cx="8558756" cy="6869163"/>
          </a:xfrm>
          <a:custGeom>
            <a:avLst/>
            <a:gdLst/>
            <a:ahLst/>
            <a:cxnLst/>
            <a:rect l="l" t="t" r="r" b="b"/>
            <a:pathLst>
              <a:path w="8558756" h="6869163">
                <a:moveTo>
                  <a:pt x="0" y="0"/>
                </a:moveTo>
                <a:lnTo>
                  <a:pt x="8558756" y="0"/>
                </a:lnTo>
                <a:lnTo>
                  <a:pt x="8558756" y="6869163"/>
                </a:lnTo>
                <a:lnTo>
                  <a:pt x="0" y="6869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155">
            <a:off x="1921254" y="4001754"/>
            <a:ext cx="5868341" cy="3709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Now"/>
              </a:rPr>
              <a:t>Hábito: facilidad que adquiere una persona para repetir una determinada actividad.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Now"/>
              </a:rPr>
              <a:t>Hábitos orales: comportamientos para funcionales que pueden ser normales en determinado  momento de la vida y se ha reportado que su persistencia en el tiempo puede conducir al desarrollo de una maloclusión.</a:t>
            </a:r>
          </a:p>
          <a:p>
            <a:pPr>
              <a:lnSpc>
                <a:spcPts val="2940"/>
              </a:lnSpc>
            </a:pPr>
            <a:endParaRPr lang="en-US" sz="2100">
              <a:solidFill>
                <a:srgbClr val="FFFFFF"/>
              </a:solidFill>
              <a:latin typeface="Now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16001" y="1312279"/>
            <a:ext cx="7277753" cy="2080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3"/>
              </a:lnSpc>
            </a:pPr>
            <a:endParaRPr/>
          </a:p>
          <a:p>
            <a:pPr marL="0" lvl="0" indent="0" algn="l">
              <a:lnSpc>
                <a:spcPts val="8323"/>
              </a:lnSpc>
              <a:spcBef>
                <a:spcPct val="0"/>
              </a:spcBef>
            </a:pPr>
            <a:r>
              <a:rPr lang="en-US" sz="6403" spc="224">
                <a:solidFill>
                  <a:srgbClr val="000000"/>
                </a:solidFill>
                <a:latin typeface="Marykate"/>
              </a:rPr>
              <a:t>HÁBITOS PERNICIOSOS.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3239" y="9229725"/>
            <a:ext cx="12532798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 González M.F, Guida G, Herrera D, Quirós O. Maloclusiones asociadas a: hábito de succión digital, hábito de deglución infantil o atípica, hábito de respiración bucal, hábito de succión labial y hábito de postura. Revisión bibliográfica. Revista  latinoamericana de ortodoncia y odontopediatría. Caracas Venezuela. 2012. ISSN 1317-5823.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53641" y="3393135"/>
            <a:ext cx="7481229" cy="5255832"/>
            <a:chOff x="0" y="0"/>
            <a:chExt cx="5428969" cy="381404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406109" cy="3786106"/>
            </a:xfrm>
            <a:custGeom>
              <a:avLst/>
              <a:gdLst/>
              <a:ahLst/>
              <a:cxnLst/>
              <a:rect l="l" t="t" r="r" b="b"/>
              <a:pathLst>
                <a:path w="5406109" h="3786106">
                  <a:moveTo>
                    <a:pt x="5406109" y="3786106"/>
                  </a:moveTo>
                  <a:lnTo>
                    <a:pt x="0" y="3778485"/>
                  </a:lnTo>
                  <a:lnTo>
                    <a:pt x="0" y="1326347"/>
                  </a:lnTo>
                  <a:lnTo>
                    <a:pt x="17780" y="19050"/>
                  </a:lnTo>
                  <a:lnTo>
                    <a:pt x="2693826" y="0"/>
                  </a:lnTo>
                  <a:lnTo>
                    <a:pt x="5387059" y="5080"/>
                  </a:lnTo>
                  <a:close/>
                </a:path>
              </a:pathLst>
            </a:custGeom>
            <a:solidFill>
              <a:srgbClr val="E5C3D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435319" cy="3812775"/>
            </a:xfrm>
            <a:custGeom>
              <a:avLst/>
              <a:gdLst/>
              <a:ahLst/>
              <a:cxnLst/>
              <a:rect l="l" t="t" r="r" b="b"/>
              <a:pathLst>
                <a:path w="5435319" h="3812775">
                  <a:moveTo>
                    <a:pt x="5401029" y="21590"/>
                  </a:moveTo>
                  <a:cubicBezTo>
                    <a:pt x="5402299" y="34290"/>
                    <a:pt x="5402299" y="44450"/>
                    <a:pt x="5403569" y="54610"/>
                  </a:cubicBezTo>
                  <a:cubicBezTo>
                    <a:pt x="5406109" y="121386"/>
                    <a:pt x="5407379" y="203998"/>
                    <a:pt x="5409919" y="283659"/>
                  </a:cubicBezTo>
                  <a:cubicBezTo>
                    <a:pt x="5409919" y="398725"/>
                    <a:pt x="5422619" y="2667593"/>
                    <a:pt x="5428969" y="2782659"/>
                  </a:cubicBezTo>
                  <a:cubicBezTo>
                    <a:pt x="5435319" y="2956733"/>
                    <a:pt x="5431509" y="3133758"/>
                    <a:pt x="5431509" y="3307832"/>
                  </a:cubicBezTo>
                  <a:cubicBezTo>
                    <a:pt x="5431509" y="3461254"/>
                    <a:pt x="5432779" y="3602874"/>
                    <a:pt x="5434049" y="3751816"/>
                  </a:cubicBezTo>
                  <a:cubicBezTo>
                    <a:pt x="5434049" y="3773405"/>
                    <a:pt x="5434049" y="3787375"/>
                    <a:pt x="5434049" y="3811505"/>
                  </a:cubicBezTo>
                  <a:cubicBezTo>
                    <a:pt x="5411189" y="3811505"/>
                    <a:pt x="5390869" y="3812775"/>
                    <a:pt x="5358480" y="3811505"/>
                  </a:cubicBezTo>
                  <a:cubicBezTo>
                    <a:pt x="5084126" y="3806425"/>
                    <a:pt x="4805551" y="3812775"/>
                    <a:pt x="4531196" y="3807695"/>
                  </a:cubicBezTo>
                  <a:cubicBezTo>
                    <a:pt x="4366584" y="3803886"/>
                    <a:pt x="4206192" y="3806425"/>
                    <a:pt x="4041580" y="3803886"/>
                  </a:cubicBezTo>
                  <a:cubicBezTo>
                    <a:pt x="3965605" y="3802616"/>
                    <a:pt x="3889630" y="3801345"/>
                    <a:pt x="3813655" y="3800075"/>
                  </a:cubicBezTo>
                  <a:cubicBezTo>
                    <a:pt x="3767225" y="3800075"/>
                    <a:pt x="3725017" y="3801345"/>
                    <a:pt x="3678588" y="3801345"/>
                  </a:cubicBezTo>
                  <a:cubicBezTo>
                    <a:pt x="3560405" y="3800075"/>
                    <a:pt x="3235400" y="3801345"/>
                    <a:pt x="3117217" y="3800075"/>
                  </a:cubicBezTo>
                  <a:cubicBezTo>
                    <a:pt x="3032800" y="3798805"/>
                    <a:pt x="1344466" y="3807695"/>
                    <a:pt x="1260049" y="3806425"/>
                  </a:cubicBezTo>
                  <a:cubicBezTo>
                    <a:pt x="1238945" y="3806425"/>
                    <a:pt x="1213620" y="3807695"/>
                    <a:pt x="1192516" y="3807695"/>
                  </a:cubicBezTo>
                  <a:cubicBezTo>
                    <a:pt x="1141866" y="3807695"/>
                    <a:pt x="1095437" y="3808966"/>
                    <a:pt x="1044787" y="3808966"/>
                  </a:cubicBezTo>
                  <a:cubicBezTo>
                    <a:pt x="918161" y="3808966"/>
                    <a:pt x="795757" y="3807695"/>
                    <a:pt x="669132" y="3806425"/>
                  </a:cubicBezTo>
                  <a:cubicBezTo>
                    <a:pt x="593157" y="3805155"/>
                    <a:pt x="517182" y="3803886"/>
                    <a:pt x="445428" y="3802616"/>
                  </a:cubicBezTo>
                  <a:cubicBezTo>
                    <a:pt x="310361" y="3801345"/>
                    <a:pt x="175294" y="3800075"/>
                    <a:pt x="48260" y="3800075"/>
                  </a:cubicBezTo>
                  <a:cubicBezTo>
                    <a:pt x="38100" y="3800075"/>
                    <a:pt x="29210" y="3800075"/>
                    <a:pt x="19050" y="3798805"/>
                  </a:cubicBezTo>
                  <a:cubicBezTo>
                    <a:pt x="10160" y="3797536"/>
                    <a:pt x="5080" y="3791186"/>
                    <a:pt x="7620" y="3782295"/>
                  </a:cubicBezTo>
                  <a:cubicBezTo>
                    <a:pt x="16510" y="3750394"/>
                    <a:pt x="12700" y="3676634"/>
                    <a:pt x="11430" y="3599923"/>
                  </a:cubicBezTo>
                  <a:cubicBezTo>
                    <a:pt x="10160" y="3443551"/>
                    <a:pt x="6350" y="3290130"/>
                    <a:pt x="7620" y="3133758"/>
                  </a:cubicBezTo>
                  <a:cubicBezTo>
                    <a:pt x="5080" y="2939031"/>
                    <a:pt x="0" y="528543"/>
                    <a:pt x="7620" y="330865"/>
                  </a:cubicBezTo>
                  <a:cubicBezTo>
                    <a:pt x="8890" y="292510"/>
                    <a:pt x="7620" y="251204"/>
                    <a:pt x="8890" y="212849"/>
                  </a:cubicBezTo>
                  <a:cubicBezTo>
                    <a:pt x="10160" y="150890"/>
                    <a:pt x="12700" y="8303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774" y="30480"/>
                    <a:pt x="137307" y="29210"/>
                  </a:cubicBezTo>
                  <a:cubicBezTo>
                    <a:pt x="251270" y="25400"/>
                    <a:pt x="365232" y="22860"/>
                    <a:pt x="483416" y="20320"/>
                  </a:cubicBezTo>
                  <a:cubicBezTo>
                    <a:pt x="563611" y="17780"/>
                    <a:pt x="643807" y="16510"/>
                    <a:pt x="719782" y="13970"/>
                  </a:cubicBezTo>
                  <a:cubicBezTo>
                    <a:pt x="795757" y="11430"/>
                    <a:pt x="875953" y="8890"/>
                    <a:pt x="951928" y="8890"/>
                  </a:cubicBezTo>
                  <a:cubicBezTo>
                    <a:pt x="1036345" y="7620"/>
                    <a:pt x="1120762" y="10160"/>
                    <a:pt x="1205178" y="8890"/>
                  </a:cubicBezTo>
                  <a:cubicBezTo>
                    <a:pt x="1310699" y="8890"/>
                    <a:pt x="3222738" y="6350"/>
                    <a:pt x="3328259" y="5080"/>
                  </a:cubicBezTo>
                  <a:cubicBezTo>
                    <a:pt x="3429559" y="3810"/>
                    <a:pt x="3530859" y="2540"/>
                    <a:pt x="3636379" y="2540"/>
                  </a:cubicBezTo>
                  <a:cubicBezTo>
                    <a:pt x="3809434" y="1270"/>
                    <a:pt x="3978267" y="0"/>
                    <a:pt x="4151322" y="0"/>
                  </a:cubicBezTo>
                  <a:cubicBezTo>
                    <a:pt x="4223076" y="0"/>
                    <a:pt x="4299051" y="2540"/>
                    <a:pt x="4370805" y="2540"/>
                  </a:cubicBezTo>
                  <a:cubicBezTo>
                    <a:pt x="4569184" y="3810"/>
                    <a:pt x="4771784" y="5080"/>
                    <a:pt x="4970163" y="7620"/>
                  </a:cubicBezTo>
                  <a:cubicBezTo>
                    <a:pt x="5075685" y="8890"/>
                    <a:pt x="5181205" y="12700"/>
                    <a:pt x="5286726" y="16510"/>
                  </a:cubicBezTo>
                  <a:cubicBezTo>
                    <a:pt x="5312051" y="16510"/>
                    <a:pt x="5337376" y="16510"/>
                    <a:pt x="5358480" y="16510"/>
                  </a:cubicBezTo>
                  <a:cubicBezTo>
                    <a:pt x="5381979" y="17780"/>
                    <a:pt x="5390869" y="20320"/>
                    <a:pt x="5401029" y="21590"/>
                  </a:cubicBezTo>
                  <a:close/>
                  <a:moveTo>
                    <a:pt x="5411189" y="3794995"/>
                  </a:moveTo>
                  <a:cubicBezTo>
                    <a:pt x="5412459" y="3778486"/>
                    <a:pt x="5413729" y="3765786"/>
                    <a:pt x="5413729" y="3753086"/>
                  </a:cubicBezTo>
                  <a:cubicBezTo>
                    <a:pt x="5412459" y="3588122"/>
                    <a:pt x="5411189" y="3431750"/>
                    <a:pt x="5411189" y="3263576"/>
                  </a:cubicBezTo>
                  <a:cubicBezTo>
                    <a:pt x="5411189" y="3186866"/>
                    <a:pt x="5413729" y="3110155"/>
                    <a:pt x="5412459" y="3033444"/>
                  </a:cubicBezTo>
                  <a:cubicBezTo>
                    <a:pt x="5412459" y="2962634"/>
                    <a:pt x="5411189" y="2888874"/>
                    <a:pt x="5409919" y="2818064"/>
                  </a:cubicBezTo>
                  <a:cubicBezTo>
                    <a:pt x="5404839" y="2708899"/>
                    <a:pt x="5393409" y="448882"/>
                    <a:pt x="5393409" y="339717"/>
                  </a:cubicBezTo>
                  <a:cubicBezTo>
                    <a:pt x="5390869" y="248254"/>
                    <a:pt x="5388329" y="153841"/>
                    <a:pt x="5385789" y="63500"/>
                  </a:cubicBezTo>
                  <a:cubicBezTo>
                    <a:pt x="5384519" y="44450"/>
                    <a:pt x="5383249" y="43180"/>
                    <a:pt x="5345818" y="41910"/>
                  </a:cubicBezTo>
                  <a:cubicBezTo>
                    <a:pt x="5333155" y="41910"/>
                    <a:pt x="5324714" y="41910"/>
                    <a:pt x="5312051" y="40640"/>
                  </a:cubicBezTo>
                  <a:cubicBezTo>
                    <a:pt x="5206530" y="36830"/>
                    <a:pt x="5096789" y="31750"/>
                    <a:pt x="4991268" y="30480"/>
                  </a:cubicBezTo>
                  <a:cubicBezTo>
                    <a:pt x="4733797" y="26670"/>
                    <a:pt x="4472105" y="25400"/>
                    <a:pt x="4214634" y="22860"/>
                  </a:cubicBezTo>
                  <a:cubicBezTo>
                    <a:pt x="4176647" y="22860"/>
                    <a:pt x="4134438" y="22860"/>
                    <a:pt x="4096451" y="22860"/>
                  </a:cubicBezTo>
                  <a:cubicBezTo>
                    <a:pt x="4033138" y="22860"/>
                    <a:pt x="3969826" y="22860"/>
                    <a:pt x="3910734" y="22860"/>
                  </a:cubicBezTo>
                  <a:cubicBezTo>
                    <a:pt x="3775667" y="22860"/>
                    <a:pt x="3640600" y="22860"/>
                    <a:pt x="3509755" y="24130"/>
                  </a:cubicBezTo>
                  <a:cubicBezTo>
                    <a:pt x="3395792" y="25400"/>
                    <a:pt x="1475312" y="29210"/>
                    <a:pt x="1361349" y="29210"/>
                  </a:cubicBezTo>
                  <a:cubicBezTo>
                    <a:pt x="1175633" y="29210"/>
                    <a:pt x="989916" y="26670"/>
                    <a:pt x="804199" y="33020"/>
                  </a:cubicBezTo>
                  <a:cubicBezTo>
                    <a:pt x="707120" y="36830"/>
                    <a:pt x="614261" y="36830"/>
                    <a:pt x="521403" y="38100"/>
                  </a:cubicBezTo>
                  <a:cubicBezTo>
                    <a:pt x="361011" y="41910"/>
                    <a:pt x="200620" y="45720"/>
                    <a:pt x="49530" y="50800"/>
                  </a:cubicBezTo>
                  <a:cubicBezTo>
                    <a:pt x="36830" y="50800"/>
                    <a:pt x="34290" y="53340"/>
                    <a:pt x="33020" y="74179"/>
                  </a:cubicBezTo>
                  <a:cubicBezTo>
                    <a:pt x="31750" y="127287"/>
                    <a:pt x="31750" y="180394"/>
                    <a:pt x="30480" y="233502"/>
                  </a:cubicBezTo>
                  <a:cubicBezTo>
                    <a:pt x="29210" y="322014"/>
                    <a:pt x="26670" y="407576"/>
                    <a:pt x="25400" y="496089"/>
                  </a:cubicBezTo>
                  <a:cubicBezTo>
                    <a:pt x="20320" y="590502"/>
                    <a:pt x="26670" y="2897725"/>
                    <a:pt x="29210" y="2992138"/>
                  </a:cubicBezTo>
                  <a:cubicBezTo>
                    <a:pt x="29210" y="3092452"/>
                    <a:pt x="29210" y="3195717"/>
                    <a:pt x="30480" y="3296031"/>
                  </a:cubicBezTo>
                  <a:cubicBezTo>
                    <a:pt x="30480" y="3369791"/>
                    <a:pt x="33020" y="3443551"/>
                    <a:pt x="33020" y="3517312"/>
                  </a:cubicBezTo>
                  <a:cubicBezTo>
                    <a:pt x="33020" y="3596973"/>
                    <a:pt x="33020" y="3676634"/>
                    <a:pt x="31750" y="3753086"/>
                  </a:cubicBezTo>
                  <a:cubicBezTo>
                    <a:pt x="31750" y="3756895"/>
                    <a:pt x="31750" y="3759436"/>
                    <a:pt x="31750" y="3763245"/>
                  </a:cubicBezTo>
                  <a:cubicBezTo>
                    <a:pt x="31750" y="3773406"/>
                    <a:pt x="35560" y="3777216"/>
                    <a:pt x="44450" y="3777216"/>
                  </a:cubicBezTo>
                  <a:cubicBezTo>
                    <a:pt x="78215" y="3777216"/>
                    <a:pt x="137307" y="3778486"/>
                    <a:pt x="192178" y="3778486"/>
                  </a:cubicBezTo>
                  <a:cubicBezTo>
                    <a:pt x="272374" y="3778486"/>
                    <a:pt x="356790" y="3775945"/>
                    <a:pt x="436986" y="3778486"/>
                  </a:cubicBezTo>
                  <a:cubicBezTo>
                    <a:pt x="567832" y="3782295"/>
                    <a:pt x="698678" y="3784836"/>
                    <a:pt x="829524" y="3783566"/>
                  </a:cubicBezTo>
                  <a:cubicBezTo>
                    <a:pt x="913941" y="3782295"/>
                    <a:pt x="994137" y="3784836"/>
                    <a:pt x="1078553" y="3784836"/>
                  </a:cubicBezTo>
                  <a:cubicBezTo>
                    <a:pt x="1200958" y="3784836"/>
                    <a:pt x="1323362" y="3783566"/>
                    <a:pt x="1445766" y="3784836"/>
                  </a:cubicBezTo>
                  <a:cubicBezTo>
                    <a:pt x="1627262" y="3786106"/>
                    <a:pt x="3619496" y="3775945"/>
                    <a:pt x="3805213" y="3778486"/>
                  </a:cubicBezTo>
                  <a:cubicBezTo>
                    <a:pt x="3885409" y="3779756"/>
                    <a:pt x="3965605" y="3781025"/>
                    <a:pt x="4041580" y="3781025"/>
                  </a:cubicBezTo>
                  <a:cubicBezTo>
                    <a:pt x="4180867" y="3783566"/>
                    <a:pt x="4315934" y="3779756"/>
                    <a:pt x="4455222" y="3783566"/>
                  </a:cubicBezTo>
                  <a:cubicBezTo>
                    <a:pt x="4569184" y="3786106"/>
                    <a:pt x="4683147" y="3786106"/>
                    <a:pt x="4797109" y="3788645"/>
                  </a:cubicBezTo>
                  <a:cubicBezTo>
                    <a:pt x="4965943" y="3792456"/>
                    <a:pt x="5134776" y="3794995"/>
                    <a:pt x="5303609" y="3796266"/>
                  </a:cubicBezTo>
                  <a:cubicBezTo>
                    <a:pt x="5366922" y="3796266"/>
                    <a:pt x="5390869" y="3794995"/>
                    <a:pt x="5411189" y="379499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144000" y="3922270"/>
            <a:ext cx="9485232" cy="4301111"/>
          </a:xfrm>
          <a:custGeom>
            <a:avLst/>
            <a:gdLst/>
            <a:ahLst/>
            <a:cxnLst/>
            <a:rect l="l" t="t" r="r" b="b"/>
            <a:pathLst>
              <a:path w="9485232" h="4301111">
                <a:moveTo>
                  <a:pt x="0" y="0"/>
                </a:moveTo>
                <a:lnTo>
                  <a:pt x="9485232" y="0"/>
                </a:lnTo>
                <a:lnTo>
                  <a:pt x="9485232" y="4301111"/>
                </a:lnTo>
                <a:lnTo>
                  <a:pt x="0" y="4301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155">
            <a:off x="1641406" y="3771246"/>
            <a:ext cx="6626943" cy="445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Now"/>
              </a:rPr>
              <a:t>En 1995 Josell propuso una nueva clasificación de los hábitos orales en 3 grupos.</a:t>
            </a:r>
          </a:p>
          <a:p>
            <a:pPr marL="453390" lvl="1" indent="-226695" algn="just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Now"/>
              </a:rPr>
              <a:t>De tipo nervioso: mordisqueo de labio o carillo, mordisqueo de objetos, empuje lingual, deglución infantil, onicofagia, aplicar presión en los dientes usando el dedo o algún objeto.</a:t>
            </a:r>
          </a:p>
          <a:p>
            <a:pPr marL="453390" lvl="1" indent="-226695" algn="just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Now"/>
              </a:rPr>
              <a:t>Hábitos profesionales: sostener objetos con la boca  (instrumento musical).</a:t>
            </a:r>
          </a:p>
          <a:p>
            <a:pPr marL="453390" lvl="1" indent="-226695" algn="just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Now"/>
              </a:rPr>
              <a:t>Hábitos ocasionales: cigarrillo o pipa, masticación de  tabaco, cepillado inadecuado, succión digital o del labio </a:t>
            </a:r>
          </a:p>
          <a:p>
            <a:pPr algn="just">
              <a:lnSpc>
                <a:spcPts val="2940"/>
              </a:lnSpc>
            </a:pPr>
            <a:endParaRPr lang="en-US" sz="2100">
              <a:solidFill>
                <a:srgbClr val="FFFFFF"/>
              </a:solidFill>
              <a:latin typeface="Now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53641" y="365343"/>
            <a:ext cx="7277753" cy="2080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3"/>
              </a:lnSpc>
            </a:pPr>
            <a:endParaRPr/>
          </a:p>
          <a:p>
            <a:pPr marL="0" lvl="0" indent="0" algn="l">
              <a:lnSpc>
                <a:spcPts val="8323"/>
              </a:lnSpc>
              <a:spcBef>
                <a:spcPct val="0"/>
              </a:spcBef>
            </a:pPr>
            <a:r>
              <a:rPr lang="en-US" sz="6403" spc="224">
                <a:solidFill>
                  <a:srgbClr val="000000"/>
                </a:solidFill>
                <a:latin typeface="Marykate"/>
              </a:rPr>
              <a:t>HÁBITOS ORALES.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3239" y="9229725"/>
            <a:ext cx="12532798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Montserrat"/>
              </a:rPr>
              <a:t> González M.F, Guida G, Herrera D, Quirós O. Maloclusiones asociadas a: hábito de succión digital, hábito de deglución infantil o atípica, hábito de respiración bucal, hábito de succión labial y hábito de postura. Revisión bibliográfica. Revista  latinoamericana de ortodoncia y odontopediatría. Caracas Venezuela. 2012. ISSN 1317-5823.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474941"/>
            <a:ext cx="9883021" cy="10761941"/>
            <a:chOff x="0" y="0"/>
            <a:chExt cx="13177361" cy="1434925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630" b="9630"/>
            <a:stretch>
              <a:fillRect/>
            </a:stretch>
          </p:blipFill>
          <p:spPr>
            <a:xfrm>
              <a:off x="0" y="0"/>
              <a:ext cx="13177361" cy="1434925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317790" y="3869173"/>
            <a:ext cx="4941510" cy="1449203"/>
            <a:chOff x="0" y="0"/>
            <a:chExt cx="1385748" cy="406400"/>
          </a:xfrm>
        </p:grpSpPr>
        <p:sp>
          <p:nvSpPr>
            <p:cNvPr id="5" name="Freeform 5"/>
            <p:cNvSpPr/>
            <p:nvPr/>
          </p:nvSpPr>
          <p:spPr>
            <a:xfrm>
              <a:off x="203200" y="-326"/>
              <a:ext cx="979348" cy="407051"/>
            </a:xfrm>
            <a:custGeom>
              <a:avLst/>
              <a:gdLst/>
              <a:ahLst/>
              <a:cxnLst/>
              <a:rect l="l" t="t" r="r" b="b"/>
              <a:pathLst>
                <a:path w="979348" h="407051">
                  <a:moveTo>
                    <a:pt x="979348" y="326"/>
                  </a:moveTo>
                  <a:cubicBezTo>
                    <a:pt x="906535" y="0"/>
                    <a:pt x="839113" y="38659"/>
                    <a:pt x="802612" y="101663"/>
                  </a:cubicBezTo>
                  <a:cubicBezTo>
                    <a:pt x="766112" y="164667"/>
                    <a:pt x="766112" y="242385"/>
                    <a:pt x="802612" y="305389"/>
                  </a:cubicBezTo>
                  <a:cubicBezTo>
                    <a:pt x="839113" y="368393"/>
                    <a:pt x="906535" y="407052"/>
                    <a:pt x="979348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62125" y="4308001"/>
            <a:ext cx="6394855" cy="2020750"/>
            <a:chOff x="0" y="0"/>
            <a:chExt cx="8526473" cy="2694334"/>
          </a:xfrm>
        </p:grpSpPr>
        <p:sp>
          <p:nvSpPr>
            <p:cNvPr id="8" name="TextBox 8"/>
            <p:cNvSpPr txBox="1"/>
            <p:nvPr/>
          </p:nvSpPr>
          <p:spPr>
            <a:xfrm>
              <a:off x="0" y="-19050"/>
              <a:ext cx="8526473" cy="1581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240"/>
                </a:lnSpc>
                <a:spcBef>
                  <a:spcPct val="0"/>
                </a:spcBef>
              </a:pPr>
              <a:r>
                <a:rPr lang="en-US" sz="7700">
                  <a:solidFill>
                    <a:srgbClr val="000000"/>
                  </a:solidFill>
                  <a:latin typeface="Marykate Bold"/>
                </a:rPr>
                <a:t>SUCCIÓN DIGITAL.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056159"/>
              <a:ext cx="8526473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689722" y="1494375"/>
            <a:ext cx="3616315" cy="5155173"/>
          </a:xfrm>
          <a:custGeom>
            <a:avLst/>
            <a:gdLst/>
            <a:ahLst/>
            <a:cxnLst/>
            <a:rect l="l" t="t" r="r" b="b"/>
            <a:pathLst>
              <a:path w="3616315" h="5155173">
                <a:moveTo>
                  <a:pt x="0" y="0"/>
                </a:moveTo>
                <a:lnTo>
                  <a:pt x="3616316" y="0"/>
                </a:lnTo>
                <a:lnTo>
                  <a:pt x="3616316" y="5155173"/>
                </a:lnTo>
                <a:lnTo>
                  <a:pt x="0" y="515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48508" y="5143500"/>
            <a:ext cx="3810792" cy="3810792"/>
          </a:xfrm>
          <a:custGeom>
            <a:avLst/>
            <a:gdLst/>
            <a:ahLst/>
            <a:cxnLst/>
            <a:rect l="l" t="t" r="r" b="b"/>
            <a:pathLst>
              <a:path w="3810792" h="3810792">
                <a:moveTo>
                  <a:pt x="0" y="0"/>
                </a:moveTo>
                <a:lnTo>
                  <a:pt x="3810792" y="0"/>
                </a:lnTo>
                <a:lnTo>
                  <a:pt x="3810792" y="3810792"/>
                </a:lnTo>
                <a:lnTo>
                  <a:pt x="0" y="381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22342" y="770781"/>
            <a:ext cx="9981394" cy="90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4"/>
              </a:lnSpc>
            </a:pPr>
            <a:r>
              <a:rPr lang="en-US" sz="5603" spc="196">
                <a:solidFill>
                  <a:srgbClr val="000000"/>
                </a:solidFill>
                <a:latin typeface="Marykate"/>
              </a:rPr>
              <a:t>ETIOLOGÍA.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97953" y="2374071"/>
            <a:ext cx="6511409" cy="639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La succión se puede explicar en 3 etapas:</a:t>
            </a:r>
          </a:p>
          <a:p>
            <a:pPr marL="496571" lvl="1" indent="-248285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"/>
              </a:rPr>
              <a:t>ETAPA 1: Succión normal del pulgar, no significativa desde el punto de vista clínico. Desde el nacimiento hasta aproximadamente los 3 años de edad, se resuelve de manera natural.</a:t>
            </a:r>
          </a:p>
          <a:p>
            <a:pPr marL="496571" lvl="1" indent="-248285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"/>
              </a:rPr>
              <a:t>ETAPA 2: Succión del pulgar clínicamente significativa, que va de los 3 años a los 6 ó 7 años, es un indicio  de una posible ansiedad clínicamente significativa.</a:t>
            </a:r>
          </a:p>
          <a:p>
            <a:pPr marL="496571" lvl="1" indent="-248285" algn="just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ontserrat"/>
              </a:rPr>
              <a:t>ETAPA 3: Succión del pulgar no tratada, cualquiera que persiste después del cuarto año de vida, puede indicar un problema que requerirá  de un tratamiento ortodóntico y psicológico.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3239" y="9229725"/>
            <a:ext cx="12532798" cy="8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 González M.F, Guida G, Herrera D, Quirós O. Maloclusiones asociadas a: hábito de succión digital, hábito de deglución infantil o atípica, hábito de respiración bucal, hábito de succión labial y hábito de postura. Revisión bibliográfica. Revista  latinoamericana de ortodoncia y odontopediatría. Caracas Venezuela. 2012. ISSN 1317-5823.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626834"/>
            <a:ext cx="18288000" cy="1532033"/>
          </a:xfrm>
          <a:prstGeom prst="rect">
            <a:avLst/>
          </a:prstGeom>
          <a:solidFill>
            <a:srgbClr val="B89AD3"/>
          </a:solidFill>
        </p:spPr>
      </p:sp>
      <p:sp>
        <p:nvSpPr>
          <p:cNvPr id="3" name="AutoShape 3"/>
          <p:cNvSpPr/>
          <p:nvPr/>
        </p:nvSpPr>
        <p:spPr>
          <a:xfrm>
            <a:off x="0" y="4158867"/>
            <a:ext cx="18288000" cy="1532033"/>
          </a:xfrm>
          <a:prstGeom prst="rect">
            <a:avLst/>
          </a:prstGeom>
          <a:solidFill>
            <a:srgbClr val="E2C3FE"/>
          </a:solidFill>
        </p:spPr>
      </p:sp>
      <p:sp>
        <p:nvSpPr>
          <p:cNvPr id="4" name="AutoShape 4"/>
          <p:cNvSpPr/>
          <p:nvPr/>
        </p:nvSpPr>
        <p:spPr>
          <a:xfrm>
            <a:off x="0" y="5690901"/>
            <a:ext cx="18288000" cy="1532033"/>
          </a:xfrm>
          <a:prstGeom prst="rect">
            <a:avLst/>
          </a:prstGeom>
          <a:solidFill>
            <a:srgbClr val="B89AD3"/>
          </a:solidFill>
        </p:spPr>
      </p:sp>
      <p:sp>
        <p:nvSpPr>
          <p:cNvPr id="5" name="AutoShape 5"/>
          <p:cNvSpPr/>
          <p:nvPr/>
        </p:nvSpPr>
        <p:spPr>
          <a:xfrm>
            <a:off x="0" y="7222934"/>
            <a:ext cx="18288000" cy="1532033"/>
          </a:xfrm>
          <a:prstGeom prst="rect">
            <a:avLst/>
          </a:prstGeom>
          <a:solidFill>
            <a:srgbClr val="E2C3FE"/>
          </a:solidFill>
        </p:spPr>
      </p:sp>
      <p:sp>
        <p:nvSpPr>
          <p:cNvPr id="6" name="AutoShape 6"/>
          <p:cNvSpPr/>
          <p:nvPr/>
        </p:nvSpPr>
        <p:spPr>
          <a:xfrm>
            <a:off x="0" y="8754967"/>
            <a:ext cx="18288000" cy="1532033"/>
          </a:xfrm>
          <a:prstGeom prst="rect">
            <a:avLst/>
          </a:prstGeom>
          <a:solidFill>
            <a:srgbClr val="B89AD3"/>
          </a:solidFill>
        </p:spPr>
      </p:sp>
      <p:sp>
        <p:nvSpPr>
          <p:cNvPr id="7" name="Freeform 7"/>
          <p:cNvSpPr/>
          <p:nvPr/>
        </p:nvSpPr>
        <p:spPr>
          <a:xfrm>
            <a:off x="1028700" y="2892272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793581"/>
            <a:ext cx="1623060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244">
                <a:solidFill>
                  <a:srgbClr val="000000"/>
                </a:solidFill>
                <a:latin typeface="Marykate"/>
              </a:rPr>
              <a:t>TIPOS DE SUCCIÓN DIGITAL.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19510" y="2675301"/>
            <a:ext cx="11492801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Montserrat Bold"/>
              </a:rPr>
              <a:t>SUCCIÓN DEL PULGAR : Los músculos activos en este hábito tienen la función de crear un vacío en la cavidad oral, la mandíbula se deprime por acción del pterigoideo externo, aumentando el espacio intraoral y creando presión negativa. Los músculos de los labios se contraen impidiendo que el paso del aire rompa el vacío formado.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0982" y="3126151"/>
            <a:ext cx="47659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 spc="118">
                <a:solidFill>
                  <a:srgbClr val="000000"/>
                </a:solidFill>
                <a:latin typeface="Marykate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19510" y="4559759"/>
            <a:ext cx="11492801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Montserrat Bold"/>
              </a:rPr>
              <a:t>SUCCIÓN DEL DEDO ÍNDICE: Puede producir mordida abierta unilateral y/o protrusión de uno o más incisivos o caninos.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8700" y="4424305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77739" y="4658184"/>
            <a:ext cx="47659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 spc="118">
                <a:solidFill>
                  <a:srgbClr val="000000"/>
                </a:solidFill>
                <a:latin typeface="Marykate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19510" y="6091792"/>
            <a:ext cx="11492801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Montserrat Bold"/>
              </a:rPr>
              <a:t>SUCCIÓN DEL DEDO ÍNDICE Y MEDIO: Puede producir mordida abierta unilateral y/o protrusión de uno o más incisivos o caninos.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15456" y="5956338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77739" y="6190217"/>
            <a:ext cx="47659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 spc="118">
                <a:solidFill>
                  <a:srgbClr val="000000"/>
                </a:solidFill>
                <a:latin typeface="Marykate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19510" y="7650178"/>
            <a:ext cx="11492801" cy="63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55"/>
              </a:lnSpc>
              <a:spcBef>
                <a:spcPct val="0"/>
              </a:spcBef>
            </a:pPr>
            <a:r>
              <a:rPr lang="en-US" sz="1825" u="none">
                <a:solidFill>
                  <a:srgbClr val="000000"/>
                </a:solidFill>
                <a:latin typeface="Montserrat Bold"/>
              </a:rPr>
              <a:t>SUCCIÓN DEL DEDO MEDIO Y ANULAR: Puede producir una mordida abierta unilateral, protrusión de uno o más incisivos o caninos, intrusión o retroinclinación de los incisivos inferiores.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28700" y="7488371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8"/>
                </a:lnTo>
                <a:lnTo>
                  <a:pt x="0" y="1001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77739" y="7722250"/>
            <a:ext cx="47659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 spc="118">
                <a:solidFill>
                  <a:srgbClr val="000000"/>
                </a:solidFill>
                <a:latin typeface="Marykate"/>
              </a:rPr>
              <a:t>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319510" y="9155858"/>
            <a:ext cx="11492801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Montserrat Bold"/>
              </a:rPr>
              <a:t>SUCCIÓN DE VARIOS DEDOS: Produce problemas similares, esto va a depender del número de dedos utilizados, la frecuencia y la intensidad de la succión.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28700" y="9020405"/>
            <a:ext cx="1001158" cy="1001158"/>
          </a:xfrm>
          <a:custGeom>
            <a:avLst/>
            <a:gdLst/>
            <a:ahLst/>
            <a:cxnLst/>
            <a:rect l="l" t="t" r="r" b="b"/>
            <a:pathLst>
              <a:path w="1001158" h="1001158">
                <a:moveTo>
                  <a:pt x="0" y="0"/>
                </a:moveTo>
                <a:lnTo>
                  <a:pt x="1001158" y="0"/>
                </a:lnTo>
                <a:lnTo>
                  <a:pt x="1001158" y="1001157"/>
                </a:lnTo>
                <a:lnTo>
                  <a:pt x="0" y="1001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77739" y="9254283"/>
            <a:ext cx="47659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 spc="118">
                <a:solidFill>
                  <a:srgbClr val="000000"/>
                </a:solidFill>
                <a:latin typeface="Marykate"/>
              </a:rPr>
              <a:t>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ORTODONCIA INTERCEPTIVA.</dc:title>
  <cp:lastModifiedBy>luis antonio aguilar aguilar</cp:lastModifiedBy>
  <cp:revision>2</cp:revision>
  <dcterms:created xsi:type="dcterms:W3CDTF">2006-08-16T00:00:00Z</dcterms:created>
  <dcterms:modified xsi:type="dcterms:W3CDTF">2023-05-31T14:30:41Z</dcterms:modified>
  <dc:identifier>DAFj5fycEAM</dc:identifier>
</cp:coreProperties>
</file>