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60" r:id="rId3"/>
    <p:sldId id="261" r:id="rId4"/>
    <p:sldId id="266" r:id="rId5"/>
    <p:sldId id="267" r:id="rId6"/>
    <p:sldId id="268" r:id="rId7"/>
    <p:sldId id="262" r:id="rId8"/>
    <p:sldId id="263" r:id="rId9"/>
    <p:sldId id="264" r:id="rId10"/>
    <p:sldId id="265" r:id="rId11"/>
    <p:sldId id="269" r:id="rId12"/>
    <p:sldId id="270" r:id="rId13"/>
    <p:sldId id="259" r:id="rId1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86" d="100"/>
          <a:sy n="86" d="100"/>
        </p:scale>
        <p:origin x="138"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s-ES"/>
              <a:t>Haga clic para modificar el estilo de título del patrón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a:t>Haga clic para modificar el estilo de subtítulo del patrón</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8/11/2021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‹Nº›</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ítulo y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el estilo de texto del patrón</a:t>
            </a:r>
          </a:p>
        </p:txBody>
      </p:sp>
      <p:sp>
        <p:nvSpPr>
          <p:cNvPr id="4" name="Date Placeholder 3"/>
          <p:cNvSpPr>
            <a:spLocks noGrp="1"/>
          </p:cNvSpPr>
          <p:nvPr>
            <p:ph type="dt" sz="half" idx="10"/>
          </p:nvPr>
        </p:nvSpPr>
        <p:spPr/>
        <p:txBody>
          <a:bodyPr/>
          <a:lstStyle/>
          <a:p>
            <a:fld id="{B61BEF0D-F0BB-DE4B-95CE-6DB70DBA9567}" type="datetimeFigureOut">
              <a:rPr lang="en-US" dirty="0"/>
              <a:pPr/>
              <a:t>8/11/2021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‹Nº›</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 con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s-ES"/>
              <a:t>Haga clic para modificar el estilo de título del patrón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a:t>Haga clic para modificar el estilo de texto del patrón</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el estilo de texto del patrón</a:t>
            </a:r>
          </a:p>
        </p:txBody>
      </p:sp>
      <p:sp>
        <p:nvSpPr>
          <p:cNvPr id="4" name="Date Placeholder 3"/>
          <p:cNvSpPr>
            <a:spLocks noGrp="1"/>
          </p:cNvSpPr>
          <p:nvPr>
            <p:ph type="dt" sz="half" idx="10"/>
          </p:nvPr>
        </p:nvSpPr>
        <p:spPr/>
        <p:txBody>
          <a:bodyPr/>
          <a:lstStyle/>
          <a:p>
            <a:fld id="{B61BEF0D-F0BB-DE4B-95CE-6DB70DBA9567}" type="datetimeFigureOut">
              <a:rPr lang="en-US" dirty="0"/>
              <a:pPr/>
              <a:t>8/11/2021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‹Nº›</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Tarjeta de nombre">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s-ES"/>
              <a:t>Haga clic para modificar el estilo de título del patrón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s-ES"/>
              <a:t>Haga clic para modificar el estilo de texto del patrón</a:t>
            </a:r>
          </a:p>
        </p:txBody>
      </p:sp>
      <p:sp>
        <p:nvSpPr>
          <p:cNvPr id="5" name="Date Placeholder 4"/>
          <p:cNvSpPr>
            <a:spLocks noGrp="1"/>
          </p:cNvSpPr>
          <p:nvPr>
            <p:ph type="dt" sz="half" idx="10"/>
          </p:nvPr>
        </p:nvSpPr>
        <p:spPr/>
        <p:txBody>
          <a:bodyPr/>
          <a:lstStyle/>
          <a:p>
            <a:fld id="{B61BEF0D-F0BB-DE4B-95CE-6DB70DBA9567}" type="datetimeFigureOut">
              <a:rPr lang="en-US" dirty="0"/>
              <a:pPr/>
              <a:t>8/11/2021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‹Nº›</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itar la tarjeta de nombre">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s-ES"/>
              <a:t>Haga clic para modificar el estilo de título del patrón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a:t>Haga clic para modificar el estilo de texto del patrón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s-ES"/>
              <a:t>Haga clic para modificar el estilo de texto del patrón</a:t>
            </a:r>
          </a:p>
        </p:txBody>
      </p:sp>
      <p:sp>
        <p:nvSpPr>
          <p:cNvPr id="5" name="Date Placeholder 4"/>
          <p:cNvSpPr>
            <a:spLocks noGrp="1"/>
          </p:cNvSpPr>
          <p:nvPr>
            <p:ph type="dt" sz="half" idx="10"/>
          </p:nvPr>
        </p:nvSpPr>
        <p:spPr/>
        <p:txBody>
          <a:bodyPr/>
          <a:lstStyle/>
          <a:p>
            <a:fld id="{B61BEF0D-F0BB-DE4B-95CE-6DB70DBA9567}" type="datetimeFigureOut">
              <a:rPr lang="en-US" dirty="0"/>
              <a:pPr/>
              <a:t>8/11/2021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‹Nº›</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erdadero o falso">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s-ES"/>
              <a:t>Haga clic para modificar el estilo de título del patrón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a:t>Haga clic para modificar el estilo de texto del patrón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s-ES"/>
              <a:t>Haga clic para modificar el estilo de texto del patrón</a:t>
            </a:r>
          </a:p>
        </p:txBody>
      </p:sp>
      <p:sp>
        <p:nvSpPr>
          <p:cNvPr id="5" name="Date Placeholder 4"/>
          <p:cNvSpPr>
            <a:spLocks noGrp="1"/>
          </p:cNvSpPr>
          <p:nvPr>
            <p:ph type="dt" sz="half" idx="10"/>
          </p:nvPr>
        </p:nvSpPr>
        <p:spPr/>
        <p:txBody>
          <a:bodyPr/>
          <a:lstStyle/>
          <a:p>
            <a:fld id="{B61BEF0D-F0BB-DE4B-95CE-6DB70DBA9567}" type="datetimeFigureOut">
              <a:rPr lang="en-US" dirty="0"/>
              <a:pPr/>
              <a:t>8/11/2021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‹Nº›</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ncho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8/11/2021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8/11/2021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s-ES"/>
              <a:t>Haga clic para modificar el estilo de título del patrón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8/11/2021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el estilo de texto del patrón</a:t>
            </a:r>
          </a:p>
        </p:txBody>
      </p:sp>
      <p:sp>
        <p:nvSpPr>
          <p:cNvPr id="4" name="Date Placeholder 3"/>
          <p:cNvSpPr>
            <a:spLocks noGrp="1"/>
          </p:cNvSpPr>
          <p:nvPr>
            <p:ph type="dt" sz="half" idx="10"/>
          </p:nvPr>
        </p:nvSpPr>
        <p:spPr/>
        <p:txBody>
          <a:bodyPr/>
          <a:lstStyle/>
          <a:p>
            <a:fld id="{B61BEF0D-F0BB-DE4B-95CE-6DB70DBA9567}" type="datetimeFigureOut">
              <a:rPr lang="en-US" dirty="0"/>
              <a:pPr/>
              <a:t>8/11/2021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‹Nº›</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8/11/2021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‹Nº›</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8/11/2021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‹Nº›</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8/11/2021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8/11/2021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s-ES"/>
              <a:t>Haga clic para modificar el estilo de título del patrón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Date Placeholder 4"/>
          <p:cNvSpPr>
            <a:spLocks noGrp="1"/>
          </p:cNvSpPr>
          <p:nvPr>
            <p:ph type="dt" sz="half" idx="10"/>
          </p:nvPr>
        </p:nvSpPr>
        <p:spPr/>
        <p:txBody>
          <a:bodyPr/>
          <a:lstStyle/>
          <a:p>
            <a:fld id="{B61BEF0D-F0BB-DE4B-95CE-6DB70DBA9567}" type="datetimeFigureOut">
              <a:rPr lang="en-US" dirty="0"/>
              <a:pPr/>
              <a:t>8/11/2021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s-ES"/>
              <a:t>Haga clic para modificar el estilo de título del patrón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a:t>Haga clic en el icono para agregar una imagen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Date Placeholder 4"/>
          <p:cNvSpPr>
            <a:spLocks noGrp="1"/>
          </p:cNvSpPr>
          <p:nvPr>
            <p:ph type="dt" sz="half" idx="10"/>
          </p:nvPr>
        </p:nvSpPr>
        <p:spPr/>
        <p:txBody>
          <a:bodyPr/>
          <a:lstStyle/>
          <a:p>
            <a:fld id="{B61BEF0D-F0BB-DE4B-95CE-6DB70DBA9567}" type="datetimeFigureOut">
              <a:rPr lang="en-US" dirty="0"/>
              <a:pPr/>
              <a:t>8/11/2021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‹Nº›</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8/11/2021</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‹Nº›</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2" r:id="rId12"/>
    <p:sldLayoutId id="2147483663" r:id="rId13"/>
    <p:sldLayoutId id="2147483664" r:id="rId14"/>
    <p:sldLayoutId id="2147483658" r:id="rId15"/>
    <p:sldLayoutId id="2147483659"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p:txBody>
          <a:bodyPr>
            <a:normAutofit fontScale="90000"/>
          </a:bodyPr>
          <a:lstStyle/>
          <a:p>
            <a:r>
              <a:rPr lang="es-MX" dirty="0"/>
              <a:t>Diseño de la investigación experimental o no experimental</a:t>
            </a:r>
          </a:p>
        </p:txBody>
      </p:sp>
      <p:sp>
        <p:nvSpPr>
          <p:cNvPr id="3" name="Subtítulo 2"/>
          <p:cNvSpPr>
            <a:spLocks noGrp="1"/>
          </p:cNvSpPr>
          <p:nvPr>
            <p:ph type="subTitle" idx="1"/>
          </p:nvPr>
        </p:nvSpPr>
        <p:spPr/>
        <p:txBody>
          <a:bodyPr/>
          <a:lstStyle/>
          <a:p>
            <a:endParaRPr lang="es-MX"/>
          </a:p>
        </p:txBody>
      </p:sp>
    </p:spTree>
    <p:extLst>
      <p:ext uri="{BB962C8B-B14F-4D97-AF65-F5344CB8AC3E}">
        <p14:creationId xmlns:p14="http://schemas.microsoft.com/office/powerpoint/2010/main" val="177041055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endParaRPr lang="es-MX"/>
          </a:p>
        </p:txBody>
      </p:sp>
      <p:pic>
        <p:nvPicPr>
          <p:cNvPr id="4" name="Marcador de contenido 3"/>
          <p:cNvPicPr>
            <a:picLocks noGrp="1" noChangeAspect="1"/>
          </p:cNvPicPr>
          <p:nvPr>
            <p:ph idx="1"/>
          </p:nvPr>
        </p:nvPicPr>
        <p:blipFill>
          <a:blip r:embed="rId2"/>
          <a:stretch>
            <a:fillRect/>
          </a:stretch>
        </p:blipFill>
        <p:spPr>
          <a:xfrm>
            <a:off x="3155632" y="624109"/>
            <a:ext cx="7248207" cy="5436155"/>
          </a:xfrm>
          <a:prstGeom prst="rect">
            <a:avLst/>
          </a:prstGeom>
        </p:spPr>
      </p:pic>
    </p:spTree>
    <p:extLst>
      <p:ext uri="{BB962C8B-B14F-4D97-AF65-F5344CB8AC3E}">
        <p14:creationId xmlns:p14="http://schemas.microsoft.com/office/powerpoint/2010/main" val="373884954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74F76AB-6DBF-478C-933B-272FE2F31174}"/>
              </a:ext>
            </a:extLst>
          </p:cNvPr>
          <p:cNvSpPr>
            <a:spLocks noGrp="1"/>
          </p:cNvSpPr>
          <p:nvPr>
            <p:ph type="title"/>
          </p:nvPr>
        </p:nvSpPr>
        <p:spPr/>
        <p:txBody>
          <a:bodyPr/>
          <a:lstStyle/>
          <a:p>
            <a:endParaRPr lang="es-MX"/>
          </a:p>
        </p:txBody>
      </p:sp>
      <p:sp>
        <p:nvSpPr>
          <p:cNvPr id="3" name="Marcador de contenido 2">
            <a:extLst>
              <a:ext uri="{FF2B5EF4-FFF2-40B4-BE49-F238E27FC236}">
                <a16:creationId xmlns:a16="http://schemas.microsoft.com/office/drawing/2014/main" id="{CFA1DEBF-F2DA-459F-8521-21089664E65E}"/>
              </a:ext>
            </a:extLst>
          </p:cNvPr>
          <p:cNvSpPr>
            <a:spLocks noGrp="1"/>
          </p:cNvSpPr>
          <p:nvPr>
            <p:ph idx="1"/>
          </p:nvPr>
        </p:nvSpPr>
        <p:spPr/>
        <p:txBody>
          <a:bodyPr/>
          <a:lstStyle/>
          <a:p>
            <a:r>
              <a:rPr lang="es-MX" dirty="0"/>
              <a:t>El diseño que se elige en una investigación depende más bien del problema que se quiere resolver y del contexto del estudio. Desde luego, ambos tipos de investigación poseen características propias que es necesario resaltar.</a:t>
            </a:r>
          </a:p>
          <a:p>
            <a:r>
              <a:rPr lang="es-MX" dirty="0"/>
              <a:t>El control sobre las variables es más riguroso en los experimentos que en los diseños cuasiexperimentales y, a su vez, estas dos clases de estudios logran mayor control que los diseños no experimentales. En un experimento se analizan relaciones “puras” entre las variables de interés, sin contaminación de otras variables y, por ello, es posible establecer relaciones causales con mayor precisión.</a:t>
            </a:r>
          </a:p>
        </p:txBody>
      </p:sp>
    </p:spTree>
    <p:extLst>
      <p:ext uri="{BB962C8B-B14F-4D97-AF65-F5344CB8AC3E}">
        <p14:creationId xmlns:p14="http://schemas.microsoft.com/office/powerpoint/2010/main" val="191049571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0000"/>
                <a:satMod val="92000"/>
                <a:lumMod val="120000"/>
              </a:schemeClr>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sp useBgFill="1">
        <p:nvSpPr>
          <p:cNvPr id="12" name="Rectangle 11">
            <a:extLst>
              <a:ext uri="{FF2B5EF4-FFF2-40B4-BE49-F238E27FC236}">
                <a16:creationId xmlns:a16="http://schemas.microsoft.com/office/drawing/2014/main" id="{3F4C104D-5F30-4811-9376-566B26E4719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786"/>
            <a:ext cx="12192000" cy="685403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0815E34B-5D02-4E01-A936-E8E1C0AB6F1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9" name="Content Placeholder 8">
            <a:extLst>
              <a:ext uri="{FF2B5EF4-FFF2-40B4-BE49-F238E27FC236}">
                <a16:creationId xmlns:a16="http://schemas.microsoft.com/office/drawing/2014/main" id="{7F017BE7-B5A9-4DC0-9F53-6949AB177EB8}"/>
              </a:ext>
            </a:extLst>
          </p:cNvPr>
          <p:cNvSpPr>
            <a:spLocks noGrp="1"/>
          </p:cNvSpPr>
          <p:nvPr>
            <p:ph idx="1"/>
          </p:nvPr>
        </p:nvSpPr>
        <p:spPr>
          <a:xfrm>
            <a:off x="649225" y="2133600"/>
            <a:ext cx="3650278" cy="3759253"/>
          </a:xfrm>
        </p:spPr>
        <p:txBody>
          <a:bodyPr>
            <a:normAutofit/>
          </a:bodyPr>
          <a:lstStyle/>
          <a:p>
            <a:r>
              <a:rPr lang="es-MX" dirty="0"/>
              <a:t>De acuerdo con </a:t>
            </a:r>
            <a:r>
              <a:rPr lang="it-IT" dirty="0"/>
              <a:t>Sampieri, Collado y Lucio (2014) la relación entre hipotesis, diseños y tipos de estudio corresponden de la siguiente forma.</a:t>
            </a:r>
            <a:endParaRPr lang="en-US" dirty="0"/>
          </a:p>
        </p:txBody>
      </p:sp>
      <p:pic>
        <p:nvPicPr>
          <p:cNvPr id="5" name="Marcador de contenido 4" descr="Tabla&#10;&#10;Descripción generada automáticamente">
            <a:extLst>
              <a:ext uri="{FF2B5EF4-FFF2-40B4-BE49-F238E27FC236}">
                <a16:creationId xmlns:a16="http://schemas.microsoft.com/office/drawing/2014/main" id="{5CA57BA7-7971-4D09-BB6D-BCDADA2F8FD4}"/>
              </a:ext>
            </a:extLst>
          </p:cNvPr>
          <p:cNvPicPr>
            <a:picLocks noChangeAspect="1"/>
          </p:cNvPicPr>
          <p:nvPr/>
        </p:nvPicPr>
        <p:blipFill>
          <a:blip r:embed="rId2"/>
          <a:stretch>
            <a:fillRect/>
          </a:stretch>
        </p:blipFill>
        <p:spPr>
          <a:xfrm>
            <a:off x="4823576" y="640080"/>
            <a:ext cx="6545511" cy="5252773"/>
          </a:xfrm>
          <a:prstGeom prst="rect">
            <a:avLst/>
          </a:prstGeom>
        </p:spPr>
      </p:pic>
      <p:sp>
        <p:nvSpPr>
          <p:cNvPr id="16" name="Freeform 11">
            <a:extLst>
              <a:ext uri="{FF2B5EF4-FFF2-40B4-BE49-F238E27FC236}">
                <a16:creationId xmlns:a16="http://schemas.microsoft.com/office/drawing/2014/main" id="{7DE3414B-B032-4710-A468-D3285E38C5F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6061223"/>
            <a:ext cx="1038036" cy="506277"/>
          </a:xfrm>
          <a:custGeom>
            <a:avLst/>
            <a:gdLst>
              <a:gd name="connsiteX0" fmla="*/ 0 w 1038036"/>
              <a:gd name="connsiteY0" fmla="*/ 0 h 506277"/>
              <a:gd name="connsiteX1" fmla="*/ 182880 w 1038036"/>
              <a:gd name="connsiteY1" fmla="*/ 0 h 506277"/>
              <a:gd name="connsiteX2" fmla="*/ 291705 w 1038036"/>
              <a:gd name="connsiteY2" fmla="*/ 0 h 506277"/>
              <a:gd name="connsiteX3" fmla="*/ 291705 w 1038036"/>
              <a:gd name="connsiteY3" fmla="*/ 151 h 506277"/>
              <a:gd name="connsiteX4" fmla="*/ 692049 w 1038036"/>
              <a:gd name="connsiteY4" fmla="*/ 705 h 506277"/>
              <a:gd name="connsiteX5" fmla="*/ 782744 w 1038036"/>
              <a:gd name="connsiteY5" fmla="*/ 705 h 506277"/>
              <a:gd name="connsiteX6" fmla="*/ 797001 w 1038036"/>
              <a:gd name="connsiteY6" fmla="*/ 5473 h 506277"/>
              <a:gd name="connsiteX7" fmla="*/ 801982 w 1038036"/>
              <a:gd name="connsiteY7" fmla="*/ 10242 h 506277"/>
              <a:gd name="connsiteX8" fmla="*/ 1030951 w 1038036"/>
              <a:gd name="connsiteY8" fmla="*/ 239185 h 506277"/>
              <a:gd name="connsiteX9" fmla="*/ 1030951 w 1038036"/>
              <a:gd name="connsiteY9" fmla="*/ 267797 h 506277"/>
              <a:gd name="connsiteX10" fmla="*/ 801982 w 1038036"/>
              <a:gd name="connsiteY10" fmla="*/ 496740 h 506277"/>
              <a:gd name="connsiteX11" fmla="*/ 797001 w 1038036"/>
              <a:gd name="connsiteY11" fmla="*/ 501508 h 506277"/>
              <a:gd name="connsiteX12" fmla="*/ 782744 w 1038036"/>
              <a:gd name="connsiteY12" fmla="*/ 506277 h 506277"/>
              <a:gd name="connsiteX13" fmla="*/ 692049 w 1038036"/>
              <a:gd name="connsiteY13" fmla="*/ 506277 h 506277"/>
              <a:gd name="connsiteX14" fmla="*/ 291705 w 1038036"/>
              <a:gd name="connsiteY14" fmla="*/ 505140 h 506277"/>
              <a:gd name="connsiteX15" fmla="*/ 291705 w 1038036"/>
              <a:gd name="connsiteY15" fmla="*/ 506277 h 506277"/>
              <a:gd name="connsiteX16" fmla="*/ 0 w 1038036"/>
              <a:gd name="connsiteY16" fmla="*/ 506277 h 5062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038036" h="506277">
                <a:moveTo>
                  <a:pt x="0" y="0"/>
                </a:moveTo>
                <a:lnTo>
                  <a:pt x="182880" y="0"/>
                </a:lnTo>
                <a:lnTo>
                  <a:pt x="291705" y="0"/>
                </a:lnTo>
                <a:lnTo>
                  <a:pt x="291705" y="151"/>
                </a:lnTo>
                <a:lnTo>
                  <a:pt x="692049" y="705"/>
                </a:lnTo>
                <a:lnTo>
                  <a:pt x="782744" y="705"/>
                </a:lnTo>
                <a:cubicBezTo>
                  <a:pt x="787553" y="705"/>
                  <a:pt x="792363" y="5473"/>
                  <a:pt x="797001" y="5473"/>
                </a:cubicBezTo>
                <a:cubicBezTo>
                  <a:pt x="797001" y="10242"/>
                  <a:pt x="801982" y="10242"/>
                  <a:pt x="801982" y="10242"/>
                </a:cubicBezTo>
                <a:lnTo>
                  <a:pt x="1030951" y="239185"/>
                </a:lnTo>
                <a:cubicBezTo>
                  <a:pt x="1040398" y="248722"/>
                  <a:pt x="1040398" y="258259"/>
                  <a:pt x="1030951" y="267797"/>
                </a:cubicBezTo>
                <a:lnTo>
                  <a:pt x="801982" y="496740"/>
                </a:lnTo>
                <a:cubicBezTo>
                  <a:pt x="800436" y="498363"/>
                  <a:pt x="798547" y="499885"/>
                  <a:pt x="797001" y="501508"/>
                </a:cubicBezTo>
                <a:cubicBezTo>
                  <a:pt x="792363" y="506277"/>
                  <a:pt x="787553" y="506277"/>
                  <a:pt x="782744" y="506277"/>
                </a:cubicBezTo>
                <a:lnTo>
                  <a:pt x="692049" y="506277"/>
                </a:lnTo>
                <a:lnTo>
                  <a:pt x="291705" y="505140"/>
                </a:lnTo>
                <a:lnTo>
                  <a:pt x="291705" y="506277"/>
                </a:lnTo>
                <a:lnTo>
                  <a:pt x="0" y="506277"/>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61653832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MX" dirty="0"/>
              <a:t>Bibliografía</a:t>
            </a:r>
          </a:p>
        </p:txBody>
      </p:sp>
      <p:sp>
        <p:nvSpPr>
          <p:cNvPr id="3" name="Marcador de contenido 2"/>
          <p:cNvSpPr>
            <a:spLocks noGrp="1"/>
          </p:cNvSpPr>
          <p:nvPr>
            <p:ph idx="1"/>
          </p:nvPr>
        </p:nvSpPr>
        <p:spPr/>
        <p:txBody>
          <a:bodyPr/>
          <a:lstStyle/>
          <a:p>
            <a:r>
              <a:rPr lang="es-ES" dirty="0" err="1"/>
              <a:t>Sampieri</a:t>
            </a:r>
            <a:r>
              <a:rPr lang="es-ES" dirty="0"/>
              <a:t>, R., </a:t>
            </a:r>
            <a:r>
              <a:rPr lang="es-ES" dirty="0" err="1"/>
              <a:t>Fernandez</a:t>
            </a:r>
            <a:r>
              <a:rPr lang="es-ES" dirty="0"/>
              <a:t>, C., &amp; Baptista, P.. (2006). </a:t>
            </a:r>
            <a:r>
              <a:rPr lang="es-ES" dirty="0" err="1"/>
              <a:t>Concepcion</a:t>
            </a:r>
            <a:r>
              <a:rPr lang="es-ES" dirty="0"/>
              <a:t> o elección del diseño de investigación. En Metodología de la investigación(157-233). </a:t>
            </a:r>
            <a:r>
              <a:rPr lang="es-ES" dirty="0" err="1"/>
              <a:t>Mexico</a:t>
            </a:r>
            <a:r>
              <a:rPr lang="es-ES" dirty="0"/>
              <a:t>: McGraw Hill.</a:t>
            </a:r>
          </a:p>
          <a:p>
            <a:r>
              <a:rPr lang="es-MX" dirty="0"/>
              <a:t>Sampieri, R., Collado, C. &amp; Lucio, P. (2014). </a:t>
            </a:r>
            <a:r>
              <a:rPr lang="es-MX" dirty="0" err="1"/>
              <a:t>Metodología</a:t>
            </a:r>
            <a:r>
              <a:rPr lang="es-MX" dirty="0"/>
              <a:t> de la </a:t>
            </a:r>
            <a:r>
              <a:rPr lang="es-MX" dirty="0" err="1"/>
              <a:t>investigación</a:t>
            </a:r>
            <a:r>
              <a:rPr lang="es-MX" dirty="0"/>
              <a:t>. </a:t>
            </a:r>
            <a:r>
              <a:rPr lang="es-MX" dirty="0" err="1"/>
              <a:t>México</a:t>
            </a:r>
            <a:r>
              <a:rPr lang="es-MX" dirty="0"/>
              <a:t>, D.F: McGraw-Hill </a:t>
            </a:r>
            <a:r>
              <a:rPr lang="es-MX" dirty="0" err="1"/>
              <a:t>Education</a:t>
            </a:r>
            <a:r>
              <a:rPr lang="es-ES" dirty="0"/>
              <a:t>.</a:t>
            </a:r>
            <a:endParaRPr lang="es-MX" dirty="0"/>
          </a:p>
          <a:p>
            <a:endParaRPr lang="es-MX" dirty="0"/>
          </a:p>
        </p:txBody>
      </p:sp>
    </p:spTree>
    <p:extLst>
      <p:ext uri="{BB962C8B-B14F-4D97-AF65-F5344CB8AC3E}">
        <p14:creationId xmlns:p14="http://schemas.microsoft.com/office/powerpoint/2010/main" val="79270541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2162492" y="1605280"/>
            <a:ext cx="8915400" cy="3777622"/>
          </a:xfrm>
        </p:spPr>
        <p:txBody>
          <a:bodyPr/>
          <a:lstStyle/>
          <a:p>
            <a:r>
              <a:rPr lang="es-MX" dirty="0"/>
              <a:t>El diseño de la investigación se refiere al plan o estrategia concebida para obtener la información que se desea.</a:t>
            </a:r>
          </a:p>
          <a:p>
            <a:r>
              <a:rPr lang="es-MX" dirty="0"/>
              <a:t>En el enfoque cuantitativo, el investigador utiliza su o sus diseños para analizar la certeza de las hipótesis formuladas en un contexto en particular o para aportar evidencia respecto de los lineamientos de la investigación</a:t>
            </a:r>
          </a:p>
          <a:p>
            <a:r>
              <a:rPr lang="es-MX" dirty="0"/>
              <a:t>Dentro del proceso cuantitativo se encuentran los diseños experimentales (que se divide en </a:t>
            </a:r>
            <a:r>
              <a:rPr lang="es-MX" dirty="0" err="1"/>
              <a:t>preexperimentos</a:t>
            </a:r>
            <a:r>
              <a:rPr lang="es-MX" dirty="0"/>
              <a:t>, experimentos puros y </a:t>
            </a:r>
            <a:r>
              <a:rPr lang="es-MX" dirty="0" err="1"/>
              <a:t>cuasiexperimentos</a:t>
            </a:r>
            <a:r>
              <a:rPr lang="es-MX" dirty="0"/>
              <a:t>) y no experimentales (transversales y longitudinales)</a:t>
            </a:r>
          </a:p>
        </p:txBody>
      </p:sp>
    </p:spTree>
    <p:extLst>
      <p:ext uri="{BB962C8B-B14F-4D97-AF65-F5344CB8AC3E}">
        <p14:creationId xmlns:p14="http://schemas.microsoft.com/office/powerpoint/2010/main" val="303079758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MX" dirty="0"/>
              <a:t>Diseños experimentales</a:t>
            </a:r>
          </a:p>
        </p:txBody>
      </p:sp>
      <p:sp>
        <p:nvSpPr>
          <p:cNvPr id="3" name="Marcador de contenido 2"/>
          <p:cNvSpPr>
            <a:spLocks noGrp="1"/>
          </p:cNvSpPr>
          <p:nvPr>
            <p:ph idx="1"/>
          </p:nvPr>
        </p:nvSpPr>
        <p:spPr/>
        <p:txBody>
          <a:bodyPr>
            <a:normAutofit/>
          </a:bodyPr>
          <a:lstStyle/>
          <a:p>
            <a:r>
              <a:rPr lang="es-MX" sz="2000" dirty="0"/>
              <a:t>El término experimento se refiere a “elegir o realizar una acción” y después observar las consecuencias. En otras palabras se refiere a un estudio en el que se manipulan intencionalmente una o mas variables independientes, para analizar las consecuencias que la manipulación tiene sobre una o mas variables dependientes, dentro de una situación control para el investigador</a:t>
            </a:r>
          </a:p>
        </p:txBody>
      </p:sp>
    </p:spTree>
    <p:extLst>
      <p:ext uri="{BB962C8B-B14F-4D97-AF65-F5344CB8AC3E}">
        <p14:creationId xmlns:p14="http://schemas.microsoft.com/office/powerpoint/2010/main" val="200992546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663B5C3-8616-4CF3-8B0B-3222158F1009}"/>
              </a:ext>
            </a:extLst>
          </p:cNvPr>
          <p:cNvSpPr>
            <a:spLocks noGrp="1"/>
          </p:cNvSpPr>
          <p:nvPr>
            <p:ph type="title"/>
          </p:nvPr>
        </p:nvSpPr>
        <p:spPr/>
        <p:txBody>
          <a:bodyPr/>
          <a:lstStyle/>
          <a:p>
            <a:r>
              <a:rPr lang="es-MX" dirty="0"/>
              <a:t>Pasos de un experimento</a:t>
            </a:r>
          </a:p>
        </p:txBody>
      </p:sp>
      <p:sp>
        <p:nvSpPr>
          <p:cNvPr id="3" name="Marcador de contenido 2">
            <a:extLst>
              <a:ext uri="{FF2B5EF4-FFF2-40B4-BE49-F238E27FC236}">
                <a16:creationId xmlns:a16="http://schemas.microsoft.com/office/drawing/2014/main" id="{458F67DE-9FCB-4919-B74F-94FCC657DA1A}"/>
              </a:ext>
            </a:extLst>
          </p:cNvPr>
          <p:cNvSpPr>
            <a:spLocks noGrp="1"/>
          </p:cNvSpPr>
          <p:nvPr>
            <p:ph idx="1"/>
          </p:nvPr>
        </p:nvSpPr>
        <p:spPr/>
        <p:txBody>
          <a:bodyPr/>
          <a:lstStyle/>
          <a:p>
            <a:r>
              <a:rPr lang="es-MX" dirty="0"/>
              <a:t>De acuerdo con </a:t>
            </a:r>
            <a:r>
              <a:rPr lang="it-IT" dirty="0"/>
              <a:t>Sampieri, Collado y Lucio (2014)</a:t>
            </a:r>
            <a:r>
              <a:rPr lang="es-MX" dirty="0"/>
              <a:t> los principales pasos que se dan en el desarrollo de un experimento:</a:t>
            </a:r>
          </a:p>
          <a:p>
            <a:r>
              <a:rPr lang="es-MX" dirty="0"/>
              <a:t>Paso 1:  Decidir cuántas variables independientes y dependientes deberán incluirse. No necesariamente el mejor experimento es el que incluye el mayor número de variables; deben incluirse las variables que sean necesarias para probar las hipótesis, alcanzar los objetivos y responder las preguntas de investigación.</a:t>
            </a:r>
          </a:p>
          <a:p>
            <a:r>
              <a:rPr lang="es-MX" dirty="0"/>
              <a:t>Paso 2:  Elegir los niveles o modalidades de manipulación de las variables independientes y traducirlos en tratamientos experimentales.</a:t>
            </a:r>
          </a:p>
          <a:p>
            <a:r>
              <a:rPr lang="es-MX" dirty="0"/>
              <a:t>Paso 3: Desarrollar el instrumento o instrumentos para medir las variables dependientes.</a:t>
            </a:r>
          </a:p>
        </p:txBody>
      </p:sp>
    </p:spTree>
    <p:extLst>
      <p:ext uri="{BB962C8B-B14F-4D97-AF65-F5344CB8AC3E}">
        <p14:creationId xmlns:p14="http://schemas.microsoft.com/office/powerpoint/2010/main" val="107743669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A51AC20-B80B-4191-B876-0DE8855F49CC}"/>
              </a:ext>
            </a:extLst>
          </p:cNvPr>
          <p:cNvSpPr>
            <a:spLocks noGrp="1"/>
          </p:cNvSpPr>
          <p:nvPr>
            <p:ph type="title"/>
          </p:nvPr>
        </p:nvSpPr>
        <p:spPr/>
        <p:txBody>
          <a:bodyPr/>
          <a:lstStyle/>
          <a:p>
            <a:endParaRPr lang="es-MX"/>
          </a:p>
        </p:txBody>
      </p:sp>
      <p:sp>
        <p:nvSpPr>
          <p:cNvPr id="3" name="Marcador de contenido 2">
            <a:extLst>
              <a:ext uri="{FF2B5EF4-FFF2-40B4-BE49-F238E27FC236}">
                <a16:creationId xmlns:a16="http://schemas.microsoft.com/office/drawing/2014/main" id="{DFFD14FA-C5E5-479A-8502-461C28C21B78}"/>
              </a:ext>
            </a:extLst>
          </p:cNvPr>
          <p:cNvSpPr>
            <a:spLocks noGrp="1"/>
          </p:cNvSpPr>
          <p:nvPr>
            <p:ph idx="1"/>
          </p:nvPr>
        </p:nvSpPr>
        <p:spPr/>
        <p:txBody>
          <a:bodyPr>
            <a:normAutofit/>
          </a:bodyPr>
          <a:lstStyle/>
          <a:p>
            <a:r>
              <a:rPr lang="es-MX" dirty="0"/>
              <a:t>Paso 4: Seleccionar una muestra de casos o personas del tipo o perfil que nos interesa.</a:t>
            </a:r>
          </a:p>
          <a:p>
            <a:r>
              <a:rPr lang="es-MX" dirty="0"/>
              <a:t>Paso 5: En el caso de que sean individuos, reclutarlos. Esto implica ponerse en contacto con ellos, darles las explicaciones necesarias, obtener su consentimiento e indicarles lugar, día, hora y persona con quien deben presentarse. Es conveniente proporcionarles facilidades para que acudan al experimento (si se les puede brindar transporte, entregarles un mapa con los señalamientos precisos, etc.). También hay que darles cartas (a ellos o alguna institución a la que pertenezcan para facilitar el apoyo; por ejemplo, en escuelas a los directivos, maestros y padres de familia) y recordarles su participación el día anterior a la realización del experimento.</a:t>
            </a:r>
          </a:p>
        </p:txBody>
      </p:sp>
    </p:spTree>
    <p:extLst>
      <p:ext uri="{BB962C8B-B14F-4D97-AF65-F5344CB8AC3E}">
        <p14:creationId xmlns:p14="http://schemas.microsoft.com/office/powerpoint/2010/main" val="34310932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41D91FE-983E-49B9-9EFE-ED7833363C7E}"/>
              </a:ext>
            </a:extLst>
          </p:cNvPr>
          <p:cNvSpPr>
            <a:spLocks noGrp="1"/>
          </p:cNvSpPr>
          <p:nvPr>
            <p:ph type="title"/>
          </p:nvPr>
        </p:nvSpPr>
        <p:spPr/>
        <p:txBody>
          <a:bodyPr/>
          <a:lstStyle/>
          <a:p>
            <a:endParaRPr lang="es-MX"/>
          </a:p>
        </p:txBody>
      </p:sp>
      <p:sp>
        <p:nvSpPr>
          <p:cNvPr id="3" name="Marcador de contenido 2">
            <a:extLst>
              <a:ext uri="{FF2B5EF4-FFF2-40B4-BE49-F238E27FC236}">
                <a16:creationId xmlns:a16="http://schemas.microsoft.com/office/drawing/2014/main" id="{BADBCDE4-A4ED-40F3-AE6D-8FD434792E2D}"/>
              </a:ext>
            </a:extLst>
          </p:cNvPr>
          <p:cNvSpPr>
            <a:spLocks noGrp="1"/>
          </p:cNvSpPr>
          <p:nvPr>
            <p:ph idx="1"/>
          </p:nvPr>
        </p:nvSpPr>
        <p:spPr/>
        <p:txBody>
          <a:bodyPr/>
          <a:lstStyle/>
          <a:p>
            <a:r>
              <a:rPr lang="es-MX" dirty="0"/>
              <a:t>Paso 6: Seleccionar el diseño experimental o cuasiexperimental apropiado para nuestras hipótesis, objetivos y preguntas de investigación.</a:t>
            </a:r>
          </a:p>
          <a:p>
            <a:r>
              <a:rPr lang="es-MX" dirty="0"/>
              <a:t>Paso 7: Planear cómo vamos a manejar los casos o a los participantes. Con personas, elaborar una ruta crítica sobre qué van a hacer desde que llegan al lugar del experimento hasta que se retiran.</a:t>
            </a:r>
          </a:p>
          <a:p>
            <a:r>
              <a:rPr lang="es-MX" dirty="0"/>
              <a:t>Paso 8: En el caso de experimentos “puros”, dividirlos al azar o emparejarlos; y en el caso de cuasiexperimentos, analizar cuidadosamente las propiedades de los grupos intactos. </a:t>
            </a:r>
          </a:p>
          <a:p>
            <a:r>
              <a:rPr lang="es-MX" dirty="0"/>
              <a:t>Paso 9: Aplicar las prepruebas (cuando las haya), los tratamientos y las pospruebas. </a:t>
            </a:r>
          </a:p>
        </p:txBody>
      </p:sp>
    </p:spTree>
    <p:extLst>
      <p:ext uri="{BB962C8B-B14F-4D97-AF65-F5344CB8AC3E}">
        <p14:creationId xmlns:p14="http://schemas.microsoft.com/office/powerpoint/2010/main" val="116851892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MX" dirty="0"/>
              <a:t>Diseños no experimentales</a:t>
            </a:r>
          </a:p>
        </p:txBody>
      </p:sp>
      <p:sp>
        <p:nvSpPr>
          <p:cNvPr id="3" name="Marcador de contenido 2"/>
          <p:cNvSpPr>
            <a:spLocks noGrp="1"/>
          </p:cNvSpPr>
          <p:nvPr>
            <p:ph idx="1"/>
          </p:nvPr>
        </p:nvSpPr>
        <p:spPr/>
        <p:txBody>
          <a:bodyPr/>
          <a:lstStyle/>
          <a:p>
            <a:r>
              <a:rPr lang="es-MX" dirty="0"/>
              <a:t>La investigación no experimental cuantitativa podría definirse como la investigación que se realiza sin manipular deliberadamente variables. Es decir, se trata de estudios donde no hacemos varias en forma intencional las variables independientes para ver su efecto sobre otras variables. </a:t>
            </a:r>
          </a:p>
          <a:p>
            <a:r>
              <a:rPr lang="es-MX" dirty="0"/>
              <a:t>En la investigación no experimental se observan los fenómenos tal como se dan en su contexto natural, para después analizarlos. No es posible manipular las variables o asignar aleatoriamente a los participantes o tratamientos</a:t>
            </a:r>
          </a:p>
        </p:txBody>
      </p:sp>
    </p:spTree>
    <p:extLst>
      <p:ext uri="{BB962C8B-B14F-4D97-AF65-F5344CB8AC3E}">
        <p14:creationId xmlns:p14="http://schemas.microsoft.com/office/powerpoint/2010/main" val="209266467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Marcador de contenido 3"/>
          <p:cNvSpPr>
            <a:spLocks noGrp="1"/>
          </p:cNvSpPr>
          <p:nvPr>
            <p:ph idx="1"/>
          </p:nvPr>
        </p:nvSpPr>
        <p:spPr/>
        <p:txBody>
          <a:bodyPr/>
          <a:lstStyle/>
          <a:p>
            <a:endParaRPr lang="es-MX"/>
          </a:p>
        </p:txBody>
      </p:sp>
      <p:pic>
        <p:nvPicPr>
          <p:cNvPr id="5" name="Imagen 4"/>
          <p:cNvPicPr>
            <a:picLocks noChangeAspect="1"/>
          </p:cNvPicPr>
          <p:nvPr/>
        </p:nvPicPr>
        <p:blipFill>
          <a:blip r:embed="rId2"/>
          <a:stretch>
            <a:fillRect/>
          </a:stretch>
        </p:blipFill>
        <p:spPr>
          <a:xfrm>
            <a:off x="1827527" y="750045"/>
            <a:ext cx="10081266" cy="5601750"/>
          </a:xfrm>
          <a:prstGeom prst="rect">
            <a:avLst/>
          </a:prstGeom>
        </p:spPr>
      </p:pic>
    </p:spTree>
    <p:extLst>
      <p:ext uri="{BB962C8B-B14F-4D97-AF65-F5344CB8AC3E}">
        <p14:creationId xmlns:p14="http://schemas.microsoft.com/office/powerpoint/2010/main" val="338363238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Imagen 6"/>
          <p:cNvPicPr>
            <a:picLocks noChangeAspect="1"/>
          </p:cNvPicPr>
          <p:nvPr/>
        </p:nvPicPr>
        <p:blipFill>
          <a:blip r:embed="rId2"/>
          <a:stretch>
            <a:fillRect/>
          </a:stretch>
        </p:blipFill>
        <p:spPr>
          <a:xfrm>
            <a:off x="826843" y="1905000"/>
            <a:ext cx="11100997" cy="2900503"/>
          </a:xfrm>
          <a:prstGeom prst="rect">
            <a:avLst/>
          </a:prstGeom>
        </p:spPr>
      </p:pic>
    </p:spTree>
    <p:extLst>
      <p:ext uri="{BB962C8B-B14F-4D97-AF65-F5344CB8AC3E}">
        <p14:creationId xmlns:p14="http://schemas.microsoft.com/office/powerpoint/2010/main" val="2639552203"/>
      </p:ext>
    </p:extLst>
  </p:cSld>
  <p:clrMapOvr>
    <a:masterClrMapping/>
  </p:clrMapOvr>
</p:sld>
</file>

<file path=ppt/theme/theme1.xml><?xml version="1.0" encoding="utf-8"?>
<a:theme xmlns:a="http://schemas.openxmlformats.org/drawingml/2006/main" name="Espiral">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20449</TotalTime>
  <Words>798</Words>
  <Application>Microsoft Office PowerPoint</Application>
  <PresentationFormat>Panorámica</PresentationFormat>
  <Paragraphs>26</Paragraphs>
  <Slides>13</Slides>
  <Notes>0</Notes>
  <HiddenSlides>0</HiddenSlides>
  <MMClips>0</MMClips>
  <ScaleCrop>false</ScaleCrop>
  <HeadingPairs>
    <vt:vector size="6" baseType="variant">
      <vt:variant>
        <vt:lpstr>Fuentes usadas</vt:lpstr>
      </vt:variant>
      <vt:variant>
        <vt:i4>3</vt:i4>
      </vt:variant>
      <vt:variant>
        <vt:lpstr>Tema</vt:lpstr>
      </vt:variant>
      <vt:variant>
        <vt:i4>1</vt:i4>
      </vt:variant>
      <vt:variant>
        <vt:lpstr>Títulos de diapositiva</vt:lpstr>
      </vt:variant>
      <vt:variant>
        <vt:i4>13</vt:i4>
      </vt:variant>
    </vt:vector>
  </HeadingPairs>
  <TitlesOfParts>
    <vt:vector size="17" baseType="lpstr">
      <vt:lpstr>Arial</vt:lpstr>
      <vt:lpstr>Century Gothic</vt:lpstr>
      <vt:lpstr>Wingdings 3</vt:lpstr>
      <vt:lpstr>Espiral</vt:lpstr>
      <vt:lpstr>Diseño de la investigación experimental o no experimental</vt:lpstr>
      <vt:lpstr>Presentación de PowerPoint</vt:lpstr>
      <vt:lpstr>Diseños experimentales</vt:lpstr>
      <vt:lpstr>Pasos de un experimento</vt:lpstr>
      <vt:lpstr>Presentación de PowerPoint</vt:lpstr>
      <vt:lpstr>Presentación de PowerPoint</vt:lpstr>
      <vt:lpstr>Diseños no experimentales</vt:lpstr>
      <vt:lpstr>Presentación de PowerPoint</vt:lpstr>
      <vt:lpstr>Presentación de PowerPoint</vt:lpstr>
      <vt:lpstr>Presentación de PowerPoint</vt:lpstr>
      <vt:lpstr>Presentación de PowerPoint</vt:lpstr>
      <vt:lpstr>Presentación de PowerPoint</vt:lpstr>
      <vt:lpstr>Bibliografía</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Investigación cuantitativa en psicología</dc:title>
  <dc:creator>edgar gomez garcia</dc:creator>
  <cp:lastModifiedBy>Brayam Antony Cornejo Cruz</cp:lastModifiedBy>
  <cp:revision>32</cp:revision>
  <dcterms:created xsi:type="dcterms:W3CDTF">2021-03-24T22:26:39Z</dcterms:created>
  <dcterms:modified xsi:type="dcterms:W3CDTF">2021-08-12T01:13:11Z</dcterms:modified>
</cp:coreProperties>
</file>