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4572000" cy="4572000"/>
  <p:notesSz cx="6858000" cy="9144000"/>
  <p:embeddedFontLst>
    <p:embeddedFont>
      <p:font typeface="Lato" panose="020B0604020202020204" charset="0"/>
      <p:regular r:id="rId11"/>
      <p:bold r:id="rId12"/>
      <p:italic r:id="rId13"/>
      <p:boldItalic r:id="rId14"/>
    </p:embeddedFont>
    <p:embeddedFont>
      <p:font typeface="Montserrat" panose="020B0604020202020204" charset="0"/>
      <p:regular r:id="rId15"/>
      <p:bold r:id="rId16"/>
      <p:italic r:id="rId17"/>
      <p:boldItalic r:id="rId18"/>
    </p:embeddedFont>
    <p:embeddedFont>
      <p:font typeface="Playfair Display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440">
          <p15:clr>
            <a:srgbClr val="A4A3A4"/>
          </p15:clr>
        </p15:guide>
        <p15:guide id="2" pos="14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938" y="102"/>
      </p:cViewPr>
      <p:guideLst>
        <p:guide orient="horz" pos="1440"/>
        <p:guide pos="14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816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6f9e2c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6f9e2ca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46fdc6c76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46fdc6c76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3be0e7360815b92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3be0e7360815b92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63be0e7360815b92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63be0e7360815b92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63be0e7360815b92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63be0e7360815b92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3be0e7360815b92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63be0e7360815b92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63be0e7360815b92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63be0e7360815b92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63be0e7360815b92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63be0e7360815b92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374525" y="665600"/>
            <a:ext cx="1822800" cy="3240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496475" y="882400"/>
            <a:ext cx="1579200" cy="28071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48125" y="1446400"/>
            <a:ext cx="1475700" cy="14082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48181" y="2903938"/>
            <a:ext cx="1475700" cy="623400"/>
          </a:xfrm>
          <a:prstGeom prst="rect">
            <a:avLst/>
          </a:prstGeom>
        </p:spPr>
        <p:txBody>
          <a:bodyPr spcFirstLastPara="1" wrap="square" lIns="57575" tIns="57575" rIns="57575" bIns="5757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4485067"/>
            <a:ext cx="4572000" cy="87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155850" y="1096089"/>
            <a:ext cx="4260300" cy="1431300"/>
          </a:xfrm>
          <a:prstGeom prst="rect">
            <a:avLst/>
          </a:prstGeom>
        </p:spPr>
        <p:txBody>
          <a:bodyPr spcFirstLastPara="1" wrap="square" lIns="57575" tIns="57575" rIns="57575" bIns="575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155850" y="2595067"/>
            <a:ext cx="4260300" cy="9525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1pPr>
            <a:lvl2pPr marL="914400" lvl="1" indent="-285750" algn="ctr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2pPr>
            <a:lvl3pPr marL="1371600" lvl="2" indent="-285750" algn="ctr">
              <a:spcBef>
                <a:spcPts val="100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85750" algn="ctr">
              <a:spcBef>
                <a:spcPts val="1000"/>
              </a:spcBef>
              <a:spcAft>
                <a:spcPts val="0"/>
              </a:spcAft>
              <a:buSzPts val="900"/>
              <a:buChar char="●"/>
              <a:defRPr/>
            </a:lvl4pPr>
            <a:lvl5pPr marL="2286000" lvl="4" indent="-285750" algn="ctr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5pPr>
            <a:lvl6pPr marL="2743200" lvl="5" indent="-285750" algn="ctr">
              <a:spcBef>
                <a:spcPts val="100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ctr">
              <a:spcBef>
                <a:spcPts val="1000"/>
              </a:spcBef>
              <a:spcAft>
                <a:spcPts val="0"/>
              </a:spcAft>
              <a:buSzPts val="900"/>
              <a:buChar char="●"/>
              <a:defRPr/>
            </a:lvl7pPr>
            <a:lvl8pPr marL="3657600" lvl="7" indent="-285750" algn="ctr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8pPr>
            <a:lvl9pPr marL="4114800" lvl="8" indent="-285750" algn="ctr">
              <a:spcBef>
                <a:spcPts val="1000"/>
              </a:spcBef>
              <a:spcAft>
                <a:spcPts val="100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54775" y="1265667"/>
            <a:ext cx="4062600" cy="15984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4485067"/>
            <a:ext cx="4572000" cy="87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155850" y="347867"/>
            <a:ext cx="4260300" cy="5565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155850" y="1024422"/>
            <a:ext cx="4260300" cy="30369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1pPr>
            <a:lvl2pPr marL="914400" lvl="1" indent="-285750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2pPr>
            <a:lvl3pPr marL="1371600" lvl="2" indent="-285750">
              <a:spcBef>
                <a:spcPts val="100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85750">
              <a:spcBef>
                <a:spcPts val="1000"/>
              </a:spcBef>
              <a:spcAft>
                <a:spcPts val="0"/>
              </a:spcAft>
              <a:buSzPts val="900"/>
              <a:buChar char="●"/>
              <a:defRPr/>
            </a:lvl4pPr>
            <a:lvl5pPr marL="2286000" lvl="4" indent="-285750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5pPr>
            <a:lvl6pPr marL="2743200" lvl="5" indent="-285750">
              <a:spcBef>
                <a:spcPts val="100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>
              <a:spcBef>
                <a:spcPts val="1000"/>
              </a:spcBef>
              <a:spcAft>
                <a:spcPts val="0"/>
              </a:spcAft>
              <a:buSzPts val="900"/>
              <a:buChar char="●"/>
              <a:defRPr/>
            </a:lvl7pPr>
            <a:lvl8pPr marL="3657600" lvl="7" indent="-285750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8pPr>
            <a:lvl9pPr marL="4114800" lvl="8" indent="-285750">
              <a:spcBef>
                <a:spcPts val="1000"/>
              </a:spcBef>
              <a:spcAft>
                <a:spcPts val="100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55850" y="347867"/>
            <a:ext cx="4260300" cy="5565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55850" y="1024422"/>
            <a:ext cx="1999800" cy="30369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SzPts val="900"/>
              <a:buChar char="●"/>
              <a:defRPr sz="900"/>
            </a:lvl1pPr>
            <a:lvl2pPr marL="914400" lvl="1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2pPr>
            <a:lvl3pPr marL="1371600" lvl="2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3pPr>
            <a:lvl4pPr marL="1828800" lvl="3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4pPr>
            <a:lvl5pPr marL="2286000" lvl="4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5pPr>
            <a:lvl6pPr marL="2743200" lvl="5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6pPr>
            <a:lvl7pPr marL="3200400" lvl="6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7pPr>
            <a:lvl8pPr marL="3657600" lvl="7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8pPr>
            <a:lvl9pPr marL="4114800" lvl="8" indent="-279400">
              <a:spcBef>
                <a:spcPts val="1000"/>
              </a:spcBef>
              <a:spcAft>
                <a:spcPts val="1000"/>
              </a:spcAft>
              <a:buSzPts val="800"/>
              <a:buChar char="■"/>
              <a:defRPr sz="8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2416200" y="1024422"/>
            <a:ext cx="1999800" cy="30369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SzPts val="900"/>
              <a:buChar char="●"/>
              <a:defRPr sz="900"/>
            </a:lvl1pPr>
            <a:lvl2pPr marL="914400" lvl="1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2pPr>
            <a:lvl3pPr marL="1371600" lvl="2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3pPr>
            <a:lvl4pPr marL="1828800" lvl="3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4pPr>
            <a:lvl5pPr marL="2286000" lvl="4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5pPr>
            <a:lvl6pPr marL="2743200" lvl="5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6pPr>
            <a:lvl7pPr marL="3200400" lvl="6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7pPr>
            <a:lvl8pPr marL="3657600" lvl="7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8pPr>
            <a:lvl9pPr marL="4114800" lvl="8" indent="-279400">
              <a:spcBef>
                <a:spcPts val="1000"/>
              </a:spcBef>
              <a:spcAft>
                <a:spcPts val="1000"/>
              </a:spcAft>
              <a:buSzPts val="800"/>
              <a:buChar char="■"/>
              <a:defRPr sz="8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155850" y="347867"/>
            <a:ext cx="4260300" cy="5565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155850" y="493867"/>
            <a:ext cx="1404000" cy="671700"/>
          </a:xfrm>
          <a:prstGeom prst="rect">
            <a:avLst/>
          </a:prstGeom>
        </p:spPr>
        <p:txBody>
          <a:bodyPr spcFirstLastPara="1" wrap="square" lIns="57575" tIns="57575" rIns="57575" bIns="5757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155850" y="1236780"/>
            <a:ext cx="1404000" cy="28260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79400">
              <a:spcBef>
                <a:spcPts val="0"/>
              </a:spcBef>
              <a:spcAft>
                <a:spcPts val="0"/>
              </a:spcAft>
              <a:buSzPts val="800"/>
              <a:buChar char="●"/>
              <a:defRPr sz="800"/>
            </a:lvl1pPr>
            <a:lvl2pPr marL="914400" lvl="1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2pPr>
            <a:lvl3pPr marL="1371600" lvl="2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3pPr>
            <a:lvl4pPr marL="1828800" lvl="3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4pPr>
            <a:lvl5pPr marL="2286000" lvl="4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5pPr>
            <a:lvl6pPr marL="2743200" lvl="5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6pPr>
            <a:lvl7pPr marL="3200400" lvl="6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7pPr>
            <a:lvl8pPr marL="3657600" lvl="7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8pPr>
            <a:lvl9pPr marL="4114800" lvl="8" indent="-279400">
              <a:spcBef>
                <a:spcPts val="1000"/>
              </a:spcBef>
              <a:spcAft>
                <a:spcPts val="1000"/>
              </a:spcAft>
              <a:buSzPts val="800"/>
              <a:buChar char="■"/>
              <a:defRPr sz="8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245125" y="467867"/>
            <a:ext cx="2809500" cy="36363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2286000" y="-22"/>
            <a:ext cx="2286000" cy="4572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2514838" y="3996000"/>
            <a:ext cx="234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132750" y="984844"/>
            <a:ext cx="2022600" cy="1496400"/>
          </a:xfrm>
          <a:prstGeom prst="rect">
            <a:avLst/>
          </a:prstGeom>
        </p:spPr>
        <p:txBody>
          <a:bodyPr spcFirstLastPara="1" wrap="square" lIns="57575" tIns="57575" rIns="57575" bIns="575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132750" y="2529068"/>
            <a:ext cx="2022600" cy="11961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2469750" y="643733"/>
            <a:ext cx="1918500" cy="32844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1pPr>
            <a:lvl2pPr marL="914400" lvl="1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>
                <a:solidFill>
                  <a:schemeClr val="lt1"/>
                </a:solidFill>
              </a:defRPr>
            </a:lvl2pPr>
            <a:lvl3pPr marL="1371600" lvl="2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>
                <a:solidFill>
                  <a:schemeClr val="lt1"/>
                </a:solidFill>
              </a:defRPr>
            </a:lvl3pPr>
            <a:lvl4pPr marL="1828800" lvl="3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>
                <a:solidFill>
                  <a:schemeClr val="lt1"/>
                </a:solidFill>
              </a:defRPr>
            </a:lvl4pPr>
            <a:lvl5pPr marL="2286000" lvl="4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>
                <a:solidFill>
                  <a:schemeClr val="lt1"/>
                </a:solidFill>
              </a:defRPr>
            </a:lvl5pPr>
            <a:lvl6pPr marL="2743200" lvl="5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>
                <a:solidFill>
                  <a:schemeClr val="lt1"/>
                </a:solidFill>
              </a:defRPr>
            </a:lvl6pPr>
            <a:lvl7pPr marL="3200400" lvl="6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>
                <a:solidFill>
                  <a:schemeClr val="lt1"/>
                </a:solidFill>
              </a:defRPr>
            </a:lvl7pPr>
            <a:lvl8pPr marL="3657600" lvl="7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>
                <a:solidFill>
                  <a:schemeClr val="lt1"/>
                </a:solidFill>
              </a:defRPr>
            </a:lvl8pPr>
            <a:lvl9pPr marL="4114800" lvl="8" indent="-285750">
              <a:spcBef>
                <a:spcPts val="1000"/>
              </a:spcBef>
              <a:spcAft>
                <a:spcPts val="1000"/>
              </a:spcAft>
              <a:buClr>
                <a:schemeClr val="lt1"/>
              </a:buClr>
              <a:buSzPts val="9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159750" y="3760511"/>
            <a:ext cx="2999400" cy="5322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coral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55850" y="347867"/>
            <a:ext cx="4260300" cy="55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575" tIns="57575" rIns="57575" bIns="575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55850" y="1024422"/>
            <a:ext cx="4260300" cy="30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Lato"/>
              <a:buChar char="●"/>
              <a:defRPr sz="11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○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■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●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○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■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●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○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8575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900"/>
              <a:buFont typeface="Lato"/>
              <a:buChar char="■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575" tIns="57575" rIns="57575" bIns="57575" anchor="ctr" anchorCtr="0">
            <a:noAutofit/>
          </a:bodyPr>
          <a:lstStyle>
            <a:lvl1pPr lvl="0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/>
          <p:nvPr/>
        </p:nvSpPr>
        <p:spPr>
          <a:xfrm>
            <a:off x="356150" y="355350"/>
            <a:ext cx="3861300" cy="3861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title" idx="4294967295"/>
          </p:nvPr>
        </p:nvSpPr>
        <p:spPr>
          <a:xfrm>
            <a:off x="360588" y="569093"/>
            <a:ext cx="3861300" cy="8403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chemeClr val="accent5"/>
                </a:solidFill>
              </a:rPr>
              <a:t>INSTITUCIONES DONDE INTERVIENE EL PSICÓLOGO ORGANIZACIONAL</a:t>
            </a:r>
            <a:endParaRPr sz="1800">
              <a:solidFill>
                <a:schemeClr val="accent5"/>
              </a:solidFill>
            </a:endParaRPr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4294967295"/>
          </p:nvPr>
        </p:nvSpPr>
        <p:spPr>
          <a:xfrm>
            <a:off x="360575" y="3559500"/>
            <a:ext cx="3861300" cy="3342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/>
              <a:t>Elaborado por: Sara Pérez Monzón </a:t>
            </a:r>
            <a:endParaRPr sz="1200"/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4300" y="1495688"/>
            <a:ext cx="3013900" cy="158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body" idx="1"/>
          </p:nvPr>
        </p:nvSpPr>
        <p:spPr>
          <a:xfrm>
            <a:off x="155850" y="390001"/>
            <a:ext cx="4260300" cy="16554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>
                <a:latin typeface="Montserrat"/>
                <a:ea typeface="Montserrat"/>
                <a:cs typeface="Montserrat"/>
                <a:sym typeface="Montserrat"/>
              </a:rPr>
              <a:t>El licenciado en psicología organizacional puede desempeñarse como empleado dependiente en instituciones públicas o empresas privadas, tanto a nivel nacional como internacional (Benjamín, 2009)</a:t>
            </a:r>
            <a:endParaRPr sz="15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spcBef>
                <a:spcPts val="1000"/>
              </a:spcBef>
              <a:spcAft>
                <a:spcPts val="1000"/>
              </a:spcAft>
              <a:buNone/>
            </a:pPr>
            <a:endParaRPr sz="15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8" name="Google Shape;6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5100" y="2045401"/>
            <a:ext cx="2221799" cy="2221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132750" y="984844"/>
            <a:ext cx="2022600" cy="1496400"/>
          </a:xfrm>
          <a:prstGeom prst="rect">
            <a:avLst/>
          </a:prstGeom>
        </p:spPr>
        <p:txBody>
          <a:bodyPr spcFirstLastPara="1" wrap="square" lIns="57575" tIns="57575" rIns="57575" bIns="5757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/>
              <a:t>ORGANIZACIÓN</a:t>
            </a:r>
            <a:r>
              <a:rPr lang="es"/>
              <a:t> </a:t>
            </a:r>
            <a:endParaRPr sz="2200"/>
          </a:p>
        </p:txBody>
      </p:sp>
      <p:sp>
        <p:nvSpPr>
          <p:cNvPr id="74" name="Google Shape;74;p15"/>
          <p:cNvSpPr txBox="1">
            <a:spLocks noGrp="1"/>
          </p:cNvSpPr>
          <p:nvPr>
            <p:ph type="subTitle" idx="1"/>
          </p:nvPr>
        </p:nvSpPr>
        <p:spPr>
          <a:xfrm>
            <a:off x="132750" y="2529075"/>
            <a:ext cx="2153400" cy="11961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 dirty="0"/>
              <a:t>Es un sistema definido para conseguir ciertos </a:t>
            </a:r>
            <a:r>
              <a:rPr lang="es" sz="1100" dirty="0" smtClean="0"/>
              <a:t>objetivos. </a:t>
            </a:r>
            <a:r>
              <a:rPr lang="es" sz="1100" dirty="0"/>
              <a:t>Estos sistemas pueden estar compuestos por otros subsistemas vinculados que desempeñan funciones concretas</a:t>
            </a:r>
            <a:endParaRPr sz="1100" dirty="0"/>
          </a:p>
        </p:txBody>
      </p:sp>
      <p:sp>
        <p:nvSpPr>
          <p:cNvPr id="75" name="Google Shape;75;p15"/>
          <p:cNvSpPr txBox="1">
            <a:spLocks noGrp="1"/>
          </p:cNvSpPr>
          <p:nvPr>
            <p:ph type="body" idx="2"/>
          </p:nvPr>
        </p:nvSpPr>
        <p:spPr>
          <a:xfrm>
            <a:off x="2449277" y="2079002"/>
            <a:ext cx="1918500" cy="24930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s" dirty="0"/>
              <a:t>También se puede definir como un grupo social integrado por personas, tareas y administración, que se relacionan entre sí dentro de una estructura sistemática con el propósito de alcanzar unas metas</a:t>
            </a:r>
            <a:endParaRPr dirty="0"/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2811" y="162476"/>
            <a:ext cx="2126388" cy="119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155850" y="347867"/>
            <a:ext cx="4260300" cy="5565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EMPRESA PRIVADA</a:t>
            </a:r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body" idx="1"/>
          </p:nvPr>
        </p:nvSpPr>
        <p:spPr>
          <a:xfrm>
            <a:off x="155850" y="904374"/>
            <a:ext cx="4260300" cy="15228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s" sz="1800" dirty="0">
                <a:solidFill>
                  <a:schemeClr val="accent1"/>
                </a:solidFill>
              </a:rPr>
              <a:t>Es aquella que corresponde a particulares, debe estar controlada por un individuo o por una entidad que no forme parte del </a:t>
            </a:r>
            <a:r>
              <a:rPr lang="es" sz="1800" dirty="0" smtClean="0">
                <a:solidFill>
                  <a:schemeClr val="accent1"/>
                </a:solidFill>
              </a:rPr>
              <a:t>gobierno (Producción</a:t>
            </a:r>
            <a:r>
              <a:rPr lang="es" sz="1800" dirty="0">
                <a:solidFill>
                  <a:schemeClr val="accent1"/>
                </a:solidFill>
              </a:rPr>
              <a:t>, Servicios Comerciales)</a:t>
            </a:r>
            <a:endParaRPr sz="1800" dirty="0">
              <a:solidFill>
                <a:schemeClr val="accent1"/>
              </a:solidFill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7325" y="2803998"/>
            <a:ext cx="2497350" cy="1300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155850" y="347867"/>
            <a:ext cx="4260300" cy="5565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EMPRESA PÚBLICA </a:t>
            </a:r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155850" y="1005689"/>
            <a:ext cx="4260300" cy="30369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s" sz="1900" dirty="0" smtClean="0">
                <a:solidFill>
                  <a:schemeClr val="accent1"/>
                </a:solidFill>
              </a:rPr>
              <a:t>Perteneciente </a:t>
            </a:r>
            <a:r>
              <a:rPr lang="es" sz="1900" dirty="0">
                <a:solidFill>
                  <a:schemeClr val="accent1"/>
                </a:solidFill>
              </a:rPr>
              <a:t>y es dirigida por el  estado, suelen ser empresas de </a:t>
            </a:r>
            <a:r>
              <a:rPr lang="es" sz="1900" dirty="0" smtClean="0">
                <a:solidFill>
                  <a:schemeClr val="accent1"/>
                </a:solidFill>
              </a:rPr>
              <a:t>servicios </a:t>
            </a:r>
            <a:r>
              <a:rPr lang="es" sz="1900" dirty="0">
                <a:solidFill>
                  <a:schemeClr val="accent1"/>
                </a:solidFill>
              </a:rPr>
              <a:t>(Secretarias, Procuradurías, etc)</a:t>
            </a:r>
            <a:endParaRPr sz="1900" dirty="0">
              <a:solidFill>
                <a:schemeClr val="accent1"/>
              </a:solidFill>
            </a:endParaRPr>
          </a:p>
        </p:txBody>
      </p:sp>
      <p:pic>
        <p:nvPicPr>
          <p:cNvPr id="90" name="Google Shape;9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2988" y="2549171"/>
            <a:ext cx="3186026" cy="149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155850" y="347867"/>
            <a:ext cx="4260300" cy="5565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EMPRESA PARAESTATAL</a:t>
            </a:r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155850" y="1024422"/>
            <a:ext cx="4260300" cy="30369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s" sz="2000" dirty="0"/>
              <a:t>Son propiedad mayoritaria total del estado y funcionan como empresas </a:t>
            </a:r>
            <a:r>
              <a:rPr lang="es" sz="2000" dirty="0" smtClean="0"/>
              <a:t>privadas </a:t>
            </a:r>
            <a:r>
              <a:rPr lang="es" sz="2000" dirty="0"/>
              <a:t>(BANSEFI, BANJERCITO, etc.)</a:t>
            </a:r>
            <a:endParaRPr sz="2000" dirty="0"/>
          </a:p>
        </p:txBody>
      </p:sp>
      <p:pic>
        <p:nvPicPr>
          <p:cNvPr id="97" name="Google Shape;97;p18"/>
          <p:cNvPicPr preferRelativeResize="0"/>
          <p:nvPr/>
        </p:nvPicPr>
        <p:blipFill rotWithShape="1">
          <a:blip r:embed="rId3">
            <a:alphaModFix/>
          </a:blip>
          <a:srcRect t="13956"/>
          <a:stretch/>
        </p:blipFill>
        <p:spPr>
          <a:xfrm>
            <a:off x="1176875" y="2786629"/>
            <a:ext cx="2218250" cy="152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132750" y="984844"/>
            <a:ext cx="2022600" cy="14964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/>
              <a:t>COOPERATIVA </a:t>
            </a:r>
            <a:endParaRPr sz="2000"/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2"/>
          </p:nvPr>
        </p:nvSpPr>
        <p:spPr>
          <a:xfrm>
            <a:off x="2469750" y="643733"/>
            <a:ext cx="1918500" cy="32844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s" sz="1200" dirty="0"/>
              <a:t>Consiste en una asociación autónoma de personas unidas voluntariamente con el objetivo de desarrollar un negocio o actividad </a:t>
            </a:r>
            <a:r>
              <a:rPr lang="es" sz="1200" dirty="0" smtClean="0"/>
              <a:t>económica, </a:t>
            </a:r>
            <a:r>
              <a:rPr lang="es" sz="1200" dirty="0"/>
              <a:t>usando una compañía para </a:t>
            </a:r>
            <a:r>
              <a:rPr lang="es" sz="1200" dirty="0" smtClean="0"/>
              <a:t>ello </a:t>
            </a:r>
            <a:r>
              <a:rPr lang="es" sz="1200" dirty="0"/>
              <a:t>(Cooperativa de producción, Cooperativa de consumidores y usuarios, Cooperativa escolar)</a:t>
            </a:r>
            <a:endParaRPr sz="1200" dirty="0"/>
          </a:p>
        </p:txBody>
      </p:sp>
      <p:pic>
        <p:nvPicPr>
          <p:cNvPr id="104" name="Google Shape;10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750" y="2481250"/>
            <a:ext cx="2244600" cy="149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245125" y="467875"/>
            <a:ext cx="4076100" cy="36363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REFERENCIAS </a:t>
            </a:r>
            <a:endParaRPr dirty="0"/>
          </a:p>
          <a:p>
            <a:pPr marL="457200" lvl="0" indent="-419100">
              <a:buChar char="●"/>
            </a:pPr>
            <a:r>
              <a:rPr lang="es" dirty="0"/>
              <a:t>Benjamín, </a:t>
            </a:r>
            <a:r>
              <a:rPr lang="es" dirty="0" smtClean="0"/>
              <a:t>E</a:t>
            </a:r>
            <a:r>
              <a:rPr lang="es" dirty="0"/>
              <a:t>. (</a:t>
            </a:r>
            <a:r>
              <a:rPr lang="es" dirty="0" smtClean="0"/>
              <a:t>2009). </a:t>
            </a:r>
            <a:r>
              <a:rPr lang="es" dirty="0"/>
              <a:t>Organización de las empresas. México: Mc Graw Hill</a:t>
            </a:r>
            <a:r>
              <a:rPr lang="es" dirty="0" smtClean="0"/>
              <a:t>, </a:t>
            </a:r>
            <a:r>
              <a:rPr lang="es" dirty="0"/>
              <a:t>ISBN: 287 págs.,  978-970-10-6935-6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Personalizado</PresentationFormat>
  <Paragraphs>16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Lato</vt:lpstr>
      <vt:lpstr>Arial</vt:lpstr>
      <vt:lpstr>Montserrat</vt:lpstr>
      <vt:lpstr>Playfair Display</vt:lpstr>
      <vt:lpstr>Coral</vt:lpstr>
      <vt:lpstr>INSTITUCIONES DONDE INTERVIENE EL PSICÓLOGO ORGANIZACIONAL</vt:lpstr>
      <vt:lpstr>Presentación de PowerPoint</vt:lpstr>
      <vt:lpstr>ORGANIZACIÓN </vt:lpstr>
      <vt:lpstr>EMPRESA PRIVADA</vt:lpstr>
      <vt:lpstr>EMPRESA PÚBLICA </vt:lpstr>
      <vt:lpstr>EMPRESA PARAESTATAL</vt:lpstr>
      <vt:lpstr>COOPERATIVA </vt:lpstr>
      <vt:lpstr>REFERENCIAS  Benjamín, E. (2009). Organización de las empresas. México: Mc Graw Hill, ISBN: 287 págs.,  978-970-10-6935-6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INSTITUCIONES DONDE INTERVIENE EL PSICÓLOGO ORGANIZACIONAL</dc:title>
  <cp:lastModifiedBy>USUARIO</cp:lastModifiedBy>
  <cp:revision>1</cp:revision>
  <dcterms:modified xsi:type="dcterms:W3CDTF">2022-08-25T21:45:47Z</dcterms:modified>
</cp:coreProperties>
</file>