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14"/>
  </p:normalViewPr>
  <p:slideViewPr>
    <p:cSldViewPr snapToGrid="0" snapToObjects="1">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24E29671-2657-9947-AB89-EDD979678CE7}"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187301424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4E29671-2657-9947-AB89-EDD979678CE7}"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2491879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4E29671-2657-9947-AB89-EDD979678CE7}"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1210732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4E29671-2657-9947-AB89-EDD979678CE7}"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3713124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24E29671-2657-9947-AB89-EDD979678CE7}"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17526266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24E29671-2657-9947-AB89-EDD979678CE7}" type="datetimeFigureOut">
              <a:rPr lang="es-MX" smtClean="0"/>
              <a:t>06/11/2022</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141153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24E29671-2657-9947-AB89-EDD979678CE7}"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C8C4B9E-201A-DC41-A05C-B154A62CF508}"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268724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4E29671-2657-9947-AB89-EDD979678CE7}"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121357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29671-2657-9947-AB89-EDD979678CE7}"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66838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24E29671-2657-9947-AB89-EDD979678CE7}" type="datetimeFigureOut">
              <a:rPr lang="es-MX" smtClean="0"/>
              <a:t>06/11/2022</a:t>
            </a:fld>
            <a:endParaRPr lang="es-MX"/>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1" name="Slide Number Placeholder 10"/>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3635772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24E29671-2657-9947-AB89-EDD979678CE7}" type="datetimeFigureOut">
              <a:rPr lang="es-MX" smtClean="0"/>
              <a:t>06/11/2022</a:t>
            </a:fld>
            <a:endParaRPr lang="es-MX"/>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s-MX"/>
          </a:p>
        </p:txBody>
      </p:sp>
      <p:sp>
        <p:nvSpPr>
          <p:cNvPr id="10" name="Slide Number Placeholder 9"/>
          <p:cNvSpPr>
            <a:spLocks noGrp="1"/>
          </p:cNvSpPr>
          <p:nvPr>
            <p:ph type="sldNum" sz="quarter" idx="12"/>
          </p:nvPr>
        </p:nvSpPr>
        <p:spPr/>
        <p:txBody>
          <a:bodyPr/>
          <a:lstStyle/>
          <a:p>
            <a:fld id="{4C8C4B9E-201A-DC41-A05C-B154A62CF508}" type="slidenum">
              <a:rPr lang="es-MX" smtClean="0"/>
              <a:t>‹Nº›</a:t>
            </a:fld>
            <a:endParaRPr lang="es-MX"/>
          </a:p>
        </p:txBody>
      </p:sp>
    </p:spTree>
    <p:extLst>
      <p:ext uri="{BB962C8B-B14F-4D97-AF65-F5344CB8AC3E}">
        <p14:creationId xmlns:p14="http://schemas.microsoft.com/office/powerpoint/2010/main" val="3980483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24E29671-2657-9947-AB89-EDD979678CE7}" type="datetimeFigureOut">
              <a:rPr lang="es-MX" smtClean="0"/>
              <a:t>06/11/2022</a:t>
            </a:fld>
            <a:endParaRPr lang="es-MX"/>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s-MX"/>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4C8C4B9E-201A-DC41-A05C-B154A62CF508}" type="slidenum">
              <a:rPr lang="es-MX" smtClean="0"/>
              <a:t>‹Nº›</a:t>
            </a:fld>
            <a:endParaRPr lang="es-MX"/>
          </a:p>
        </p:txBody>
      </p:sp>
    </p:spTree>
    <p:extLst>
      <p:ext uri="{BB962C8B-B14F-4D97-AF65-F5344CB8AC3E}">
        <p14:creationId xmlns:p14="http://schemas.microsoft.com/office/powerpoint/2010/main" val="12779993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E767D3-0738-7DCD-836F-32F73950C0F3}"/>
              </a:ext>
            </a:extLst>
          </p:cNvPr>
          <p:cNvSpPr>
            <a:spLocks noGrp="1"/>
          </p:cNvSpPr>
          <p:nvPr>
            <p:ph type="ctrTitle"/>
          </p:nvPr>
        </p:nvSpPr>
        <p:spPr/>
        <p:txBody>
          <a:bodyPr>
            <a:normAutofit fontScale="90000"/>
          </a:bodyPr>
          <a:lstStyle/>
          <a:p>
            <a:r>
              <a:rPr lang="es-MX" dirty="0"/>
              <a:t>PROCEDIMIENTOS DEL CONDICIONAMIENTO INSTRUMENTAL </a:t>
            </a:r>
          </a:p>
        </p:txBody>
      </p:sp>
    </p:spTree>
    <p:extLst>
      <p:ext uri="{BB962C8B-B14F-4D97-AF65-F5344CB8AC3E}">
        <p14:creationId xmlns:p14="http://schemas.microsoft.com/office/powerpoint/2010/main" val="3366943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Salpicaduras y manchas sobre fondo transparente en formato PNG">
            <a:extLst>
              <a:ext uri="{FF2B5EF4-FFF2-40B4-BE49-F238E27FC236}">
                <a16:creationId xmlns:a16="http://schemas.microsoft.com/office/drawing/2014/main" id="{A25E8F62-D8C9-BB02-6BAF-3C7AD7A9FD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04" y="5159115"/>
            <a:ext cx="1698885" cy="1698885"/>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8CC0A80F-3D73-C6B8-A8F8-6D829FB558EB}"/>
              </a:ext>
            </a:extLst>
          </p:cNvPr>
          <p:cNvSpPr txBox="1"/>
          <p:nvPr/>
        </p:nvSpPr>
        <p:spPr>
          <a:xfrm>
            <a:off x="719387" y="1102176"/>
            <a:ext cx="10666562" cy="3785652"/>
          </a:xfrm>
          <a:prstGeom prst="rect">
            <a:avLst/>
          </a:prstGeom>
          <a:noFill/>
        </p:spPr>
        <p:txBody>
          <a:bodyPr wrap="square">
            <a:spAutoFit/>
          </a:bodyPr>
          <a:lstStyle/>
          <a:p>
            <a:pPr algn="ctr">
              <a:lnSpc>
                <a:spcPct val="150000"/>
              </a:lnSpc>
            </a:pPr>
            <a:r>
              <a:rPr lang="es-MX" sz="2000" dirty="0">
                <a:latin typeface="Centaur" panose="02030504050205020304" pitchFamily="18" charset="0"/>
                <a:cs typeface="Times New Roman" panose="02020603050405020304" pitchFamily="18" charset="0"/>
              </a:rPr>
              <a:t>En todas las situaciones de condicionamiento instrumental, el participante </a:t>
            </a:r>
            <a:r>
              <a:rPr lang="es-MX" sz="2000" b="1" i="1" dirty="0">
                <a:latin typeface="Centaur" panose="02030504050205020304" pitchFamily="18" charset="0"/>
                <a:cs typeface="Times New Roman" panose="02020603050405020304" pitchFamily="18" charset="0"/>
              </a:rPr>
              <a:t>emite una respuesta</a:t>
            </a:r>
            <a:r>
              <a:rPr lang="es-MX" sz="2000" dirty="0">
                <a:latin typeface="Centaur" panose="02030504050205020304" pitchFamily="18" charset="0"/>
                <a:cs typeface="Times New Roman" panose="02020603050405020304" pitchFamily="18" charset="0"/>
              </a:rPr>
              <a:t> y por consecuencia </a:t>
            </a:r>
            <a:r>
              <a:rPr lang="es-MX" sz="2000" b="1" i="1" dirty="0">
                <a:latin typeface="Centaur" panose="02030504050205020304" pitchFamily="18" charset="0"/>
                <a:cs typeface="Times New Roman" panose="02020603050405020304" pitchFamily="18" charset="0"/>
              </a:rPr>
              <a:t>produce un </a:t>
            </a:r>
            <a:r>
              <a:rPr lang="es-MX" sz="2000" b="1" i="1" dirty="0" smtClean="0">
                <a:latin typeface="Centaur" panose="02030504050205020304" pitchFamily="18" charset="0"/>
                <a:cs typeface="Times New Roman" panose="02020603050405020304" pitchFamily="18" charset="0"/>
              </a:rPr>
              <a:t>resultado</a:t>
            </a:r>
            <a:r>
              <a:rPr lang="es-MX" sz="2000" dirty="0">
                <a:latin typeface="Centaur" panose="02030504050205020304" pitchFamily="18" charset="0"/>
                <a:cs typeface="Times New Roman" panose="02020603050405020304" pitchFamily="18" charset="0"/>
              </a:rPr>
              <a:t> </a:t>
            </a:r>
            <a:r>
              <a:rPr lang="es-MX" sz="2000" dirty="0" smtClean="0">
                <a:latin typeface="Centaur" panose="02030504050205020304" pitchFamily="18" charset="0"/>
                <a:cs typeface="Times New Roman" panose="02020603050405020304" pitchFamily="18" charset="0"/>
              </a:rPr>
              <a:t>, por ejemplo ,</a:t>
            </a:r>
            <a:r>
              <a:rPr lang="es-MX" sz="2000" dirty="0">
                <a:latin typeface="Centaur" panose="02030504050205020304" pitchFamily="18" charset="0"/>
                <a:cs typeface="Times New Roman" panose="02020603050405020304" pitchFamily="18" charset="0"/>
              </a:rPr>
              <a:t> </a:t>
            </a:r>
            <a:r>
              <a:rPr lang="es-MX" sz="2000" dirty="0" smtClean="0">
                <a:latin typeface="Centaur" panose="02030504050205020304" pitchFamily="18" charset="0"/>
                <a:cs typeface="Times New Roman" panose="02020603050405020304" pitchFamily="18" charset="0"/>
              </a:rPr>
              <a:t>pagarle </a:t>
            </a:r>
            <a:r>
              <a:rPr lang="es-MX" sz="2000" dirty="0">
                <a:latin typeface="Centaur" panose="02030504050205020304" pitchFamily="18" charset="0"/>
                <a:cs typeface="Times New Roman" panose="02020603050405020304" pitchFamily="18" charset="0"/>
              </a:rPr>
              <a:t>al vecino por cortar el césped, gritarle al gato por subirse a la barra de la cocina, cerrar una ventana para impedir que entre la lluvia y quitarle a un adolescente el privilegio de usar el carro por llegar demasiado tarde son formas de condicionamiento instrumental. Dos de estos ejemplos involucran eventos placenteros (recibir un pago, conducir un auto), mientras que los otros dos incluyen estímulos desagradables (el sonido del grito y la entrada de la lluvia por la ventana). </a:t>
            </a:r>
            <a:endParaRPr lang="es-MX" sz="2000" dirty="0" smtClean="0">
              <a:latin typeface="Centaur" panose="02030504050205020304" pitchFamily="18" charset="0"/>
              <a:cs typeface="Times New Roman" panose="02020603050405020304" pitchFamily="18" charset="0"/>
            </a:endParaRPr>
          </a:p>
          <a:p>
            <a:pPr algn="ctr">
              <a:lnSpc>
                <a:spcPct val="150000"/>
              </a:lnSpc>
            </a:pPr>
            <a:r>
              <a:rPr lang="es-MX" sz="2000" dirty="0" smtClean="0">
                <a:latin typeface="Centaur" panose="02030504050205020304" pitchFamily="18" charset="0"/>
                <a:cs typeface="Times New Roman" panose="02020603050405020304" pitchFamily="18" charset="0"/>
              </a:rPr>
              <a:t>El </a:t>
            </a:r>
            <a:r>
              <a:rPr lang="es-MX" sz="2000" dirty="0">
                <a:latin typeface="Centaur" panose="02030504050205020304" pitchFamily="18" charset="0"/>
                <a:cs typeface="Times New Roman" panose="02020603050405020304" pitchFamily="18" charset="0"/>
              </a:rPr>
              <a:t>nombre técnico de un resultado agradable es estímulo </a:t>
            </a:r>
            <a:r>
              <a:rPr lang="es-MX" sz="2000" b="1" i="1" dirty="0">
                <a:latin typeface="Centaur" panose="02030504050205020304" pitchFamily="18" charset="0"/>
                <a:cs typeface="Times New Roman" panose="02020603050405020304" pitchFamily="18" charset="0"/>
              </a:rPr>
              <a:t>apetitivo</a:t>
            </a:r>
            <a:r>
              <a:rPr lang="es-MX" sz="2000" dirty="0">
                <a:latin typeface="Centaur" panose="02030504050205020304" pitchFamily="18" charset="0"/>
                <a:cs typeface="Times New Roman" panose="02020603050405020304" pitchFamily="18" charset="0"/>
              </a:rPr>
              <a:t>, mientras que el de un resultado desagradable es estímulo </a:t>
            </a:r>
            <a:r>
              <a:rPr lang="es-MX" sz="2000" b="1" i="1" dirty="0" smtClean="0">
                <a:latin typeface="Centaur" panose="02030504050205020304" pitchFamily="18" charset="0"/>
                <a:cs typeface="Times New Roman" panose="02020603050405020304" pitchFamily="18" charset="0"/>
              </a:rPr>
              <a:t>aversivo</a:t>
            </a:r>
            <a:r>
              <a:rPr lang="es-MX" sz="2000" dirty="0">
                <a:latin typeface="Times New Roman" panose="02020603050405020304" pitchFamily="18" charset="0"/>
                <a:cs typeface="Times New Roman" panose="02020603050405020304" pitchFamily="18" charset="0"/>
              </a:rPr>
              <a:t> </a:t>
            </a:r>
            <a:r>
              <a:rPr lang="es-MX" sz="2000" dirty="0" smtClean="0">
                <a:latin typeface="Centaur" panose="02030504050205020304" pitchFamily="18" charset="0"/>
                <a:cs typeface="Times New Roman" panose="02020603050405020304" pitchFamily="18" charset="0"/>
              </a:rPr>
              <a:t>(</a:t>
            </a:r>
            <a:r>
              <a:rPr lang="es-MX" sz="2000" dirty="0" smtClean="0">
                <a:latin typeface="Centaur" panose="02030504050205020304" pitchFamily="18" charset="0"/>
                <a:cs typeface="Times New Roman" panose="02020603050405020304" pitchFamily="18" charset="0"/>
              </a:rPr>
              <a:t>Domjan</a:t>
            </a:r>
            <a:r>
              <a:rPr lang="es-MX" sz="2000" dirty="0" smtClean="0">
                <a:latin typeface="Centaur" panose="02030504050205020304" pitchFamily="18" charset="0"/>
                <a:cs typeface="Times New Roman" panose="02020603050405020304" pitchFamily="18" charset="0"/>
              </a:rPr>
              <a:t>, 2010).</a:t>
            </a:r>
            <a:endParaRPr lang="es-MX" sz="2000" dirty="0">
              <a:latin typeface="Centaur" panose="02030504050205020304" pitchFamily="18" charset="0"/>
              <a:cs typeface="Times New Roman" panose="02020603050405020304" pitchFamily="18" charset="0"/>
            </a:endParaRPr>
          </a:p>
        </p:txBody>
      </p:sp>
      <p:pic>
        <p:nvPicPr>
          <p:cNvPr id="12" name="Picture 2" descr="Salpicaduras y manchas sobre fondo transparente en formato PNG">
            <a:extLst>
              <a:ext uri="{FF2B5EF4-FFF2-40B4-BE49-F238E27FC236}">
                <a16:creationId xmlns:a16="http://schemas.microsoft.com/office/drawing/2014/main" id="{D2E49EC3-745A-9239-4255-4C244222CE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93115" y="5159114"/>
            <a:ext cx="1698885" cy="169888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ondicionamiento Operante: Definición, Historia, Componentes Y Mas.">
            <a:extLst>
              <a:ext uri="{FF2B5EF4-FFF2-40B4-BE49-F238E27FC236}">
                <a16:creationId xmlns:a16="http://schemas.microsoft.com/office/drawing/2014/main" id="{1B6EA8F9-9165-B0C9-5F32-2DFFC9806E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0134" y="4845059"/>
            <a:ext cx="2720190" cy="2012940"/>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908016" y="428128"/>
            <a:ext cx="10477933" cy="707886"/>
          </a:xfrm>
          <a:prstGeom prst="rect">
            <a:avLst/>
          </a:prstGeom>
          <a:noFill/>
        </p:spPr>
        <p:txBody>
          <a:bodyPr wrap="none" lIns="91440" tIns="45720" rIns="91440" bIns="45720">
            <a:spAutoFit/>
          </a:bodyPr>
          <a:lstStyle/>
          <a:p>
            <a:pPr algn="ctr"/>
            <a:r>
              <a:rPr lang="es-ES" sz="4000"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CONDICIONAMIENTO INSTRUMENTAL</a:t>
            </a:r>
            <a:endParaRPr lang="es-ES" sz="40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3518762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736CE487-7C58-97B4-609D-5119BC9BF779}"/>
              </a:ext>
            </a:extLst>
          </p:cNvPr>
          <p:cNvSpPr txBox="1"/>
          <p:nvPr/>
        </p:nvSpPr>
        <p:spPr>
          <a:xfrm>
            <a:off x="616069" y="637748"/>
            <a:ext cx="10959862" cy="2400657"/>
          </a:xfrm>
          <a:prstGeom prst="rect">
            <a:avLst/>
          </a:prstGeom>
          <a:noFill/>
        </p:spPr>
        <p:txBody>
          <a:bodyPr wrap="square">
            <a:spAutoFit/>
          </a:bodyPr>
          <a:lstStyle/>
          <a:p>
            <a:pPr algn="ctr">
              <a:lnSpc>
                <a:spcPct val="150000"/>
              </a:lnSpc>
            </a:pPr>
            <a:r>
              <a:rPr lang="es-MX" sz="2000" dirty="0">
                <a:latin typeface="Centaur" panose="02030504050205020304" pitchFamily="18" charset="0"/>
                <a:cs typeface="Times New Roman" panose="02020603050405020304" pitchFamily="18" charset="0"/>
              </a:rPr>
              <a:t>La respuesta instrumental puede producir el estímulo, como cuando </a:t>
            </a:r>
            <a:r>
              <a:rPr lang="es-MX" sz="2000" dirty="0" smtClean="0">
                <a:latin typeface="Centaur" panose="02030504050205020304" pitchFamily="18" charset="0"/>
                <a:cs typeface="Times New Roman" panose="02020603050405020304" pitchFamily="18" charset="0"/>
              </a:rPr>
              <a:t>obtienes una recompensa por realizar un trabajo</a:t>
            </a:r>
            <a:r>
              <a:rPr lang="es-MX" sz="2000" dirty="0">
                <a:latin typeface="Centaur" panose="02030504050205020304" pitchFamily="18" charset="0"/>
                <a:cs typeface="Times New Roman" panose="02020603050405020304" pitchFamily="18" charset="0"/>
              </a:rPr>
              <a:t>,</a:t>
            </a:r>
            <a:r>
              <a:rPr lang="es-MX" sz="2000" dirty="0" smtClean="0">
                <a:latin typeface="Centaur" panose="02030504050205020304" pitchFamily="18" charset="0"/>
                <a:cs typeface="Times New Roman" panose="02020603050405020304" pitchFamily="18" charset="0"/>
              </a:rPr>
              <a:t> </a:t>
            </a:r>
            <a:r>
              <a:rPr lang="es-MX" sz="2000" dirty="0">
                <a:latin typeface="Centaur" panose="02030504050205020304" pitchFamily="18" charset="0"/>
                <a:cs typeface="Times New Roman" panose="02020603050405020304" pitchFamily="18" charset="0"/>
              </a:rPr>
              <a:t>p</a:t>
            </a:r>
            <a:r>
              <a:rPr lang="es-MX" sz="2000" dirty="0" smtClean="0">
                <a:latin typeface="Centaur" panose="02030504050205020304" pitchFamily="18" charset="0"/>
                <a:cs typeface="Times New Roman" panose="02020603050405020304" pitchFamily="18" charset="0"/>
              </a:rPr>
              <a:t>or </a:t>
            </a:r>
            <a:r>
              <a:rPr lang="es-MX" sz="2000" dirty="0">
                <a:latin typeface="Centaur" panose="02030504050205020304" pitchFamily="18" charset="0"/>
                <a:cs typeface="Times New Roman" panose="02020603050405020304" pitchFamily="18" charset="0"/>
              </a:rPr>
              <a:t>otro lado, la respuesta instrumental puede terminar o eliminar un estímulo, como cuando se cierra la ventana para impedir la entrada de la lluvia. Que el resultado de un procedimiento de condicionamiento sea un aumento o una disminución de la tasa de respuestas depende tanto de la naturaleza del resultado como del hecho </a:t>
            </a:r>
            <a:r>
              <a:rPr lang="es-MX" sz="2000" dirty="0" smtClean="0">
                <a:latin typeface="Centaur" panose="02030504050205020304" pitchFamily="18" charset="0"/>
                <a:cs typeface="Times New Roman" panose="02020603050405020304" pitchFamily="18" charset="0"/>
              </a:rPr>
              <a:t>de </a:t>
            </a:r>
            <a:r>
              <a:rPr lang="es-MX" sz="2000" dirty="0">
                <a:latin typeface="Centaur" panose="02030504050205020304" pitchFamily="18" charset="0"/>
                <a:cs typeface="Times New Roman" panose="02020603050405020304" pitchFamily="18" charset="0"/>
              </a:rPr>
              <a:t>que la respuesta produzca o elimine el </a:t>
            </a:r>
            <a:r>
              <a:rPr lang="es-MX" sz="2000" dirty="0" smtClean="0">
                <a:latin typeface="Centaur" panose="02030504050205020304" pitchFamily="18" charset="0"/>
                <a:cs typeface="Times New Roman" panose="02020603050405020304" pitchFamily="18" charset="0"/>
              </a:rPr>
              <a:t>estímulo (</a:t>
            </a:r>
            <a:r>
              <a:rPr lang="es-MX" sz="2000" dirty="0" smtClean="0">
                <a:latin typeface="Centaur" panose="02030504050205020304" pitchFamily="18" charset="0"/>
                <a:cs typeface="Times New Roman" panose="02020603050405020304" pitchFamily="18" charset="0"/>
              </a:rPr>
              <a:t>Domjan</a:t>
            </a:r>
            <a:r>
              <a:rPr lang="es-MX" sz="2000" dirty="0" smtClean="0">
                <a:latin typeface="Centaur" panose="02030504050205020304" pitchFamily="18" charset="0"/>
                <a:cs typeface="Times New Roman" panose="02020603050405020304" pitchFamily="18" charset="0"/>
              </a:rPr>
              <a:t>, 2010).</a:t>
            </a:r>
            <a:endParaRPr lang="es-MX" sz="2000" dirty="0">
              <a:latin typeface="Centaur" panose="02030504050205020304" pitchFamily="18" charset="0"/>
              <a:cs typeface="Times New Roman" panose="02020603050405020304" pitchFamily="18" charset="0"/>
            </a:endParaRPr>
          </a:p>
        </p:txBody>
      </p:sp>
      <p:pic>
        <p:nvPicPr>
          <p:cNvPr id="10" name="Picture 2" descr="Salpicaduras y manchas sobre fondo transparente en formato PNG">
            <a:extLst>
              <a:ext uri="{FF2B5EF4-FFF2-40B4-BE49-F238E27FC236}">
                <a16:creationId xmlns:a16="http://schemas.microsoft.com/office/drawing/2014/main" id="{6FEBB5DE-AB48-60CC-57C0-C32DE9DFDD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40" y="5626005"/>
            <a:ext cx="1288672" cy="128867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Salpicaduras y manchas sobre fondo transparente en formato PNG">
            <a:extLst>
              <a:ext uri="{FF2B5EF4-FFF2-40B4-BE49-F238E27FC236}">
                <a16:creationId xmlns:a16="http://schemas.microsoft.com/office/drawing/2014/main" id="{1BF5B2A7-4805-75B4-B50E-2C295CC96C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74" y="-211695"/>
            <a:ext cx="1165027" cy="1165027"/>
          </a:xfrm>
          <a:prstGeom prst="rect">
            <a:avLst/>
          </a:prstGeom>
          <a:noFill/>
          <a:extLst>
            <a:ext uri="{909E8E84-426E-40DD-AFC4-6F175D3DCCD1}">
              <a14:hiddenFill xmlns:a14="http://schemas.microsoft.com/office/drawing/2010/main">
                <a:solidFill>
                  <a:srgbClr val="FFFFFF"/>
                </a:solidFill>
              </a14:hiddenFill>
            </a:ext>
          </a:extLst>
        </p:spPr>
      </p:pic>
      <p:pic>
        <p:nvPicPr>
          <p:cNvPr id="2" name="Imagen 1"/>
          <p:cNvPicPr>
            <a:picLocks noChangeAspect="1"/>
          </p:cNvPicPr>
          <p:nvPr/>
        </p:nvPicPr>
        <p:blipFill>
          <a:blip r:embed="rId3"/>
          <a:stretch>
            <a:fillRect/>
          </a:stretch>
        </p:blipFill>
        <p:spPr>
          <a:xfrm>
            <a:off x="4987636" y="3428999"/>
            <a:ext cx="2379951" cy="2919250"/>
          </a:xfrm>
          <a:prstGeom prst="rect">
            <a:avLst/>
          </a:prstGeom>
        </p:spPr>
      </p:pic>
    </p:spTree>
    <p:extLst>
      <p:ext uri="{BB962C8B-B14F-4D97-AF65-F5344CB8AC3E}">
        <p14:creationId xmlns:p14="http://schemas.microsoft.com/office/powerpoint/2010/main" val="1841976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533C4C-044D-A7D9-FF11-6957B4A0E835}"/>
              </a:ext>
            </a:extLst>
          </p:cNvPr>
          <p:cNvSpPr>
            <a:spLocks noGrp="1"/>
          </p:cNvSpPr>
          <p:nvPr>
            <p:ph type="title"/>
          </p:nvPr>
        </p:nvSpPr>
        <p:spPr>
          <a:xfrm>
            <a:off x="2428823" y="959957"/>
            <a:ext cx="7729728" cy="1188720"/>
          </a:xfrm>
        </p:spPr>
        <p:txBody>
          <a:bodyPr/>
          <a:lstStyle/>
          <a:p>
            <a:r>
              <a:rPr lang="es-MX" dirty="0" smtClean="0"/>
              <a:t>Reforzamiento </a:t>
            </a:r>
            <a:r>
              <a:rPr lang="es-MX" dirty="0"/>
              <a:t>positivo</a:t>
            </a:r>
          </a:p>
        </p:txBody>
      </p:sp>
      <p:sp>
        <p:nvSpPr>
          <p:cNvPr id="5" name="CuadroTexto 4">
            <a:extLst>
              <a:ext uri="{FF2B5EF4-FFF2-40B4-BE49-F238E27FC236}">
                <a16:creationId xmlns:a16="http://schemas.microsoft.com/office/drawing/2014/main" id="{E3BA79DA-6DA5-FFC4-F02F-7BCBC8129806}"/>
              </a:ext>
            </a:extLst>
          </p:cNvPr>
          <p:cNvSpPr txBox="1"/>
          <p:nvPr/>
        </p:nvSpPr>
        <p:spPr>
          <a:xfrm>
            <a:off x="1062486" y="2526809"/>
            <a:ext cx="10462403" cy="3416320"/>
          </a:xfrm>
          <a:prstGeom prst="rect">
            <a:avLst/>
          </a:prstGeom>
          <a:noFill/>
        </p:spPr>
        <p:txBody>
          <a:bodyPr wrap="square">
            <a:spAutoFit/>
          </a:bodyPr>
          <a:lstStyle/>
          <a:p>
            <a:pPr algn="ctr">
              <a:lnSpc>
                <a:spcPct val="150000"/>
              </a:lnSpc>
            </a:pPr>
            <a:r>
              <a:rPr lang="es-MX" dirty="0">
                <a:latin typeface="Centaur" panose="02030504050205020304" pitchFamily="18" charset="0"/>
                <a:cs typeface="Times New Roman" panose="02020603050405020304" pitchFamily="18" charset="0"/>
              </a:rPr>
              <a:t>Un padre le da a su hija una galleta cuando guarda sus juguetes; un profesor elogia a un estudiante cuando éste entrega un buen informe; un empleado recibe un bono en su cheque cuando se desempeña bien en el trabajo</a:t>
            </a:r>
            <a:r>
              <a:rPr lang="es-MX" dirty="0" smtClean="0">
                <a:latin typeface="Centaur" panose="02030504050205020304" pitchFamily="18" charset="0"/>
                <a:cs typeface="Times New Roman" panose="02020603050405020304" pitchFamily="18" charset="0"/>
              </a:rPr>
              <a:t>. Estos son </a:t>
            </a:r>
            <a:r>
              <a:rPr lang="es-MX" dirty="0">
                <a:latin typeface="Centaur" panose="02030504050205020304" pitchFamily="18" charset="0"/>
                <a:cs typeface="Times New Roman" panose="02020603050405020304" pitchFamily="18" charset="0"/>
              </a:rPr>
              <a:t>ejemplos de reforzamiento </a:t>
            </a:r>
            <a:r>
              <a:rPr lang="es-MX" dirty="0" smtClean="0">
                <a:latin typeface="Centaur" panose="02030504050205020304" pitchFamily="18" charset="0"/>
                <a:cs typeface="Times New Roman" panose="02020603050405020304" pitchFamily="18" charset="0"/>
              </a:rPr>
              <a:t>positivo</a:t>
            </a:r>
            <a:r>
              <a:rPr lang="es-MX" dirty="0">
                <a:latin typeface="Centaur" panose="02030504050205020304" pitchFamily="18" charset="0"/>
                <a:cs typeface="Times New Roman" panose="02020603050405020304" pitchFamily="18" charset="0"/>
              </a:rPr>
              <a:t> </a:t>
            </a:r>
            <a:r>
              <a:rPr lang="es-MX" dirty="0" smtClean="0">
                <a:latin typeface="Centaur" panose="02030504050205020304" pitchFamily="18" charset="0"/>
                <a:cs typeface="Times New Roman" panose="02020603050405020304" pitchFamily="18" charset="0"/>
              </a:rPr>
              <a:t>(</a:t>
            </a:r>
            <a:r>
              <a:rPr lang="es-MX" dirty="0" smtClean="0">
                <a:latin typeface="Centaur" panose="02030504050205020304" pitchFamily="18" charset="0"/>
                <a:cs typeface="Times New Roman" panose="02020603050405020304" pitchFamily="18" charset="0"/>
              </a:rPr>
              <a:t>Domjan </a:t>
            </a:r>
            <a:r>
              <a:rPr lang="es-MX" dirty="0" smtClean="0">
                <a:latin typeface="Centaur" panose="02030504050205020304" pitchFamily="18" charset="0"/>
                <a:cs typeface="Times New Roman" panose="02020603050405020304" pitchFamily="18" charset="0"/>
              </a:rPr>
              <a:t>2010).</a:t>
            </a:r>
          </a:p>
          <a:p>
            <a:pPr algn="ctr">
              <a:lnSpc>
                <a:spcPct val="150000"/>
              </a:lnSpc>
            </a:pPr>
            <a:r>
              <a:rPr lang="es-MX" dirty="0" smtClean="0">
                <a:latin typeface="Centaur" panose="02030504050205020304" pitchFamily="18" charset="0"/>
                <a:cs typeface="Times New Roman" panose="02020603050405020304" pitchFamily="18" charset="0"/>
              </a:rPr>
              <a:t>El </a:t>
            </a:r>
            <a:r>
              <a:rPr lang="es-MX" dirty="0">
                <a:latin typeface="Centaur" panose="02030504050205020304" pitchFamily="18" charset="0"/>
                <a:cs typeface="Times New Roman" panose="02020603050405020304" pitchFamily="18" charset="0"/>
              </a:rPr>
              <a:t>reforzamiento positivo es un procedimiento en el que la respuesta instrumental produce un estímulo </a:t>
            </a:r>
            <a:r>
              <a:rPr lang="es-MX" dirty="0" smtClean="0">
                <a:latin typeface="Centaur" panose="02030504050205020304" pitchFamily="18" charset="0"/>
                <a:cs typeface="Times New Roman" panose="02020603050405020304" pitchFamily="18" charset="0"/>
              </a:rPr>
              <a:t>apetitivo, si </a:t>
            </a:r>
            <a:r>
              <a:rPr lang="es-MX" dirty="0">
                <a:latin typeface="Centaur" panose="02030504050205020304" pitchFamily="18" charset="0"/>
                <a:cs typeface="Times New Roman" panose="02020603050405020304" pitchFamily="18" charset="0"/>
              </a:rPr>
              <a:t>la respuesta ocurre, se presenta el estímulo apetitivo; en caso contrario no se </a:t>
            </a:r>
            <a:r>
              <a:rPr lang="es-MX" dirty="0" smtClean="0">
                <a:latin typeface="Centaur" panose="02030504050205020304" pitchFamily="18" charset="0"/>
                <a:cs typeface="Times New Roman" panose="02020603050405020304" pitchFamily="18" charset="0"/>
              </a:rPr>
              <a:t>presenta, por </a:t>
            </a:r>
            <a:r>
              <a:rPr lang="es-MX" dirty="0">
                <a:latin typeface="Centaur" panose="02030504050205020304" pitchFamily="18" charset="0"/>
                <a:cs typeface="Times New Roman" panose="02020603050405020304" pitchFamily="18" charset="0"/>
              </a:rPr>
              <a:t>consiguiente, existe una contingencia positiva entre la respuesta instrumental y el estímulo apetitivo. Los procedimientos de reforzamiento positivo producen un incremento en la tasa de respuestas. Requerir que una rata hambrienta presione una palanca para obtener una pella es un ejemplo de reforzamiento positivo que es común en el laboratorio.</a:t>
            </a:r>
          </a:p>
        </p:txBody>
      </p:sp>
      <p:pic>
        <p:nvPicPr>
          <p:cNvPr id="6" name="Picture 2" descr="Salpicaduras y manchas sobre fondo transparente en formato PNG">
            <a:extLst>
              <a:ext uri="{FF2B5EF4-FFF2-40B4-BE49-F238E27FC236}">
                <a16:creationId xmlns:a16="http://schemas.microsoft.com/office/drawing/2014/main" id="{BB1CD72E-F8A2-2EC5-13D0-82948F0125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2971" y="158840"/>
            <a:ext cx="1611704" cy="1611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2055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8E854A-9B24-CAED-C532-A111DDA459F4}"/>
              </a:ext>
            </a:extLst>
          </p:cNvPr>
          <p:cNvSpPr>
            <a:spLocks noGrp="1"/>
          </p:cNvSpPr>
          <p:nvPr>
            <p:ph type="title"/>
          </p:nvPr>
        </p:nvSpPr>
        <p:spPr>
          <a:xfrm>
            <a:off x="2231136" y="1008880"/>
            <a:ext cx="7729728" cy="1188720"/>
          </a:xfrm>
        </p:spPr>
        <p:txBody>
          <a:bodyPr>
            <a:normAutofit/>
          </a:bodyPr>
          <a:lstStyle/>
          <a:p>
            <a:r>
              <a:rPr lang="es-MX" sz="4000" dirty="0"/>
              <a:t>castigo</a:t>
            </a:r>
          </a:p>
        </p:txBody>
      </p:sp>
      <p:sp>
        <p:nvSpPr>
          <p:cNvPr id="5" name="CuadroTexto 4">
            <a:extLst>
              <a:ext uri="{FF2B5EF4-FFF2-40B4-BE49-F238E27FC236}">
                <a16:creationId xmlns:a16="http://schemas.microsoft.com/office/drawing/2014/main" id="{0FB5DA8B-4A16-AA38-9CBC-E1881AB10FD8}"/>
              </a:ext>
            </a:extLst>
          </p:cNvPr>
          <p:cNvSpPr txBox="1"/>
          <p:nvPr/>
        </p:nvSpPr>
        <p:spPr>
          <a:xfrm>
            <a:off x="1293962" y="2526809"/>
            <a:ext cx="9516144" cy="3323987"/>
          </a:xfrm>
          <a:prstGeom prst="rect">
            <a:avLst/>
          </a:prstGeom>
          <a:noFill/>
        </p:spPr>
        <p:txBody>
          <a:bodyPr wrap="square">
            <a:spAutoFit/>
          </a:bodyPr>
          <a:lstStyle/>
          <a:p>
            <a:pPr algn="ctr">
              <a:lnSpc>
                <a:spcPct val="150000"/>
              </a:lnSpc>
            </a:pPr>
            <a:r>
              <a:rPr lang="es-MX" sz="2000" dirty="0">
                <a:latin typeface="Centaur" panose="02030504050205020304" pitchFamily="18" charset="0"/>
                <a:cs typeface="Times New Roman" panose="02020603050405020304" pitchFamily="18" charset="0"/>
              </a:rPr>
              <a:t>Una madre regaña a su hijo por correr en la calle; su jefe lo </a:t>
            </a:r>
            <a:r>
              <a:rPr lang="es-MX" sz="2000" dirty="0" smtClean="0">
                <a:latin typeface="Centaur" panose="02030504050205020304" pitchFamily="18" charset="0"/>
                <a:cs typeface="Times New Roman" panose="02020603050405020304" pitchFamily="18" charset="0"/>
              </a:rPr>
              <a:t>crítica </a:t>
            </a:r>
            <a:r>
              <a:rPr lang="es-MX" sz="2000" dirty="0">
                <a:latin typeface="Centaur" panose="02030504050205020304" pitchFamily="18" charset="0"/>
                <a:cs typeface="Times New Roman" panose="02020603050405020304" pitchFamily="18" charset="0"/>
              </a:rPr>
              <a:t>por llegar tarde a una reunión; un maestro le asigna una calificación reprobatoria por dar una respuesta incorrecta a muchas preguntas del </a:t>
            </a:r>
            <a:r>
              <a:rPr lang="es-MX" sz="2000" dirty="0" smtClean="0">
                <a:latin typeface="Centaur" panose="02030504050205020304" pitchFamily="18" charset="0"/>
                <a:cs typeface="Times New Roman" panose="02020603050405020304" pitchFamily="18" charset="0"/>
              </a:rPr>
              <a:t>examen; estos </a:t>
            </a:r>
            <a:r>
              <a:rPr lang="es-MX" sz="2000" dirty="0">
                <a:latin typeface="Centaur" panose="02030504050205020304" pitchFamily="18" charset="0"/>
                <a:cs typeface="Times New Roman" panose="02020603050405020304" pitchFamily="18" charset="0"/>
              </a:rPr>
              <a:t>son ejemplos de </a:t>
            </a:r>
            <a:r>
              <a:rPr lang="es-MX" sz="2000" dirty="0" smtClean="0">
                <a:latin typeface="Centaur" panose="02030504050205020304" pitchFamily="18" charset="0"/>
                <a:cs typeface="Times New Roman" panose="02020603050405020304" pitchFamily="18" charset="0"/>
              </a:rPr>
              <a:t>castigo, en </a:t>
            </a:r>
            <a:r>
              <a:rPr lang="es-MX" sz="2000" dirty="0">
                <a:latin typeface="Centaur" panose="02030504050205020304" pitchFamily="18" charset="0"/>
                <a:cs typeface="Times New Roman" panose="02020603050405020304" pitchFamily="18" charset="0"/>
              </a:rPr>
              <a:t>un procedimiento de castigo, la respuesta instrumental produce un evento desagradable o aversivo. Existe una contingencia positiva entre la respuesta instrumental y el estímulo resultante (la respuesta produce el resultado), pero el resultado es un estímulo aversivo. Los procedimientos eficaces de castigo producen una disminución en la respuesta </a:t>
            </a:r>
            <a:r>
              <a:rPr lang="es-MX" sz="2000" dirty="0" smtClean="0">
                <a:latin typeface="Centaur" panose="02030504050205020304" pitchFamily="18" charset="0"/>
                <a:cs typeface="Times New Roman" panose="02020603050405020304" pitchFamily="18" charset="0"/>
              </a:rPr>
              <a:t>instrumental (</a:t>
            </a:r>
            <a:r>
              <a:rPr lang="es-MX" sz="2000" dirty="0" smtClean="0">
                <a:latin typeface="Centaur" panose="02030504050205020304" pitchFamily="18" charset="0"/>
                <a:cs typeface="Times New Roman" panose="02020603050405020304" pitchFamily="18" charset="0"/>
              </a:rPr>
              <a:t>Domjan</a:t>
            </a:r>
            <a:r>
              <a:rPr lang="es-MX" sz="2000" dirty="0" smtClean="0">
                <a:latin typeface="Centaur" panose="02030504050205020304" pitchFamily="18" charset="0"/>
                <a:cs typeface="Times New Roman" panose="02020603050405020304" pitchFamily="18" charset="0"/>
              </a:rPr>
              <a:t>, 2010).</a:t>
            </a:r>
            <a:endParaRPr lang="es-MX" sz="2000" dirty="0">
              <a:latin typeface="Centaur" panose="02030504050205020304" pitchFamily="18" charset="0"/>
              <a:cs typeface="Times New Roman" panose="02020603050405020304" pitchFamily="18" charset="0"/>
            </a:endParaRPr>
          </a:p>
        </p:txBody>
      </p:sp>
      <p:pic>
        <p:nvPicPr>
          <p:cNvPr id="6" name="Picture 2" descr="Salpicaduras y manchas sobre fondo transparente en formato PNG">
            <a:extLst>
              <a:ext uri="{FF2B5EF4-FFF2-40B4-BE49-F238E27FC236}">
                <a16:creationId xmlns:a16="http://schemas.microsoft.com/office/drawing/2014/main" id="{417A16D2-AAE4-7A76-6F29-E5AEB88434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8494" y="256687"/>
            <a:ext cx="1611704" cy="1611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626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352223-3979-B69A-F98E-AC3E23214590}"/>
              </a:ext>
            </a:extLst>
          </p:cNvPr>
          <p:cNvSpPr>
            <a:spLocks noGrp="1"/>
          </p:cNvSpPr>
          <p:nvPr>
            <p:ph type="title"/>
          </p:nvPr>
        </p:nvSpPr>
        <p:spPr/>
        <p:txBody>
          <a:bodyPr/>
          <a:lstStyle/>
          <a:p>
            <a:r>
              <a:rPr lang="es-MX" dirty="0"/>
              <a:t>Reforzamiento negativo</a:t>
            </a:r>
          </a:p>
        </p:txBody>
      </p:sp>
      <p:sp>
        <p:nvSpPr>
          <p:cNvPr id="5" name="CuadroTexto 4">
            <a:extLst>
              <a:ext uri="{FF2B5EF4-FFF2-40B4-BE49-F238E27FC236}">
                <a16:creationId xmlns:a16="http://schemas.microsoft.com/office/drawing/2014/main" id="{BAD88048-4A72-BFF3-AACC-18F9EB04225C}"/>
              </a:ext>
            </a:extLst>
          </p:cNvPr>
          <p:cNvSpPr txBox="1"/>
          <p:nvPr/>
        </p:nvSpPr>
        <p:spPr>
          <a:xfrm>
            <a:off x="1211292" y="2576396"/>
            <a:ext cx="9769415" cy="2862322"/>
          </a:xfrm>
          <a:prstGeom prst="rect">
            <a:avLst/>
          </a:prstGeom>
          <a:noFill/>
        </p:spPr>
        <p:txBody>
          <a:bodyPr wrap="square">
            <a:spAutoFit/>
          </a:bodyPr>
          <a:lstStyle/>
          <a:p>
            <a:pPr algn="ctr">
              <a:lnSpc>
                <a:spcPct val="150000"/>
              </a:lnSpc>
            </a:pPr>
            <a:r>
              <a:rPr lang="es-MX" sz="2000" dirty="0">
                <a:latin typeface="Centaur" panose="02030504050205020304" pitchFamily="18" charset="0"/>
                <a:cs typeface="Times New Roman" panose="02020603050405020304" pitchFamily="18" charset="0"/>
              </a:rPr>
              <a:t>Abrir un paraguas para impedir que la lluvia lo moje, subir la ventana del automóvil para reducir el viento que entra y ponerse los lentes de sol para protegerse del brillo del sol de verano son ejemplos de reforzamiento negativo. En todos esos casos, la respuesta instrumental termina un estímulo aversivo. Por lo tanto existe una contingencia negativa entre la respuesta instrumental y el estímulo aversivo. Los procedimientos de reforzamiento negativo incrementan la respuesta instrumental. Es más probable que se abra el paraguas si eso impide que uno se moje cuando </a:t>
            </a:r>
            <a:r>
              <a:rPr lang="es-MX" sz="2000" dirty="0" smtClean="0">
                <a:latin typeface="Centaur" panose="02030504050205020304" pitchFamily="18" charset="0"/>
                <a:cs typeface="Times New Roman" panose="02020603050405020304" pitchFamily="18" charset="0"/>
              </a:rPr>
              <a:t>llueve (</a:t>
            </a:r>
            <a:r>
              <a:rPr lang="es-MX" sz="2000" dirty="0" smtClean="0">
                <a:latin typeface="Centaur" panose="02030504050205020304" pitchFamily="18" charset="0"/>
                <a:cs typeface="Times New Roman" panose="02020603050405020304" pitchFamily="18" charset="0"/>
              </a:rPr>
              <a:t>Domjan</a:t>
            </a:r>
            <a:r>
              <a:rPr lang="es-MX" sz="2000" dirty="0" smtClean="0">
                <a:latin typeface="Centaur" panose="02030504050205020304" pitchFamily="18" charset="0"/>
                <a:cs typeface="Times New Roman" panose="02020603050405020304" pitchFamily="18" charset="0"/>
              </a:rPr>
              <a:t>, 2010).</a:t>
            </a:r>
            <a:endParaRPr lang="es-MX" sz="2000" dirty="0">
              <a:latin typeface="Centaur" panose="02030504050205020304" pitchFamily="18" charset="0"/>
              <a:cs typeface="Times New Roman" panose="02020603050405020304" pitchFamily="18" charset="0"/>
            </a:endParaRPr>
          </a:p>
        </p:txBody>
      </p:sp>
      <p:pic>
        <p:nvPicPr>
          <p:cNvPr id="6" name="Picture 2" descr="Salpicaduras y manchas sobre fondo transparente en formato PNG">
            <a:extLst>
              <a:ext uri="{FF2B5EF4-FFF2-40B4-BE49-F238E27FC236}">
                <a16:creationId xmlns:a16="http://schemas.microsoft.com/office/drawing/2014/main" id="{84F6654E-9C22-C367-24D9-0C77F2235B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8494" y="256687"/>
            <a:ext cx="1611704" cy="1611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5601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8A568C-619B-DDB4-DF56-CB81838AA548}"/>
              </a:ext>
            </a:extLst>
          </p:cNvPr>
          <p:cNvSpPr>
            <a:spLocks noGrp="1"/>
          </p:cNvSpPr>
          <p:nvPr>
            <p:ph type="title"/>
          </p:nvPr>
        </p:nvSpPr>
        <p:spPr>
          <a:xfrm>
            <a:off x="2174346" y="853856"/>
            <a:ext cx="7729728" cy="1188720"/>
          </a:xfrm>
        </p:spPr>
        <p:txBody>
          <a:bodyPr/>
          <a:lstStyle/>
          <a:p>
            <a:r>
              <a:rPr lang="es-MX" dirty="0"/>
              <a:t>Entrenamiento por </a:t>
            </a:r>
            <a:r>
              <a:rPr lang="es-MX" dirty="0" smtClean="0"/>
              <a:t>omisión</a:t>
            </a:r>
            <a:endParaRPr lang="es-MX" dirty="0"/>
          </a:p>
        </p:txBody>
      </p:sp>
      <p:sp>
        <p:nvSpPr>
          <p:cNvPr id="7" name="CuadroTexto 6">
            <a:extLst>
              <a:ext uri="{FF2B5EF4-FFF2-40B4-BE49-F238E27FC236}">
                <a16:creationId xmlns:a16="http://schemas.microsoft.com/office/drawing/2014/main" id="{7B195CEB-5C35-F177-763F-CB4A51D432B6}"/>
              </a:ext>
            </a:extLst>
          </p:cNvPr>
          <p:cNvSpPr txBox="1"/>
          <p:nvPr/>
        </p:nvSpPr>
        <p:spPr>
          <a:xfrm>
            <a:off x="114757" y="2450642"/>
            <a:ext cx="11962485" cy="4062651"/>
          </a:xfrm>
          <a:prstGeom prst="rect">
            <a:avLst/>
          </a:prstGeom>
          <a:noFill/>
        </p:spPr>
        <p:txBody>
          <a:bodyPr wrap="square">
            <a:spAutoFit/>
          </a:bodyPr>
          <a:lstStyle/>
          <a:p>
            <a:pPr algn="ctr">
              <a:lnSpc>
                <a:spcPct val="150000"/>
              </a:lnSpc>
            </a:pPr>
            <a:r>
              <a:rPr lang="es-MX" sz="2000" dirty="0">
                <a:latin typeface="Centaur" panose="02030504050205020304" pitchFamily="18" charset="0"/>
                <a:cs typeface="Times New Roman" panose="02020603050405020304" pitchFamily="18" charset="0"/>
              </a:rPr>
              <a:t>El entrenamiento por omisión es utilizado cuando a una niña se le ordena ir a su habitación después de cometer una travesura. La niña no recibe un estímulo aversivo cuando se le dice que vaya a su cuarto, </a:t>
            </a:r>
            <a:r>
              <a:rPr lang="es-MX" sz="2000" dirty="0" smtClean="0">
                <a:latin typeface="Centaur" panose="02030504050205020304" pitchFamily="18" charset="0"/>
                <a:cs typeface="Times New Roman" panose="02020603050405020304" pitchFamily="18" charset="0"/>
              </a:rPr>
              <a:t>no </a:t>
            </a:r>
            <a:r>
              <a:rPr lang="es-MX" sz="2000" dirty="0">
                <a:latin typeface="Centaur" panose="02030504050205020304" pitchFamily="18" charset="0"/>
                <a:cs typeface="Times New Roman" panose="02020603050405020304" pitchFamily="18" charset="0"/>
              </a:rPr>
              <a:t>hay nada aversivo en la habitacion de la niña. </a:t>
            </a:r>
            <a:r>
              <a:rPr lang="es-MX" sz="2000" dirty="0" smtClean="0">
                <a:latin typeface="Centaur" panose="02030504050205020304" pitchFamily="18" charset="0"/>
                <a:cs typeface="Times New Roman" panose="02020603050405020304" pitchFamily="18" charset="0"/>
              </a:rPr>
              <a:t>Más </a:t>
            </a:r>
            <a:r>
              <a:rPr lang="es-MX" sz="2000" dirty="0">
                <a:latin typeface="Centaur" panose="02030504050205020304" pitchFamily="18" charset="0"/>
                <a:cs typeface="Times New Roman" panose="02020603050405020304" pitchFamily="18" charset="0"/>
              </a:rPr>
              <a:t>bien, al enviarla a su </a:t>
            </a:r>
            <a:r>
              <a:rPr lang="es-MX" sz="2000" dirty="0" smtClean="0">
                <a:latin typeface="Centaur" panose="02030504050205020304" pitchFamily="18" charset="0"/>
                <a:cs typeface="Times New Roman" panose="02020603050405020304" pitchFamily="18" charset="0"/>
              </a:rPr>
              <a:t>cuarto </a:t>
            </a:r>
            <a:r>
              <a:rPr lang="es-MX" sz="2000" dirty="0">
                <a:latin typeface="Centaur" panose="02030504050205020304" pitchFamily="18" charset="0"/>
                <a:cs typeface="Times New Roman" panose="02020603050405020304" pitchFamily="18" charset="0"/>
              </a:rPr>
              <a:t>el padre </a:t>
            </a:r>
            <a:r>
              <a:rPr lang="es-MX" sz="2000" dirty="0" smtClean="0">
                <a:latin typeface="Centaur" panose="02030504050205020304" pitchFamily="18" charset="0"/>
                <a:cs typeface="Times New Roman" panose="02020603050405020304" pitchFamily="18" charset="0"/>
              </a:rPr>
              <a:t>está </a:t>
            </a:r>
            <a:r>
              <a:rPr lang="es-MX" sz="2000" dirty="0">
                <a:latin typeface="Centaur" panose="02030504050205020304" pitchFamily="18" charset="0"/>
                <a:cs typeface="Times New Roman" panose="02020603050405020304" pitchFamily="18" charset="0"/>
              </a:rPr>
              <a:t>retirando fuentes de reforzamiento positivo, como jugar con las amigas o ver </a:t>
            </a:r>
            <a:r>
              <a:rPr lang="es-MX" sz="2000" dirty="0" smtClean="0">
                <a:latin typeface="Centaur" panose="02030504050205020304" pitchFamily="18" charset="0"/>
                <a:cs typeface="Times New Roman" panose="02020603050405020304" pitchFamily="18" charset="0"/>
              </a:rPr>
              <a:t>televisión</a:t>
            </a:r>
            <a:r>
              <a:rPr lang="es-MX" sz="2000" dirty="0">
                <a:latin typeface="Centaur" panose="02030504050205020304" pitchFamily="18" charset="0"/>
                <a:cs typeface="Times New Roman" panose="02020603050405020304" pitchFamily="18" charset="0"/>
              </a:rPr>
              <a:t>. Suspenderle a alguien la licencia de conducir por hacerlo ebrio </a:t>
            </a:r>
            <a:r>
              <a:rPr lang="es-MX" sz="2000" dirty="0" smtClean="0">
                <a:latin typeface="Centaur" panose="02030504050205020304" pitchFamily="18" charset="0"/>
                <a:cs typeface="Times New Roman" panose="02020603050405020304" pitchFamily="18" charset="0"/>
              </a:rPr>
              <a:t>también </a:t>
            </a:r>
            <a:r>
              <a:rPr lang="es-MX" sz="2000" dirty="0">
                <a:latin typeface="Centaur" panose="02030504050205020304" pitchFamily="18" charset="0"/>
                <a:cs typeface="Times New Roman" panose="02020603050405020304" pitchFamily="18" charset="0"/>
              </a:rPr>
              <a:t>constituye un entrenamiento por omisión (retirar el placer y el privilegio de conducir). </a:t>
            </a:r>
            <a:endParaRPr lang="es-MX" sz="2000" dirty="0" smtClean="0">
              <a:latin typeface="Centaur" panose="02030504050205020304" pitchFamily="18" charset="0"/>
              <a:cs typeface="Times New Roman" panose="02020603050405020304" pitchFamily="18" charset="0"/>
            </a:endParaRPr>
          </a:p>
          <a:p>
            <a:pPr algn="ctr">
              <a:lnSpc>
                <a:spcPct val="150000"/>
              </a:lnSpc>
            </a:pPr>
            <a:r>
              <a:rPr lang="es-MX" sz="2000" dirty="0" smtClean="0">
                <a:latin typeface="Centaur" panose="02030504050205020304" pitchFamily="18" charset="0"/>
                <a:cs typeface="Times New Roman" panose="02020603050405020304" pitchFamily="18" charset="0"/>
              </a:rPr>
              <a:t>En este tipo </a:t>
            </a:r>
            <a:r>
              <a:rPr lang="es-MX" sz="2000" dirty="0">
                <a:latin typeface="Centaur" panose="02030504050205020304" pitchFamily="18" charset="0"/>
                <a:cs typeface="Times New Roman" panose="02020603050405020304" pitchFamily="18" charset="0"/>
              </a:rPr>
              <a:t>de entrenamiento, la respuesta instrumental impide la entrega de un </a:t>
            </a:r>
            <a:r>
              <a:rPr lang="es-MX" sz="2000" dirty="0" smtClean="0">
                <a:latin typeface="Centaur" panose="02030504050205020304" pitchFamily="18" charset="0"/>
                <a:cs typeface="Times New Roman" panose="02020603050405020304" pitchFamily="18" charset="0"/>
              </a:rPr>
              <a:t>estímulo </a:t>
            </a:r>
            <a:r>
              <a:rPr lang="es-MX" sz="2000" dirty="0">
                <a:latin typeface="Centaur" panose="02030504050205020304" pitchFamily="18" charset="0"/>
                <a:cs typeface="Times New Roman" panose="02020603050405020304" pitchFamily="18" charset="0"/>
              </a:rPr>
              <a:t>placentero o apetitivo. Por consiguiente, este procedimiento </a:t>
            </a:r>
            <a:r>
              <a:rPr lang="es-MX" sz="2000" dirty="0" smtClean="0">
                <a:latin typeface="Centaur" panose="02030504050205020304" pitchFamily="18" charset="0"/>
                <a:cs typeface="Times New Roman" panose="02020603050405020304" pitchFamily="18" charset="0"/>
              </a:rPr>
              <a:t>también </a:t>
            </a:r>
            <a:r>
              <a:rPr lang="es-MX" sz="2000" dirty="0">
                <a:latin typeface="Centaur" panose="02030504050205020304" pitchFamily="18" charset="0"/>
                <a:cs typeface="Times New Roman" panose="02020603050405020304" pitchFamily="18" charset="0"/>
              </a:rPr>
              <a:t>implica una contingencia negativa entre la respuesta y un evento ambiental</a:t>
            </a:r>
            <a:r>
              <a:rPr lang="es-MX" sz="2000" dirty="0" smtClean="0">
                <a:latin typeface="Centaur" panose="02030504050205020304" pitchFamily="18" charset="0"/>
                <a:cs typeface="Times New Roman" panose="02020603050405020304" pitchFamily="18" charset="0"/>
              </a:rPr>
              <a:t>.</a:t>
            </a:r>
          </a:p>
          <a:p>
            <a:pPr algn="ctr">
              <a:lnSpc>
                <a:spcPct val="150000"/>
              </a:lnSpc>
            </a:pPr>
            <a:r>
              <a:rPr lang="es-MX" sz="2000" dirty="0" smtClean="0">
                <a:latin typeface="Centaur" panose="02030504050205020304" pitchFamily="18" charset="0"/>
                <a:cs typeface="Times New Roman" panose="02020603050405020304" pitchFamily="18" charset="0"/>
              </a:rPr>
              <a:t>(</a:t>
            </a:r>
            <a:r>
              <a:rPr lang="es-MX" sz="2000" dirty="0" smtClean="0">
                <a:latin typeface="Centaur" panose="02030504050205020304" pitchFamily="18" charset="0"/>
                <a:cs typeface="Times New Roman" panose="02020603050405020304" pitchFamily="18" charset="0"/>
              </a:rPr>
              <a:t>Domjan</a:t>
            </a:r>
            <a:r>
              <a:rPr lang="es-MX" sz="2000" dirty="0" smtClean="0">
                <a:latin typeface="Centaur" panose="02030504050205020304" pitchFamily="18" charset="0"/>
                <a:cs typeface="Times New Roman" panose="02020603050405020304" pitchFamily="18" charset="0"/>
              </a:rPr>
              <a:t>, 2010).</a:t>
            </a:r>
            <a:endParaRPr lang="es-MX" sz="2000" dirty="0">
              <a:latin typeface="Centaur" panose="02030504050205020304" pitchFamily="18" charset="0"/>
              <a:cs typeface="Times New Roman" panose="02020603050405020304" pitchFamily="18" charset="0"/>
            </a:endParaRPr>
          </a:p>
          <a:p>
            <a:endParaRPr lang="es-MX" dirty="0"/>
          </a:p>
        </p:txBody>
      </p:sp>
      <p:pic>
        <p:nvPicPr>
          <p:cNvPr id="8" name="Picture 2" descr="Salpicaduras y manchas sobre fondo transparente en formato PNG">
            <a:extLst>
              <a:ext uri="{FF2B5EF4-FFF2-40B4-BE49-F238E27FC236}">
                <a16:creationId xmlns:a16="http://schemas.microsoft.com/office/drawing/2014/main" id="{8F85C41F-375D-320B-D702-DA2D56BF12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8494" y="256687"/>
            <a:ext cx="1611704" cy="1611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14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F52206-69DC-9134-2F34-07C06BFF852C}"/>
              </a:ext>
            </a:extLst>
          </p:cNvPr>
          <p:cNvSpPr>
            <a:spLocks noGrp="1"/>
          </p:cNvSpPr>
          <p:nvPr>
            <p:ph type="title"/>
          </p:nvPr>
        </p:nvSpPr>
        <p:spPr/>
        <p:txBody>
          <a:bodyPr/>
          <a:lstStyle/>
          <a:p>
            <a:r>
              <a:rPr lang="es-MX" dirty="0" err="1" smtClean="0"/>
              <a:t>bibliografÍa</a:t>
            </a:r>
            <a:endParaRPr lang="es-MX" dirty="0"/>
          </a:p>
        </p:txBody>
      </p:sp>
      <p:sp>
        <p:nvSpPr>
          <p:cNvPr id="3" name="Marcador de contenido 2">
            <a:extLst>
              <a:ext uri="{FF2B5EF4-FFF2-40B4-BE49-F238E27FC236}">
                <a16:creationId xmlns:a16="http://schemas.microsoft.com/office/drawing/2014/main" id="{93003693-2B28-8806-4342-1425E81E6C26}"/>
              </a:ext>
            </a:extLst>
          </p:cNvPr>
          <p:cNvSpPr>
            <a:spLocks noGrp="1"/>
          </p:cNvSpPr>
          <p:nvPr>
            <p:ph idx="1"/>
          </p:nvPr>
        </p:nvSpPr>
        <p:spPr>
          <a:xfrm>
            <a:off x="1351243" y="2791325"/>
            <a:ext cx="9776834" cy="3101983"/>
          </a:xfrm>
        </p:spPr>
        <p:txBody>
          <a:bodyPr/>
          <a:lstStyle/>
          <a:p>
            <a:pPr marL="0" indent="0">
              <a:buNone/>
            </a:pPr>
            <a:endParaRPr lang="es-MX" dirty="0">
              <a:latin typeface="Arial" panose="020B0604020202020204" pitchFamily="34" charset="0"/>
              <a:ea typeface="Times New Roman" panose="02020603050405020304" pitchFamily="18" charset="0"/>
              <a:cs typeface="Times New Roman" panose="02020603050405020304" pitchFamily="18" charset="0"/>
            </a:endParaRPr>
          </a:p>
          <a:p>
            <a:pPr marL="0" indent="0">
              <a:buNone/>
            </a:pP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Domjan</a:t>
            </a: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M. (2010). </a:t>
            </a:r>
            <a:r>
              <a:rPr lang="es-MX" sz="2000" i="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Principios de aprendizaje y conducta</a:t>
            </a:r>
            <a:r>
              <a:rPr lang="es-MX" sz="20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a:t>
            </a:r>
            <a:r>
              <a:rPr lang="es-MX" sz="20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.Cengage </a:t>
            </a:r>
            <a:r>
              <a:rPr lang="es-MX" sz="2000" dirty="0" err="1">
                <a:solidFill>
                  <a:srgbClr val="333333"/>
                </a:solidFill>
                <a:latin typeface="Arial" panose="020B0604020202020204" pitchFamily="34" charset="0"/>
                <a:ea typeface="Times New Roman" panose="02020603050405020304" pitchFamily="18" charset="0"/>
                <a:cs typeface="Times New Roman" panose="02020603050405020304" pitchFamily="18" charset="0"/>
              </a:rPr>
              <a:t>Learning</a:t>
            </a:r>
            <a:r>
              <a:rPr lang="es-MX" sz="2400" dirty="0"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a:t>
            </a:r>
          </a:p>
          <a:p>
            <a:pPr marL="0" indent="0">
              <a:buNone/>
            </a:pPr>
            <a:endParaRPr lang="es-MX" sz="2400" dirty="0">
              <a:solidFill>
                <a:srgbClr val="333333"/>
              </a:solidFill>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es-MX" sz="2400" dirty="0">
                <a:latin typeface="Calibri" panose="020F0502020204030204" pitchFamily="34" charset="0"/>
                <a:ea typeface="Calibri" panose="020F0502020204030204" pitchFamily="34" charset="0"/>
                <a:cs typeface="Times New Roman" panose="02020603050405020304" pitchFamily="18" charset="0"/>
                <a:hlinkClick r:id="rId2"/>
              </a:rPr>
              <a:t>http://aulavirtual.iberoamericana.edu.co/recursosel/documentos_para-descarga/Principios%20de%20aprendizaje%20y%20conducta%20-%</a:t>
            </a:r>
            <a:r>
              <a:rPr lang="es-MX" sz="2400" dirty="0" smtClean="0">
                <a:latin typeface="Calibri" panose="020F0502020204030204" pitchFamily="34" charset="0"/>
                <a:ea typeface="Calibri" panose="020F0502020204030204" pitchFamily="34" charset="0"/>
                <a:cs typeface="Times New Roman" panose="02020603050405020304" pitchFamily="18" charset="0"/>
                <a:hlinkClick r:id="rId2"/>
              </a:rPr>
              <a:t>20Domjan%209th.pdf</a:t>
            </a:r>
            <a:endParaRPr lang="es-MX" sz="2400"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MX"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6269848"/>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{2F8A1BEB-3F83-1043-BF7F-D0586F2B4A53}tf10001120</Template>
  <TotalTime>71</TotalTime>
  <Words>748</Words>
  <Application>Microsoft Office PowerPoint</Application>
  <PresentationFormat>Panorámica</PresentationFormat>
  <Paragraphs>21</Paragraphs>
  <Slides>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Centaur</vt:lpstr>
      <vt:lpstr>Gill Sans MT</vt:lpstr>
      <vt:lpstr>Times New Roman</vt:lpstr>
      <vt:lpstr>Paquete</vt:lpstr>
      <vt:lpstr>PROCEDIMIENTOS DEL CONDICIONAMIENTO INSTRUMENTAL </vt:lpstr>
      <vt:lpstr>Presentación de PowerPoint</vt:lpstr>
      <vt:lpstr>Presentación de PowerPoint</vt:lpstr>
      <vt:lpstr>Reforzamiento positivo</vt:lpstr>
      <vt:lpstr>castigo</vt:lpstr>
      <vt:lpstr>Reforzamiento negativo</vt:lpstr>
      <vt:lpstr>Entrenamiento por omisión</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PROCEDIMIENTOS DEL CONDICIONAMIENTO INSTRUMENTAL</dc:title>
  <dc:creator>Microsoft Office User</dc:creator>
  <cp:lastModifiedBy>Less</cp:lastModifiedBy>
  <cp:revision>8</cp:revision>
  <dcterms:created xsi:type="dcterms:W3CDTF">2022-06-12T19:50:02Z</dcterms:created>
  <dcterms:modified xsi:type="dcterms:W3CDTF">2022-11-06T20:45:05Z</dcterms:modified>
</cp:coreProperties>
</file>