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614"/>
  </p:normalViewPr>
  <p:slideViewPr>
    <p:cSldViewPr snapToGrid="0" snapToObjects="1">
      <p:cViewPr varScale="1">
        <p:scale>
          <a:sx n="109" d="100"/>
          <a:sy n="109" d="100"/>
        </p:scale>
        <p:origin x="6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lvl1pPr algn="l">
              <a:defRPr/>
            </a:lvl1pPr>
          </a:lstStyle>
          <a:p>
            <a:fld id="{735FCBD3-4E61-9647-B29F-B62F9DD11B49}" type="datetimeFigureOut">
              <a:rPr lang="es-MX" smtClean="0"/>
              <a:t>16/11/2022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E80FC131-AC45-1741-A737-45566FC47E3E}" type="slidenum">
              <a:rPr lang="es-MX" smtClean="0"/>
              <a:t>‹Nº›</a:t>
            </a:fld>
            <a:endParaRPr lang="es-MX"/>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96371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735FCBD3-4E61-9647-B29F-B62F9DD11B49}" type="datetimeFigureOut">
              <a:rPr lang="es-MX" smtClean="0"/>
              <a:t>16/11/2022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E80FC131-AC45-1741-A737-45566FC47E3E}" type="slidenum">
              <a:rPr lang="es-MX" smtClean="0"/>
              <a:t>‹Nº›</a:t>
            </a:fld>
            <a:endParaRPr lang="es-MX"/>
          </a:p>
        </p:txBody>
      </p:sp>
    </p:spTree>
    <p:extLst>
      <p:ext uri="{BB962C8B-B14F-4D97-AF65-F5344CB8AC3E}">
        <p14:creationId xmlns:p14="http://schemas.microsoft.com/office/powerpoint/2010/main" val="13415520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735FCBD3-4E61-9647-B29F-B62F9DD11B49}" type="datetimeFigureOut">
              <a:rPr lang="es-MX" smtClean="0"/>
              <a:t>16/11/2022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E80FC131-AC45-1741-A737-45566FC47E3E}" type="slidenum">
              <a:rPr lang="es-MX" smtClean="0"/>
              <a:t>‹Nº›</a:t>
            </a:fld>
            <a:endParaRPr lang="es-MX"/>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6949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735FCBD3-4E61-9647-B29F-B62F9DD11B49}" type="datetimeFigureOut">
              <a:rPr lang="es-MX" smtClean="0"/>
              <a:t>16/11/2022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E80FC131-AC45-1741-A737-45566FC47E3E}" type="slidenum">
              <a:rPr lang="es-MX" smtClean="0"/>
              <a:t>‹Nº›</a:t>
            </a:fld>
            <a:endParaRPr lang="es-MX"/>
          </a:p>
        </p:txBody>
      </p:sp>
    </p:spTree>
    <p:extLst>
      <p:ext uri="{BB962C8B-B14F-4D97-AF65-F5344CB8AC3E}">
        <p14:creationId xmlns:p14="http://schemas.microsoft.com/office/powerpoint/2010/main" val="14128347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735FCBD3-4E61-9647-B29F-B62F9DD11B49}" type="datetimeFigureOut">
              <a:rPr lang="es-MX" smtClean="0"/>
              <a:t>16/11/2022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E80FC131-AC45-1741-A737-45566FC47E3E}" type="slidenum">
              <a:rPr lang="es-MX" smtClean="0"/>
              <a:t>‹Nº›</a:t>
            </a:fld>
            <a:endParaRPr lang="es-MX"/>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040004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735FCBD3-4E61-9647-B29F-B62F9DD11B49}" type="datetimeFigureOut">
              <a:rPr lang="es-MX" smtClean="0"/>
              <a:t>16/11/2022</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E80FC131-AC45-1741-A737-45566FC47E3E}" type="slidenum">
              <a:rPr lang="es-MX" smtClean="0"/>
              <a:t>‹Nº›</a:t>
            </a:fld>
            <a:endParaRPr lang="es-MX"/>
          </a:p>
        </p:txBody>
      </p:sp>
    </p:spTree>
    <p:extLst>
      <p:ext uri="{BB962C8B-B14F-4D97-AF65-F5344CB8AC3E}">
        <p14:creationId xmlns:p14="http://schemas.microsoft.com/office/powerpoint/2010/main" val="24321995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024128" y="2967788"/>
            <a:ext cx="4754880" cy="334157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s-ES"/>
              <a:t>Haga clic para modificar los estilos de texto del patrón</a:t>
            </a:r>
          </a:p>
        </p:txBody>
      </p:sp>
      <p:sp>
        <p:nvSpPr>
          <p:cNvPr id="6" name="Content Placeholder 5"/>
          <p:cNvSpPr>
            <a:spLocks noGrp="1"/>
          </p:cNvSpPr>
          <p:nvPr>
            <p:ph sz="quarter" idx="4"/>
          </p:nvPr>
        </p:nvSpPr>
        <p:spPr>
          <a:xfrm>
            <a:off x="5990888" y="2967788"/>
            <a:ext cx="4754880" cy="334157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735FCBD3-4E61-9647-B29F-B62F9DD11B49}" type="datetimeFigureOut">
              <a:rPr lang="es-MX" smtClean="0"/>
              <a:t>16/11/2022</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E80FC131-AC45-1741-A737-45566FC47E3E}" type="slidenum">
              <a:rPr lang="es-MX" smtClean="0"/>
              <a:t>‹Nº›</a:t>
            </a:fld>
            <a:endParaRPr lang="es-MX"/>
          </a:p>
        </p:txBody>
      </p:sp>
    </p:spTree>
    <p:extLst>
      <p:ext uri="{BB962C8B-B14F-4D97-AF65-F5344CB8AC3E}">
        <p14:creationId xmlns:p14="http://schemas.microsoft.com/office/powerpoint/2010/main" val="28200552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735FCBD3-4E61-9647-B29F-B62F9DD11B49}" type="datetimeFigureOut">
              <a:rPr lang="es-MX" smtClean="0"/>
              <a:t>16/11/2022</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E80FC131-AC45-1741-A737-45566FC47E3E}" type="slidenum">
              <a:rPr lang="es-MX" smtClean="0"/>
              <a:t>‹Nº›</a:t>
            </a:fld>
            <a:endParaRPr lang="es-MX"/>
          </a:p>
        </p:txBody>
      </p:sp>
    </p:spTree>
    <p:extLst>
      <p:ext uri="{BB962C8B-B14F-4D97-AF65-F5344CB8AC3E}">
        <p14:creationId xmlns:p14="http://schemas.microsoft.com/office/powerpoint/2010/main" val="29504383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5FCBD3-4E61-9647-B29F-B62F9DD11B49}" type="datetimeFigureOut">
              <a:rPr lang="es-MX" smtClean="0"/>
              <a:t>16/11/2022</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E80FC131-AC45-1741-A737-45566FC47E3E}" type="slidenum">
              <a:rPr lang="es-MX" smtClean="0"/>
              <a:t>‹Nº›</a:t>
            </a:fld>
            <a:endParaRPr lang="es-MX"/>
          </a:p>
        </p:txBody>
      </p:sp>
    </p:spTree>
    <p:extLst>
      <p:ext uri="{BB962C8B-B14F-4D97-AF65-F5344CB8AC3E}">
        <p14:creationId xmlns:p14="http://schemas.microsoft.com/office/powerpoint/2010/main" val="903560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735FCBD3-4E61-9647-B29F-B62F9DD11B49}" type="datetimeFigureOut">
              <a:rPr lang="es-MX" smtClean="0"/>
              <a:t>16/11/2022</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E80FC131-AC45-1741-A737-45566FC47E3E}" type="slidenum">
              <a:rPr lang="es-MX" smtClean="0"/>
              <a:t>‹Nº›</a:t>
            </a:fld>
            <a:endParaRPr lang="es-MX"/>
          </a:p>
        </p:txBody>
      </p:sp>
    </p:spTree>
    <p:extLst>
      <p:ext uri="{BB962C8B-B14F-4D97-AF65-F5344CB8AC3E}">
        <p14:creationId xmlns:p14="http://schemas.microsoft.com/office/powerpoint/2010/main" val="36670010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735FCBD3-4E61-9647-B29F-B62F9DD11B49}" type="datetimeFigureOut">
              <a:rPr lang="es-MX" smtClean="0"/>
              <a:t>16/11/2022</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E80FC131-AC45-1741-A737-45566FC47E3E}" type="slidenum">
              <a:rPr lang="es-MX" smtClean="0"/>
              <a:t>‹Nº›</a:t>
            </a:fld>
            <a:endParaRPr lang="es-MX"/>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76329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735FCBD3-4E61-9647-B29F-B62F9DD11B49}" type="datetimeFigureOut">
              <a:rPr lang="es-MX" smtClean="0"/>
              <a:t>16/11/2022</a:t>
            </a:fld>
            <a:endParaRPr lang="es-MX"/>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s-MX"/>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E80FC131-AC45-1741-A737-45566FC47E3E}" type="slidenum">
              <a:rPr lang="es-MX" smtClean="0"/>
              <a:t>‹Nº›</a:t>
            </a:fld>
            <a:endParaRPr lang="es-MX"/>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788568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redalyc.org/articulo.oa?id=64750213" TargetMode="External"/><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hyperlink" Target="http://aulavirtual.iberoamericana.edu.co/recursosel/documentos_para-descarga/Principios%20de%20aprendizaje%20y%20conducta%20-%20Domjan%209th.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2070D4B-18F9-413D-6B7D-D0439A3EA11E}"/>
              </a:ext>
            </a:extLst>
          </p:cNvPr>
          <p:cNvSpPr>
            <a:spLocks noGrp="1"/>
          </p:cNvSpPr>
          <p:nvPr>
            <p:ph type="ctrTitle"/>
          </p:nvPr>
        </p:nvSpPr>
        <p:spPr>
          <a:xfrm>
            <a:off x="-120770" y="4960137"/>
            <a:ext cx="8350370" cy="1463040"/>
          </a:xfrm>
        </p:spPr>
        <p:txBody>
          <a:bodyPr>
            <a:noAutofit/>
          </a:bodyPr>
          <a:lstStyle/>
          <a:p>
            <a:pPr algn="ctr"/>
            <a:r>
              <a:rPr lang="es-MX" sz="6000" dirty="0" smtClean="0"/>
              <a:t>TEORÍAS </a:t>
            </a:r>
            <a:r>
              <a:rPr lang="es-MX" sz="6000" dirty="0"/>
              <a:t>DEL CONDICIONAMIENTO OPERANTE </a:t>
            </a:r>
          </a:p>
        </p:txBody>
      </p:sp>
    </p:spTree>
    <p:extLst>
      <p:ext uri="{BB962C8B-B14F-4D97-AF65-F5344CB8AC3E}">
        <p14:creationId xmlns:p14="http://schemas.microsoft.com/office/powerpoint/2010/main" val="6413307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a:extLst>
              <a:ext uri="{FF2B5EF4-FFF2-40B4-BE49-F238E27FC236}">
                <a16:creationId xmlns:a16="http://schemas.microsoft.com/office/drawing/2014/main" id="{AA1B106B-646E-5054-BA3D-939B0790E801}"/>
              </a:ext>
            </a:extLst>
          </p:cNvPr>
          <p:cNvSpPr txBox="1"/>
          <p:nvPr/>
        </p:nvSpPr>
        <p:spPr>
          <a:xfrm>
            <a:off x="1063662" y="1732595"/>
            <a:ext cx="9589958" cy="2585323"/>
          </a:xfrm>
          <a:prstGeom prst="rect">
            <a:avLst/>
          </a:prstGeom>
          <a:noFill/>
        </p:spPr>
        <p:txBody>
          <a:bodyPr wrap="square">
            <a:spAutoFit/>
          </a:bodyPr>
          <a:lstStyle/>
          <a:p>
            <a:pPr algn="just">
              <a:lnSpc>
                <a:spcPct val="150000"/>
              </a:lnSpc>
            </a:pPr>
            <a:r>
              <a:rPr lang="es-MX" dirty="0">
                <a:latin typeface="Sitka Banner" panose="02000505000000020004" pitchFamily="2" charset="0"/>
                <a:cs typeface="Times New Roman" panose="02020603050405020304" pitchFamily="18" charset="0"/>
              </a:rPr>
              <a:t>El descubrimiento del condicionamiento operante no fue algo preconcebido, sino más bien estuvo influenciado por una serie de hechos </a:t>
            </a:r>
            <a:r>
              <a:rPr lang="es-MX" dirty="0" smtClean="0">
                <a:latin typeface="Sitka Banner" panose="02000505000000020004" pitchFamily="2" charset="0"/>
                <a:cs typeface="Times New Roman" panose="02020603050405020304" pitchFamily="18" charset="0"/>
              </a:rPr>
              <a:t>accidentales. </a:t>
            </a:r>
            <a:r>
              <a:rPr lang="es-MX" dirty="0">
                <a:latin typeface="Sitka Banner" panose="02000505000000020004" pitchFamily="2" charset="0"/>
                <a:cs typeface="Times New Roman" panose="02020603050405020304" pitchFamily="18" charset="0"/>
              </a:rPr>
              <a:t>El único principio que guió la </a:t>
            </a:r>
            <a:r>
              <a:rPr lang="es-MX" dirty="0" smtClean="0">
                <a:latin typeface="Sitka Banner" panose="02000505000000020004" pitchFamily="2" charset="0"/>
                <a:cs typeface="Times New Roman" panose="02020603050405020304" pitchFamily="18" charset="0"/>
              </a:rPr>
              <a:t>investigación </a:t>
            </a:r>
            <a:r>
              <a:rPr lang="es-MX" dirty="0">
                <a:latin typeface="Sitka Banner" panose="02000505000000020004" pitchFamily="2" charset="0"/>
                <a:cs typeface="Times New Roman" panose="02020603050405020304" pitchFamily="18" charset="0"/>
              </a:rPr>
              <a:t>de Skinner fue el deseo de encontrar orden en los fenómenos, y en su caso el fenómeno que le interesaba era la llamada “conducta voluntaria” que Marshall Hall había distinguido de aquella involuntaria, porque provenía del sistema nervioso central y no era provocada directamente por algún estímulo identificable </a:t>
            </a:r>
            <a:r>
              <a:rPr lang="es-MX" dirty="0" smtClean="0">
                <a:latin typeface="Sitka Banner" panose="02000505000000020004" pitchFamily="2" charset="0"/>
                <a:cs typeface="Times New Roman" panose="02020603050405020304" pitchFamily="18" charset="0"/>
              </a:rPr>
              <a:t>(Plazas, 2006).</a:t>
            </a:r>
            <a:endParaRPr lang="es-MX" dirty="0">
              <a:latin typeface="Sitka Banner" panose="02000505000000020004" pitchFamily="2" charset="0"/>
              <a:cs typeface="Times New Roman" panose="02020603050405020304" pitchFamily="18" charset="0"/>
            </a:endParaRPr>
          </a:p>
          <a:p>
            <a:pPr algn="just">
              <a:lnSpc>
                <a:spcPct val="150000"/>
              </a:lnSpc>
            </a:pPr>
            <a:endParaRPr lang="es-MX" dirty="0">
              <a:latin typeface="Times New Roman" panose="02020603050405020304" pitchFamily="18" charset="0"/>
              <a:cs typeface="Times New Roman" panose="02020603050405020304" pitchFamily="18" charset="0"/>
            </a:endParaRPr>
          </a:p>
        </p:txBody>
      </p:sp>
      <p:pic>
        <p:nvPicPr>
          <p:cNvPr id="12" name="Imagen 11">
            <a:extLst>
              <a:ext uri="{FF2B5EF4-FFF2-40B4-BE49-F238E27FC236}">
                <a16:creationId xmlns:a16="http://schemas.microsoft.com/office/drawing/2014/main" id="{A2B8A8EE-5C09-0537-3BC0-B4914E40929D}"/>
              </a:ext>
            </a:extLst>
          </p:cNvPr>
          <p:cNvPicPr>
            <a:picLocks noChangeAspect="1"/>
          </p:cNvPicPr>
          <p:nvPr/>
        </p:nvPicPr>
        <p:blipFill>
          <a:blip r:embed="rId2"/>
          <a:stretch>
            <a:fillRect/>
          </a:stretch>
        </p:blipFill>
        <p:spPr>
          <a:xfrm>
            <a:off x="-274606" y="4944429"/>
            <a:ext cx="3054180" cy="2036120"/>
          </a:xfrm>
          <a:prstGeom prst="rect">
            <a:avLst/>
          </a:prstGeom>
        </p:spPr>
      </p:pic>
      <p:pic>
        <p:nvPicPr>
          <p:cNvPr id="14" name="Imagen 13">
            <a:extLst>
              <a:ext uri="{FF2B5EF4-FFF2-40B4-BE49-F238E27FC236}">
                <a16:creationId xmlns:a16="http://schemas.microsoft.com/office/drawing/2014/main" id="{E99A4F3D-26AB-9CC3-8C06-BC6519BBFF60}"/>
              </a:ext>
            </a:extLst>
          </p:cNvPr>
          <p:cNvPicPr>
            <a:picLocks noChangeAspect="1"/>
          </p:cNvPicPr>
          <p:nvPr/>
        </p:nvPicPr>
        <p:blipFill>
          <a:blip r:embed="rId2"/>
          <a:stretch>
            <a:fillRect/>
          </a:stretch>
        </p:blipFill>
        <p:spPr>
          <a:xfrm>
            <a:off x="9663023" y="4998387"/>
            <a:ext cx="2983302" cy="1988868"/>
          </a:xfrm>
          <a:prstGeom prst="rect">
            <a:avLst/>
          </a:prstGeom>
        </p:spPr>
      </p:pic>
      <p:pic>
        <p:nvPicPr>
          <p:cNvPr id="1028" name="Picture 4" descr="Biografia de B. F. Skinner">
            <a:extLst>
              <a:ext uri="{FF2B5EF4-FFF2-40B4-BE49-F238E27FC236}">
                <a16:creationId xmlns:a16="http://schemas.microsoft.com/office/drawing/2014/main" id="{596ADA7C-5D0C-A77D-D083-AADA35D4AF3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99774" y="4324457"/>
            <a:ext cx="2317734" cy="2117726"/>
          </a:xfrm>
          <a:prstGeom prst="rect">
            <a:avLst/>
          </a:prstGeom>
          <a:noFill/>
          <a:extLst>
            <a:ext uri="{909E8E84-426E-40DD-AFC4-6F175D3DCCD1}">
              <a14:hiddenFill xmlns:a14="http://schemas.microsoft.com/office/drawing/2010/main">
                <a:solidFill>
                  <a:srgbClr val="FFFFFF"/>
                </a:solidFill>
              </a14:hiddenFill>
            </a:ext>
          </a:extLst>
        </p:spPr>
      </p:pic>
      <p:sp>
        <p:nvSpPr>
          <p:cNvPr id="2" name="Rectángulo 1"/>
          <p:cNvSpPr/>
          <p:nvPr/>
        </p:nvSpPr>
        <p:spPr>
          <a:xfrm>
            <a:off x="1508610" y="776457"/>
            <a:ext cx="8940653" cy="830997"/>
          </a:xfrm>
          <a:prstGeom prst="rect">
            <a:avLst/>
          </a:prstGeom>
          <a:noFill/>
        </p:spPr>
        <p:txBody>
          <a:bodyPr wrap="none" lIns="91440" tIns="45720" rIns="91440" bIns="45720">
            <a:spAutoFit/>
          </a:bodyPr>
          <a:lstStyle/>
          <a:p>
            <a:pPr algn="ctr"/>
            <a:r>
              <a:rPr lang="es-ES" sz="4800" b="1" cap="none" spc="0" dirty="0" smtClean="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CONDICIONAMIENTO OPERANTE</a:t>
            </a:r>
            <a:endParaRPr lang="es-ES" sz="4800" b="1"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endParaRPr>
          </a:p>
        </p:txBody>
      </p:sp>
    </p:spTree>
    <p:extLst>
      <p:ext uri="{BB962C8B-B14F-4D97-AF65-F5344CB8AC3E}">
        <p14:creationId xmlns:p14="http://schemas.microsoft.com/office/powerpoint/2010/main" val="27942825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E3F5330A-1D7A-3CCD-7E9A-2F828C30CE16}"/>
              </a:ext>
            </a:extLst>
          </p:cNvPr>
          <p:cNvSpPr txBox="1"/>
          <p:nvPr/>
        </p:nvSpPr>
        <p:spPr>
          <a:xfrm>
            <a:off x="849411" y="1669491"/>
            <a:ext cx="9959196" cy="2535502"/>
          </a:xfrm>
          <a:prstGeom prst="rect">
            <a:avLst/>
          </a:prstGeom>
          <a:noFill/>
        </p:spPr>
        <p:txBody>
          <a:bodyPr wrap="square">
            <a:spAutoFit/>
          </a:bodyPr>
          <a:lstStyle/>
          <a:p>
            <a:pPr algn="just">
              <a:lnSpc>
                <a:spcPct val="150000"/>
              </a:lnSpc>
            </a:pPr>
            <a:r>
              <a:rPr lang="es-MX" sz="1800" dirty="0">
                <a:effectLst/>
                <a:latin typeface="Sitka Banner" panose="02000505000000020004" pitchFamily="2" charset="0"/>
                <a:cs typeface="Times New Roman" panose="02020603050405020304" pitchFamily="18" charset="0"/>
              </a:rPr>
              <a:t>Skinner da una nueva definición fenomenalista y funcional al reflejo: “Se define el reflejo como una </a:t>
            </a:r>
            <a:r>
              <a:rPr lang="es-MX" sz="1800" dirty="0" smtClean="0">
                <a:effectLst/>
                <a:latin typeface="Sitka Banner" panose="02000505000000020004" pitchFamily="2" charset="0"/>
                <a:cs typeface="Times New Roman" panose="02020603050405020304" pitchFamily="18" charset="0"/>
              </a:rPr>
              <a:t>correlación </a:t>
            </a:r>
            <a:r>
              <a:rPr lang="es-MX" sz="1800" dirty="0">
                <a:effectLst/>
                <a:latin typeface="Sitka Banner" panose="02000505000000020004" pitchFamily="2" charset="0"/>
                <a:cs typeface="Times New Roman" panose="02020603050405020304" pitchFamily="18" charset="0"/>
              </a:rPr>
              <a:t>observada de dos hechos: un estímulo y una respuesta</a:t>
            </a:r>
            <a:r>
              <a:rPr lang="es-MX" sz="1800" dirty="0" smtClean="0">
                <a:effectLst/>
                <a:latin typeface="Sitka Banner" panose="02000505000000020004" pitchFamily="2" charset="0"/>
                <a:cs typeface="Times New Roman" panose="02020603050405020304" pitchFamily="18" charset="0"/>
              </a:rPr>
              <a:t>”.</a:t>
            </a:r>
          </a:p>
          <a:p>
            <a:pPr algn="just">
              <a:lnSpc>
                <a:spcPct val="150000"/>
              </a:lnSpc>
            </a:pPr>
            <a:r>
              <a:rPr lang="es-MX" sz="1800" dirty="0" smtClean="0">
                <a:effectLst/>
                <a:latin typeface="Sitka Banner" panose="02000505000000020004" pitchFamily="2" charset="0"/>
                <a:cs typeface="Times New Roman" panose="02020603050405020304" pitchFamily="18" charset="0"/>
              </a:rPr>
              <a:t> </a:t>
            </a:r>
            <a:r>
              <a:rPr lang="es-MX" sz="1800" dirty="0">
                <a:effectLst/>
                <a:latin typeface="Sitka Banner" panose="02000505000000020004" pitchFamily="2" charset="0"/>
                <a:cs typeface="Times New Roman" panose="02020603050405020304" pitchFamily="18" charset="0"/>
              </a:rPr>
              <a:t>La ambición de Skinner entonces era hallar el mismo tipo de reglas para conductas voluntarias o que implicaban el sistemas esquelético-muscular y por consiguiente, al organismo como un todo. </a:t>
            </a:r>
            <a:r>
              <a:rPr lang="es-MX" sz="1800" dirty="0" smtClean="0">
                <a:effectLst/>
                <a:latin typeface="Sitka Banner" panose="02000505000000020004" pitchFamily="2" charset="0"/>
                <a:cs typeface="Times New Roman" panose="02020603050405020304" pitchFamily="18" charset="0"/>
              </a:rPr>
              <a:t>Sus </a:t>
            </a:r>
            <a:r>
              <a:rPr lang="es-MX" sz="1800" dirty="0">
                <a:effectLst/>
                <a:latin typeface="Sitka Banner" panose="02000505000000020004" pitchFamily="2" charset="0"/>
                <a:cs typeface="Times New Roman" panose="02020603050405020304" pitchFamily="18" charset="0"/>
              </a:rPr>
              <a:t>primeros estudios fueron acerca de la </a:t>
            </a:r>
            <a:r>
              <a:rPr lang="es-MX" sz="1800" dirty="0" smtClean="0">
                <a:effectLst/>
                <a:latin typeface="Sitka Banner" panose="02000505000000020004" pitchFamily="2" charset="0"/>
                <a:cs typeface="Times New Roman" panose="02020603050405020304" pitchFamily="18" charset="0"/>
              </a:rPr>
              <a:t>adaptación </a:t>
            </a:r>
            <a:r>
              <a:rPr lang="es-MX" sz="1800" dirty="0">
                <a:effectLst/>
                <a:latin typeface="Sitka Banner" panose="02000505000000020004" pitchFamily="2" charset="0"/>
                <a:cs typeface="Times New Roman" panose="02020603050405020304" pitchFamily="18" charset="0"/>
              </a:rPr>
              <a:t>de ratas a ruidos dentro de una caja </a:t>
            </a:r>
            <a:r>
              <a:rPr lang="es-MX" sz="1800" dirty="0" smtClean="0">
                <a:effectLst/>
                <a:latin typeface="Sitka Banner" panose="02000505000000020004" pitchFamily="2" charset="0"/>
                <a:cs typeface="Times New Roman" panose="02020603050405020304" pitchFamily="18" charset="0"/>
              </a:rPr>
              <a:t>insonorizada</a:t>
            </a:r>
            <a:r>
              <a:rPr lang="es-MX" sz="1800" dirty="0">
                <a:effectLst/>
                <a:latin typeface="Sitka Banner" panose="02000505000000020004" pitchFamily="2" charset="0"/>
                <a:cs typeface="Times New Roman" panose="02020603050405020304" pitchFamily="18" charset="0"/>
              </a:rPr>
              <a:t>, siguiendo la regla de Pavlov de controlar todas las </a:t>
            </a:r>
            <a:r>
              <a:rPr lang="es-MX" sz="1800" dirty="0" smtClean="0">
                <a:effectLst/>
                <a:latin typeface="Sitka Banner" panose="02000505000000020004" pitchFamily="2" charset="0"/>
                <a:cs typeface="Times New Roman" panose="02020603050405020304" pitchFamily="18" charset="0"/>
              </a:rPr>
              <a:t>variables</a:t>
            </a:r>
            <a:r>
              <a:rPr lang="es-MX" dirty="0">
                <a:latin typeface="Sitka Banner" panose="02000505000000020004" pitchFamily="2" charset="0"/>
                <a:cs typeface="Times New Roman" panose="02020603050405020304" pitchFamily="18" charset="0"/>
              </a:rPr>
              <a:t> </a:t>
            </a:r>
            <a:r>
              <a:rPr lang="es-MX" dirty="0" smtClean="0">
                <a:latin typeface="Sitka Banner" panose="02000505000000020004" pitchFamily="2" charset="0"/>
                <a:cs typeface="Times New Roman" panose="02020603050405020304" pitchFamily="18" charset="0"/>
              </a:rPr>
              <a:t>(Plazas, 2006).</a:t>
            </a:r>
            <a:endParaRPr lang="es-MX" dirty="0">
              <a:latin typeface="Sitka Banner" panose="02000505000000020004" pitchFamily="2" charset="0"/>
              <a:cs typeface="Times New Roman" panose="02020603050405020304" pitchFamily="18" charset="0"/>
            </a:endParaRPr>
          </a:p>
        </p:txBody>
      </p:sp>
      <p:sp>
        <p:nvSpPr>
          <p:cNvPr id="7" name="CuadroTexto 6">
            <a:extLst>
              <a:ext uri="{FF2B5EF4-FFF2-40B4-BE49-F238E27FC236}">
                <a16:creationId xmlns:a16="http://schemas.microsoft.com/office/drawing/2014/main" id="{A9F22856-F37E-8D2B-B53A-590E278FB265}"/>
              </a:ext>
            </a:extLst>
          </p:cNvPr>
          <p:cNvSpPr txBox="1"/>
          <p:nvPr/>
        </p:nvSpPr>
        <p:spPr>
          <a:xfrm>
            <a:off x="796835" y="4216917"/>
            <a:ext cx="10011772" cy="923330"/>
          </a:xfrm>
          <a:prstGeom prst="rect">
            <a:avLst/>
          </a:prstGeom>
          <a:noFill/>
        </p:spPr>
        <p:txBody>
          <a:bodyPr wrap="square">
            <a:spAutoFit/>
          </a:bodyPr>
          <a:lstStyle/>
          <a:p>
            <a:pPr algn="just">
              <a:lnSpc>
                <a:spcPct val="150000"/>
              </a:lnSpc>
            </a:pPr>
            <a:r>
              <a:rPr lang="es-MX" dirty="0">
                <a:effectLst/>
                <a:latin typeface="Sitka Banner" panose="02000505000000020004" pitchFamily="2" charset="0"/>
                <a:cs typeface="Times New Roman" panose="02020603050405020304" pitchFamily="18" charset="0"/>
              </a:rPr>
              <a:t>Después de no obtener nada significativo con esto, se dedicó a estudiar los reflejos postulares de crías de ratas, registrando los movimientos con un quimiógrafo: por fin estaba estudiando al organismo como un </a:t>
            </a:r>
            <a:r>
              <a:rPr lang="es-MX" dirty="0" smtClean="0">
                <a:effectLst/>
                <a:latin typeface="Sitka Banner" panose="02000505000000020004" pitchFamily="2" charset="0"/>
                <a:cs typeface="Times New Roman" panose="02020603050405020304" pitchFamily="18" charset="0"/>
              </a:rPr>
              <a:t>todo.</a:t>
            </a:r>
            <a:endParaRPr lang="es-MX" dirty="0">
              <a:latin typeface="Sitka Banner" panose="02000505000000020004" pitchFamily="2" charset="0"/>
              <a:cs typeface="Times New Roman" panose="02020603050405020304" pitchFamily="18" charset="0"/>
            </a:endParaRPr>
          </a:p>
        </p:txBody>
      </p:sp>
      <p:pic>
        <p:nvPicPr>
          <p:cNvPr id="9" name="Imagen 8">
            <a:extLst>
              <a:ext uri="{FF2B5EF4-FFF2-40B4-BE49-F238E27FC236}">
                <a16:creationId xmlns:a16="http://schemas.microsoft.com/office/drawing/2014/main" id="{53DF06EB-EB24-FE9C-DAA3-45709853AC51}"/>
              </a:ext>
            </a:extLst>
          </p:cNvPr>
          <p:cNvPicPr>
            <a:picLocks noChangeAspect="1"/>
          </p:cNvPicPr>
          <p:nvPr/>
        </p:nvPicPr>
        <p:blipFill>
          <a:blip r:embed="rId2"/>
          <a:stretch>
            <a:fillRect/>
          </a:stretch>
        </p:blipFill>
        <p:spPr>
          <a:xfrm>
            <a:off x="-603457" y="5768553"/>
            <a:ext cx="2284802" cy="1523201"/>
          </a:xfrm>
          <a:prstGeom prst="rect">
            <a:avLst/>
          </a:prstGeom>
        </p:spPr>
      </p:pic>
      <p:pic>
        <p:nvPicPr>
          <p:cNvPr id="10" name="Imagen 9">
            <a:extLst>
              <a:ext uri="{FF2B5EF4-FFF2-40B4-BE49-F238E27FC236}">
                <a16:creationId xmlns:a16="http://schemas.microsoft.com/office/drawing/2014/main" id="{BA6EB0DD-1713-943A-A8B1-997A3E16B214}"/>
              </a:ext>
            </a:extLst>
          </p:cNvPr>
          <p:cNvPicPr>
            <a:picLocks noChangeAspect="1"/>
          </p:cNvPicPr>
          <p:nvPr/>
        </p:nvPicPr>
        <p:blipFill>
          <a:blip r:embed="rId2"/>
          <a:stretch>
            <a:fillRect/>
          </a:stretch>
        </p:blipFill>
        <p:spPr>
          <a:xfrm>
            <a:off x="10527498" y="5814380"/>
            <a:ext cx="2147319" cy="1431546"/>
          </a:xfrm>
          <a:prstGeom prst="rect">
            <a:avLst/>
          </a:prstGeom>
        </p:spPr>
      </p:pic>
      <p:sp>
        <p:nvSpPr>
          <p:cNvPr id="2" name="Rectángulo 1"/>
          <p:cNvSpPr/>
          <p:nvPr/>
        </p:nvSpPr>
        <p:spPr>
          <a:xfrm>
            <a:off x="849411" y="858176"/>
            <a:ext cx="10493193" cy="707886"/>
          </a:xfrm>
          <a:prstGeom prst="rect">
            <a:avLst/>
          </a:prstGeom>
          <a:noFill/>
        </p:spPr>
        <p:txBody>
          <a:bodyPr wrap="none" lIns="91440" tIns="45720" rIns="91440" bIns="45720">
            <a:spAutoFit/>
          </a:bodyPr>
          <a:lstStyle/>
          <a:p>
            <a:pPr algn="ctr"/>
            <a:r>
              <a:rPr lang="es-ES" sz="4000" b="1" cap="none" spc="0" dirty="0"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MODELO DEL CONDICIONAMIENTO OPERANTE</a:t>
            </a:r>
            <a:endParaRPr lang="es-ES" sz="40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pic>
        <p:nvPicPr>
          <p:cNvPr id="3" name="Imagen 2"/>
          <p:cNvPicPr>
            <a:picLocks noChangeAspect="1"/>
          </p:cNvPicPr>
          <p:nvPr/>
        </p:nvPicPr>
        <p:blipFill>
          <a:blip r:embed="rId3"/>
          <a:stretch>
            <a:fillRect/>
          </a:stretch>
        </p:blipFill>
        <p:spPr>
          <a:xfrm>
            <a:off x="5071198" y="5140247"/>
            <a:ext cx="1515621" cy="1346228"/>
          </a:xfrm>
          <a:prstGeom prst="rect">
            <a:avLst/>
          </a:prstGeom>
        </p:spPr>
      </p:pic>
    </p:spTree>
    <p:extLst>
      <p:ext uri="{BB962C8B-B14F-4D97-AF65-F5344CB8AC3E}">
        <p14:creationId xmlns:p14="http://schemas.microsoft.com/office/powerpoint/2010/main" val="42259914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E2FABCFB-5F79-3E48-1242-82232B54F432}"/>
              </a:ext>
            </a:extLst>
          </p:cNvPr>
          <p:cNvSpPr txBox="1"/>
          <p:nvPr/>
        </p:nvSpPr>
        <p:spPr>
          <a:xfrm>
            <a:off x="1168878" y="739867"/>
            <a:ext cx="10062714" cy="3000821"/>
          </a:xfrm>
          <a:prstGeom prst="rect">
            <a:avLst/>
          </a:prstGeom>
          <a:noFill/>
        </p:spPr>
        <p:txBody>
          <a:bodyPr wrap="square">
            <a:spAutoFit/>
          </a:bodyPr>
          <a:lstStyle/>
          <a:p>
            <a:pPr algn="ctr">
              <a:lnSpc>
                <a:spcPct val="150000"/>
              </a:lnSpc>
            </a:pPr>
            <a:r>
              <a:rPr lang="es-MX" dirty="0" smtClean="0">
                <a:latin typeface="Sitka Banner" panose="02000505000000020004" pitchFamily="2" charset="0"/>
                <a:cs typeface="Times New Roman" panose="02020603050405020304" pitchFamily="18" charset="0"/>
              </a:rPr>
              <a:t>Continuo sus estudios y ahora</a:t>
            </a:r>
            <a:r>
              <a:rPr lang="es-MX" sz="1800" dirty="0" smtClean="0">
                <a:effectLst/>
                <a:latin typeface="Sitka Banner" panose="02000505000000020004" pitchFamily="2" charset="0"/>
                <a:cs typeface="Times New Roman" panose="02020603050405020304" pitchFamily="18" charset="0"/>
              </a:rPr>
              <a:t> </a:t>
            </a:r>
            <a:r>
              <a:rPr lang="es-MX" sz="1800" dirty="0">
                <a:effectLst/>
                <a:latin typeface="Sitka Banner" panose="02000505000000020004" pitchFamily="2" charset="0"/>
                <a:cs typeface="Times New Roman" panose="02020603050405020304" pitchFamily="18" charset="0"/>
              </a:rPr>
              <a:t>registró el impulso de salto y las detenciones de las ratas al pasar por una pista; le añadió una pista de regreso y comenzó a encontrar cierto orden en los registros de paradas en el sitio de comida. </a:t>
            </a:r>
            <a:endParaRPr lang="es-MX" sz="1800" dirty="0" smtClean="0">
              <a:effectLst/>
              <a:latin typeface="Sitka Banner" panose="02000505000000020004" pitchFamily="2" charset="0"/>
              <a:cs typeface="Times New Roman" panose="02020603050405020304" pitchFamily="18" charset="0"/>
            </a:endParaRPr>
          </a:p>
          <a:p>
            <a:pPr algn="ctr">
              <a:lnSpc>
                <a:spcPct val="150000"/>
              </a:lnSpc>
            </a:pPr>
            <a:r>
              <a:rPr lang="es-MX" sz="1800" dirty="0" smtClean="0">
                <a:effectLst/>
                <a:latin typeface="Sitka Banner" panose="02000505000000020004" pitchFamily="2" charset="0"/>
                <a:cs typeface="Times New Roman" panose="02020603050405020304" pitchFamily="18" charset="0"/>
              </a:rPr>
              <a:t>Después </a:t>
            </a:r>
            <a:r>
              <a:rPr lang="es-MX" sz="1800" dirty="0">
                <a:effectLst/>
                <a:latin typeface="Sitka Banner" panose="02000505000000020004" pitchFamily="2" charset="0"/>
                <a:cs typeface="Times New Roman" panose="02020603050405020304" pitchFamily="18" charset="0"/>
              </a:rPr>
              <a:t>simplificó su pista y enrolló un hilo al eje central del proveedor de comida, de manera que tal como la rata se alimentaba, después de completar su vuelta, el hilo se desenrollaba e iba desarrollando una curva acumulativa en el quimiógrafo. Las curvas en los registros acumulativos se convirtieron en un método de representación de las variaciones en la tasa de respuesta lo suficientemente sensible para los propósitos que Skinner </a:t>
            </a:r>
            <a:r>
              <a:rPr lang="es-MX" sz="1800" dirty="0" smtClean="0">
                <a:effectLst/>
                <a:latin typeface="Sitka Banner" panose="02000505000000020004" pitchFamily="2" charset="0"/>
                <a:cs typeface="Times New Roman" panose="02020603050405020304" pitchFamily="18" charset="0"/>
              </a:rPr>
              <a:t>buscaba</a:t>
            </a:r>
            <a:r>
              <a:rPr lang="es-MX" dirty="0">
                <a:latin typeface="Sitka Banner" panose="02000505000000020004" pitchFamily="2" charset="0"/>
                <a:cs typeface="Times New Roman" panose="02020603050405020304" pitchFamily="18" charset="0"/>
              </a:rPr>
              <a:t> </a:t>
            </a:r>
            <a:r>
              <a:rPr lang="es-MX" dirty="0" smtClean="0">
                <a:latin typeface="Sitka Banner" panose="02000505000000020004" pitchFamily="2" charset="0"/>
                <a:cs typeface="Times New Roman" panose="02020603050405020304" pitchFamily="18" charset="0"/>
              </a:rPr>
              <a:t>(Domjan, 2010).</a:t>
            </a:r>
            <a:endParaRPr lang="es-MX" dirty="0">
              <a:latin typeface="Sitka Banner" panose="02000505000000020004" pitchFamily="2" charset="0"/>
              <a:cs typeface="Times New Roman" panose="02020603050405020304" pitchFamily="18" charset="0"/>
            </a:endParaRPr>
          </a:p>
        </p:txBody>
      </p:sp>
      <p:pic>
        <p:nvPicPr>
          <p:cNvPr id="3074" name="Picture 2" descr="Condicionamiento Operante: Definición, Tipos, Programas y Autores">
            <a:extLst>
              <a:ext uri="{FF2B5EF4-FFF2-40B4-BE49-F238E27FC236}">
                <a16:creationId xmlns:a16="http://schemas.microsoft.com/office/drawing/2014/main" id="{CDC16269-08D6-A05C-709B-73D9DCDB7F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74624" y="4031466"/>
            <a:ext cx="4251222" cy="22989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693825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7EC0A23C-2F63-C5FF-C779-F4509C4275F5}"/>
              </a:ext>
            </a:extLst>
          </p:cNvPr>
          <p:cNvSpPr txBox="1"/>
          <p:nvPr/>
        </p:nvSpPr>
        <p:spPr>
          <a:xfrm>
            <a:off x="813104" y="1627320"/>
            <a:ext cx="10563045" cy="3416320"/>
          </a:xfrm>
          <a:prstGeom prst="rect">
            <a:avLst/>
          </a:prstGeom>
          <a:noFill/>
        </p:spPr>
        <p:txBody>
          <a:bodyPr wrap="square">
            <a:spAutoFit/>
          </a:bodyPr>
          <a:lstStyle/>
          <a:p>
            <a:pPr algn="ctr">
              <a:lnSpc>
                <a:spcPct val="150000"/>
              </a:lnSpc>
            </a:pPr>
            <a:r>
              <a:rPr lang="es-MX" sz="1800" dirty="0">
                <a:effectLst/>
                <a:latin typeface="Sitka Banner" panose="02000505000000020004" pitchFamily="2" charset="0"/>
                <a:cs typeface="Times New Roman" panose="02020603050405020304" pitchFamily="18" charset="0"/>
              </a:rPr>
              <a:t>Skinner consideró que su investigación sobre los programas de reforzamiento constituía el principal aporte de su obra. El gran descubrimiento del condicionamiento operante es que la conducta de un organismo cualquiera cae bajo el control de ciertos estímulos debido a sus consecuencias, y los </a:t>
            </a:r>
            <a:r>
              <a:rPr lang="es-MX" sz="1800" b="1" i="1" dirty="0">
                <a:effectLst/>
                <a:latin typeface="Sitka Banner" panose="02000505000000020004" pitchFamily="2" charset="0"/>
                <a:cs typeface="Times New Roman" panose="02020603050405020304" pitchFamily="18" charset="0"/>
              </a:rPr>
              <a:t>programas de reforzamiento </a:t>
            </a:r>
            <a:r>
              <a:rPr lang="es-MX" sz="1800" dirty="0">
                <a:effectLst/>
                <a:latin typeface="Sitka Banner" panose="02000505000000020004" pitchFamily="2" charset="0"/>
                <a:cs typeface="Times New Roman" panose="02020603050405020304" pitchFamily="18" charset="0"/>
              </a:rPr>
              <a:t>establecían las diferentes relaciones temporales en que podía darse dicho </a:t>
            </a:r>
            <a:r>
              <a:rPr lang="es-MX" sz="1800" dirty="0" smtClean="0">
                <a:effectLst/>
                <a:latin typeface="Sitka Banner" panose="02000505000000020004" pitchFamily="2" charset="0"/>
                <a:cs typeface="Times New Roman" panose="02020603050405020304" pitchFamily="18" charset="0"/>
              </a:rPr>
              <a:t>control</a:t>
            </a:r>
            <a:r>
              <a:rPr lang="es-MX" dirty="0">
                <a:latin typeface="Sitka Banner" panose="02000505000000020004" pitchFamily="2" charset="0"/>
                <a:cs typeface="Times New Roman" panose="02020603050405020304" pitchFamily="18" charset="0"/>
              </a:rPr>
              <a:t> </a:t>
            </a:r>
            <a:r>
              <a:rPr lang="es-MX" dirty="0" smtClean="0">
                <a:latin typeface="Sitka Banner" panose="02000505000000020004" pitchFamily="2" charset="0"/>
                <a:cs typeface="Times New Roman" panose="02020603050405020304" pitchFamily="18" charset="0"/>
              </a:rPr>
              <a:t>(Plazas, 2006).</a:t>
            </a:r>
            <a:endParaRPr lang="es-MX" sz="1800" dirty="0" smtClean="0">
              <a:effectLst/>
              <a:latin typeface="Sitka Banner" panose="02000505000000020004" pitchFamily="2" charset="0"/>
              <a:cs typeface="Times New Roman" panose="02020603050405020304" pitchFamily="18" charset="0"/>
            </a:endParaRPr>
          </a:p>
          <a:p>
            <a:pPr algn="ctr">
              <a:lnSpc>
                <a:spcPct val="150000"/>
              </a:lnSpc>
            </a:pPr>
            <a:r>
              <a:rPr lang="es-MX" sz="1800" dirty="0" smtClean="0">
                <a:effectLst/>
                <a:latin typeface="Sitka Banner" panose="02000505000000020004" pitchFamily="2" charset="0"/>
                <a:cs typeface="Times New Roman" panose="02020603050405020304" pitchFamily="18" charset="0"/>
              </a:rPr>
              <a:t> </a:t>
            </a:r>
            <a:r>
              <a:rPr lang="es-MX" sz="1800" dirty="0">
                <a:effectLst/>
                <a:latin typeface="Sitka Banner" panose="02000505000000020004" pitchFamily="2" charset="0"/>
                <a:cs typeface="Times New Roman" panose="02020603050405020304" pitchFamily="18" charset="0"/>
              </a:rPr>
              <a:t>A través de ellos Skinner pudo dar cuenta de una gran cantidad de fenómenos, en particular del comportamiento humano, que caían dentro de lo que se denominaba </a:t>
            </a:r>
            <a:r>
              <a:rPr lang="es-MX" sz="1800" dirty="0" smtClean="0">
                <a:effectLst/>
                <a:latin typeface="Sitka Banner" panose="02000505000000020004" pitchFamily="2" charset="0"/>
                <a:cs typeface="Times New Roman" panose="02020603050405020304" pitchFamily="18" charset="0"/>
              </a:rPr>
              <a:t>“conducta voluntaria”, </a:t>
            </a:r>
            <a:r>
              <a:rPr lang="es-MX" sz="1800" dirty="0">
                <a:effectLst/>
                <a:latin typeface="Sitka Banner" panose="02000505000000020004" pitchFamily="2" charset="0"/>
                <a:cs typeface="Times New Roman" panose="02020603050405020304" pitchFamily="18" charset="0"/>
              </a:rPr>
              <a:t>y se creían indeterminados. Los hallazgos de los programas de reforzamiento constituyen </a:t>
            </a:r>
            <a:r>
              <a:rPr lang="es-MX" sz="1800" dirty="0" smtClean="0">
                <a:effectLst/>
                <a:latin typeface="Sitka Banner" panose="02000505000000020004" pitchFamily="2" charset="0"/>
                <a:cs typeface="Times New Roman" panose="02020603050405020304" pitchFamily="18" charset="0"/>
              </a:rPr>
              <a:t>algunas </a:t>
            </a:r>
            <a:r>
              <a:rPr lang="es-MX" sz="1800" dirty="0">
                <a:effectLst/>
                <a:latin typeface="Sitka Banner" panose="02000505000000020004" pitchFamily="2" charset="0"/>
                <a:cs typeface="Times New Roman" panose="02020603050405020304" pitchFamily="18" charset="0"/>
              </a:rPr>
              <a:t>de las pocas leyes bien establecidas e incontrovertibles de la psicología entendida como ciencia del individuo. </a:t>
            </a:r>
            <a:endParaRPr lang="es-MX" dirty="0">
              <a:latin typeface="Sitka Banner" panose="02000505000000020004" pitchFamily="2" charset="0"/>
              <a:cs typeface="Times New Roman" panose="02020603050405020304" pitchFamily="18" charset="0"/>
            </a:endParaRPr>
          </a:p>
        </p:txBody>
      </p:sp>
      <p:pic>
        <p:nvPicPr>
          <p:cNvPr id="4098" name="Picture 2" descr="Perspectiva del Aprendizaje - Unidad de Apoyo Para el Aprendizaje">
            <a:extLst>
              <a:ext uri="{FF2B5EF4-FFF2-40B4-BE49-F238E27FC236}">
                <a16:creationId xmlns:a16="http://schemas.microsoft.com/office/drawing/2014/main" id="{3220CAC7-B8C2-E018-C39B-55345680F5A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85031" y="4784777"/>
            <a:ext cx="2306969" cy="2045589"/>
          </a:xfrm>
          <a:prstGeom prst="rect">
            <a:avLst/>
          </a:prstGeom>
          <a:noFill/>
          <a:extLst>
            <a:ext uri="{909E8E84-426E-40DD-AFC4-6F175D3DCCD1}">
              <a14:hiddenFill xmlns:a14="http://schemas.microsoft.com/office/drawing/2010/main">
                <a:solidFill>
                  <a:srgbClr val="FFFFFF"/>
                </a:solidFill>
              </a14:hiddenFill>
            </a:ext>
          </a:extLst>
        </p:spPr>
      </p:pic>
      <p:pic>
        <p:nvPicPr>
          <p:cNvPr id="7" name="Imagen 6">
            <a:extLst>
              <a:ext uri="{FF2B5EF4-FFF2-40B4-BE49-F238E27FC236}">
                <a16:creationId xmlns:a16="http://schemas.microsoft.com/office/drawing/2014/main" id="{7F8BEC7A-1B97-53D6-D4A9-70B7216F3EA5}"/>
              </a:ext>
            </a:extLst>
          </p:cNvPr>
          <p:cNvPicPr>
            <a:picLocks noChangeAspect="1"/>
          </p:cNvPicPr>
          <p:nvPr/>
        </p:nvPicPr>
        <p:blipFill>
          <a:blip r:embed="rId3"/>
          <a:stretch>
            <a:fillRect/>
          </a:stretch>
        </p:blipFill>
        <p:spPr>
          <a:xfrm>
            <a:off x="288985" y="5045972"/>
            <a:ext cx="2284802" cy="1523201"/>
          </a:xfrm>
          <a:prstGeom prst="rect">
            <a:avLst/>
          </a:prstGeom>
        </p:spPr>
      </p:pic>
      <p:sp>
        <p:nvSpPr>
          <p:cNvPr id="2" name="Rectángulo 1"/>
          <p:cNvSpPr/>
          <p:nvPr/>
        </p:nvSpPr>
        <p:spPr>
          <a:xfrm>
            <a:off x="1634992" y="756629"/>
            <a:ext cx="8617231" cy="769441"/>
          </a:xfrm>
          <a:prstGeom prst="rect">
            <a:avLst/>
          </a:prstGeom>
          <a:noFill/>
        </p:spPr>
        <p:txBody>
          <a:bodyPr wrap="none" lIns="91440" tIns="45720" rIns="91440" bIns="45720">
            <a:spAutoFit/>
          </a:bodyPr>
          <a:lstStyle/>
          <a:p>
            <a:pPr algn="ctr"/>
            <a:r>
              <a:rPr lang="es-ES" sz="4400" b="1" cap="none" spc="0" dirty="0"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PROGRAMAS DE REFORZAMIENTO</a:t>
            </a:r>
            <a:endParaRPr lang="es-ES" sz="4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Tree>
    <p:extLst>
      <p:ext uri="{BB962C8B-B14F-4D97-AF65-F5344CB8AC3E}">
        <p14:creationId xmlns:p14="http://schemas.microsoft.com/office/powerpoint/2010/main" val="946454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39901151-8208-9F7C-B8F3-C8113105927B}"/>
              </a:ext>
            </a:extLst>
          </p:cNvPr>
          <p:cNvSpPr txBox="1"/>
          <p:nvPr/>
        </p:nvSpPr>
        <p:spPr>
          <a:xfrm>
            <a:off x="771345" y="1655719"/>
            <a:ext cx="10649309" cy="873316"/>
          </a:xfrm>
          <a:prstGeom prst="rect">
            <a:avLst/>
          </a:prstGeom>
          <a:noFill/>
        </p:spPr>
        <p:txBody>
          <a:bodyPr wrap="square">
            <a:spAutoFit/>
          </a:bodyPr>
          <a:lstStyle/>
          <a:p>
            <a:pPr algn="ctr">
              <a:lnSpc>
                <a:spcPct val="150000"/>
              </a:lnSpc>
            </a:pPr>
            <a:r>
              <a:rPr lang="es-MX" dirty="0">
                <a:effectLst/>
                <a:latin typeface="Sitka Banner" panose="02000505000000020004" pitchFamily="2" charset="0"/>
                <a:cs typeface="Times New Roman" panose="02020603050405020304" pitchFamily="18" charset="0"/>
              </a:rPr>
              <a:t>El principio formal de los </a:t>
            </a:r>
            <a:r>
              <a:rPr lang="es-MX" dirty="0" smtClean="0">
                <a:effectLst/>
                <a:latin typeface="Sitka Banner" panose="02000505000000020004" pitchFamily="2" charset="0"/>
                <a:cs typeface="Times New Roman" panose="02020603050405020304" pitchFamily="18" charset="0"/>
              </a:rPr>
              <a:t>análisis teóricos </a:t>
            </a:r>
            <a:r>
              <a:rPr lang="es-MX" dirty="0">
                <a:effectLst/>
                <a:latin typeface="Sitka Banner" panose="02000505000000020004" pitchFamily="2" charset="0"/>
                <a:cs typeface="Times New Roman" panose="02020603050405020304" pitchFamily="18" charset="0"/>
              </a:rPr>
              <a:t>y de laboratorio del condicionamiento instrumental fue el trabajo del psicologo estadounidense E. L. Thorndike, cuyo </a:t>
            </a:r>
            <a:r>
              <a:rPr lang="es-MX" dirty="0" smtClean="0">
                <a:effectLst/>
                <a:latin typeface="Sitka Banner" panose="02000505000000020004" pitchFamily="2" charset="0"/>
                <a:cs typeface="Times New Roman" panose="02020603050405020304" pitchFamily="18" charset="0"/>
              </a:rPr>
              <a:t>propósito </a:t>
            </a:r>
            <a:r>
              <a:rPr lang="es-MX" dirty="0">
                <a:effectLst/>
                <a:latin typeface="Sitka Banner" panose="02000505000000020004" pitchFamily="2" charset="0"/>
                <a:cs typeface="Times New Roman" panose="02020603050405020304" pitchFamily="18" charset="0"/>
              </a:rPr>
              <a:t>original era estudiar la inteligencia animal.</a:t>
            </a:r>
          </a:p>
        </p:txBody>
      </p:sp>
      <p:pic>
        <p:nvPicPr>
          <p:cNvPr id="6146" name="Picture 2" descr="La Ley del Efecto de Edward Thorndike">
            <a:extLst>
              <a:ext uri="{FF2B5EF4-FFF2-40B4-BE49-F238E27FC236}">
                <a16:creationId xmlns:a16="http://schemas.microsoft.com/office/drawing/2014/main" id="{F4703B31-7A63-3B17-962F-11CE8E24023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13563" y="5006416"/>
            <a:ext cx="3686681" cy="1531317"/>
          </a:xfrm>
          <a:prstGeom prst="rect">
            <a:avLst/>
          </a:prstGeom>
          <a:noFill/>
          <a:extLst>
            <a:ext uri="{909E8E84-426E-40DD-AFC4-6F175D3DCCD1}">
              <a14:hiddenFill xmlns:a14="http://schemas.microsoft.com/office/drawing/2010/main">
                <a:solidFill>
                  <a:srgbClr val="FFFFFF"/>
                </a:solidFill>
              </a14:hiddenFill>
            </a:ext>
          </a:extLst>
        </p:spPr>
      </p:pic>
      <p:sp>
        <p:nvSpPr>
          <p:cNvPr id="2" name="Rectángulo 1"/>
          <p:cNvSpPr/>
          <p:nvPr/>
        </p:nvSpPr>
        <p:spPr>
          <a:xfrm>
            <a:off x="1642281" y="733833"/>
            <a:ext cx="8907438" cy="923330"/>
          </a:xfrm>
          <a:prstGeom prst="rect">
            <a:avLst/>
          </a:prstGeom>
          <a:noFill/>
        </p:spPr>
        <p:txBody>
          <a:bodyPr wrap="none" lIns="91440" tIns="45720" rIns="91440" bIns="45720">
            <a:spAutoFit/>
          </a:bodyPr>
          <a:lstStyle/>
          <a:p>
            <a:pPr algn="ctr"/>
            <a:r>
              <a:rPr lang="es-ES" sz="5400" b="1" cap="none" spc="0" dirty="0"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PROCEDIMIENTO THORNDIKE</a:t>
            </a:r>
            <a:endParaRPr lang="es-ES"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
        <p:nvSpPr>
          <p:cNvPr id="3" name="Rectángulo 2"/>
          <p:cNvSpPr/>
          <p:nvPr/>
        </p:nvSpPr>
        <p:spPr>
          <a:xfrm>
            <a:off x="1475509" y="2616328"/>
            <a:ext cx="9240982" cy="2169825"/>
          </a:xfrm>
          <a:prstGeom prst="rect">
            <a:avLst/>
          </a:prstGeom>
        </p:spPr>
        <p:txBody>
          <a:bodyPr wrap="square">
            <a:spAutoFit/>
          </a:bodyPr>
          <a:lstStyle/>
          <a:p>
            <a:pPr algn="ctr">
              <a:lnSpc>
                <a:spcPct val="150000"/>
              </a:lnSpc>
            </a:pPr>
            <a:r>
              <a:rPr lang="es-MX" dirty="0">
                <a:latin typeface="Sitka Banner" panose="02000505000000020004" pitchFamily="2" charset="0"/>
                <a:cs typeface="Times New Roman" panose="02020603050405020304" pitchFamily="18" charset="0"/>
              </a:rPr>
              <a:t>Su procedimiento de entrenamiento consistía en colocar a un animal hambriento (un gato, un perro o un pollo) en la caja problema y algo de comida en el exterior de modo que el animal pudiera verla. La tarea del animal era aprender a salir de la caja y obtener la comida. Diferentes cajas problema requerían distintas respuestas para salir. Algunas más sencillas que otras. En la caja A, la respuesta requerida era jalar un aro para abrir un cerrojo que bloqueaba la puerta desde </a:t>
            </a:r>
            <a:r>
              <a:rPr lang="es-MX" dirty="0" smtClean="0">
                <a:latin typeface="Sitka Banner" panose="02000505000000020004" pitchFamily="2" charset="0"/>
                <a:cs typeface="Times New Roman" panose="02020603050405020304" pitchFamily="18" charset="0"/>
              </a:rPr>
              <a:t>afuera (Domjan, 2010).</a:t>
            </a:r>
            <a:endParaRPr lang="es-MX" dirty="0">
              <a:latin typeface="Sitka Banner" panose="02000505000000020004" pitchFamily="2" charset="0"/>
              <a:cs typeface="Times New Roman" panose="02020603050405020304" pitchFamily="18" charset="0"/>
            </a:endParaRPr>
          </a:p>
        </p:txBody>
      </p:sp>
    </p:spTree>
    <p:extLst>
      <p:ext uri="{BB962C8B-B14F-4D97-AF65-F5344CB8AC3E}">
        <p14:creationId xmlns:p14="http://schemas.microsoft.com/office/powerpoint/2010/main" val="5235243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4DB956A6-2FD3-0FB8-84FF-D77502FB4471}"/>
              </a:ext>
            </a:extLst>
          </p:cNvPr>
          <p:cNvSpPr txBox="1"/>
          <p:nvPr/>
        </p:nvSpPr>
        <p:spPr>
          <a:xfrm>
            <a:off x="935247" y="1004240"/>
            <a:ext cx="10321505" cy="1754326"/>
          </a:xfrm>
          <a:prstGeom prst="rect">
            <a:avLst/>
          </a:prstGeom>
          <a:noFill/>
        </p:spPr>
        <p:txBody>
          <a:bodyPr wrap="square">
            <a:spAutoFit/>
          </a:bodyPr>
          <a:lstStyle/>
          <a:p>
            <a:pPr algn="ctr">
              <a:lnSpc>
                <a:spcPct val="150000"/>
              </a:lnSpc>
            </a:pPr>
            <a:r>
              <a:rPr lang="es-MX" dirty="0">
                <a:latin typeface="Sitka Banner" panose="02000505000000020004" pitchFamily="2" charset="0"/>
                <a:cs typeface="Times New Roman" panose="02020603050405020304" pitchFamily="18" charset="0"/>
              </a:rPr>
              <a:t>En la caja I, la respuesta que se pedía era presionar una palanca, con </a:t>
            </a:r>
            <a:r>
              <a:rPr lang="es-MX" dirty="0" smtClean="0">
                <a:latin typeface="Sitka Banner" panose="02000505000000020004" pitchFamily="2" charset="0"/>
                <a:cs typeface="Times New Roman" panose="02020603050405020304" pitchFamily="18" charset="0"/>
              </a:rPr>
              <a:t>la </a:t>
            </a:r>
            <a:r>
              <a:rPr lang="es-MX" dirty="0">
                <a:latin typeface="Sitka Banner" panose="02000505000000020004" pitchFamily="2" charset="0"/>
                <a:cs typeface="Times New Roman" panose="02020603050405020304" pitchFamily="18" charset="0"/>
              </a:rPr>
              <a:t>cual se abría el cerrojo. Al principio, los sujetos tardaban en dar la respuesta correcta, pero al continuar la práctica con la tarea, sus latencias se hicieron cada vez más cortas. El gato necesitó 160 segundos para salir de la caja A en el primer ensayo; más tarde, su latencia más corta fue de 6</a:t>
            </a:r>
            <a:r>
              <a:rPr lang="es-MX" dirty="0" smtClean="0">
                <a:latin typeface="Sitka Banner" panose="02000505000000020004" pitchFamily="2" charset="0"/>
                <a:cs typeface="Times New Roman" panose="02020603050405020304" pitchFamily="18" charset="0"/>
              </a:rPr>
              <a:t> segundos.</a:t>
            </a:r>
            <a:endParaRPr lang="es-MX" dirty="0">
              <a:latin typeface="Sitka Banner" panose="02000505000000020004" pitchFamily="2" charset="0"/>
              <a:cs typeface="Times New Roman" panose="02020603050405020304" pitchFamily="18" charset="0"/>
            </a:endParaRPr>
          </a:p>
        </p:txBody>
      </p:sp>
      <p:pic>
        <p:nvPicPr>
          <p:cNvPr id="7170" name="Picture 2" descr="Psicodocencia - Condicionamiento operante. El psicólogo Edward Thorndike  (1874-1949) el, ideó sus denominadas “cajas de solución de problemas”, que  eran jaulas de las que los gatos (que eran los animales con los">
            <a:extLst>
              <a:ext uri="{FF2B5EF4-FFF2-40B4-BE49-F238E27FC236}">
                <a16:creationId xmlns:a16="http://schemas.microsoft.com/office/drawing/2014/main" id="{B81815DE-4238-5EE9-9164-536EF54D823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00946" y="3235086"/>
            <a:ext cx="4502727" cy="2884309"/>
          </a:xfrm>
          <a:prstGeom prst="rect">
            <a:avLst/>
          </a:prstGeom>
          <a:noFill/>
          <a:extLst>
            <a:ext uri="{909E8E84-426E-40DD-AFC4-6F175D3DCCD1}">
              <a14:hiddenFill xmlns:a14="http://schemas.microsoft.com/office/drawing/2010/main">
                <a:solidFill>
                  <a:srgbClr val="FFFFFF"/>
                </a:solidFill>
              </a14:hiddenFill>
            </a:ext>
          </a:extLst>
        </p:spPr>
      </p:pic>
      <p:pic>
        <p:nvPicPr>
          <p:cNvPr id="7" name="Imagen 6">
            <a:extLst>
              <a:ext uri="{FF2B5EF4-FFF2-40B4-BE49-F238E27FC236}">
                <a16:creationId xmlns:a16="http://schemas.microsoft.com/office/drawing/2014/main" id="{7CA28BF4-10EA-B942-2EE4-4CE96F9FD373}"/>
              </a:ext>
            </a:extLst>
          </p:cNvPr>
          <p:cNvPicPr>
            <a:picLocks noChangeAspect="1"/>
          </p:cNvPicPr>
          <p:nvPr/>
        </p:nvPicPr>
        <p:blipFill>
          <a:blip r:embed="rId3"/>
          <a:stretch>
            <a:fillRect/>
          </a:stretch>
        </p:blipFill>
        <p:spPr>
          <a:xfrm>
            <a:off x="288985" y="5045972"/>
            <a:ext cx="2284802" cy="1523201"/>
          </a:xfrm>
          <a:prstGeom prst="rect">
            <a:avLst/>
          </a:prstGeom>
        </p:spPr>
      </p:pic>
    </p:spTree>
    <p:extLst>
      <p:ext uri="{BB962C8B-B14F-4D97-AF65-F5344CB8AC3E}">
        <p14:creationId xmlns:p14="http://schemas.microsoft.com/office/powerpoint/2010/main" val="2625435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a:extLst>
              <a:ext uri="{FF2B5EF4-FFF2-40B4-BE49-F238E27FC236}">
                <a16:creationId xmlns:a16="http://schemas.microsoft.com/office/drawing/2014/main" id="{D93F4CAA-22A7-C6C2-7A32-D05D6773AF28}"/>
              </a:ext>
            </a:extLst>
          </p:cNvPr>
          <p:cNvSpPr txBox="1"/>
          <p:nvPr/>
        </p:nvSpPr>
        <p:spPr>
          <a:xfrm>
            <a:off x="1073269" y="981708"/>
            <a:ext cx="10045461" cy="2169825"/>
          </a:xfrm>
          <a:prstGeom prst="rect">
            <a:avLst/>
          </a:prstGeom>
          <a:noFill/>
        </p:spPr>
        <p:txBody>
          <a:bodyPr wrap="square">
            <a:spAutoFit/>
          </a:bodyPr>
          <a:lstStyle/>
          <a:p>
            <a:pPr algn="ctr">
              <a:lnSpc>
                <a:spcPct val="150000"/>
              </a:lnSpc>
            </a:pPr>
            <a:r>
              <a:rPr lang="es-MX" dirty="0">
                <a:latin typeface="Sitka Banner" panose="02000505000000020004" pitchFamily="2" charset="0"/>
                <a:cs typeface="Times New Roman" panose="02020603050405020304" pitchFamily="18" charset="0"/>
              </a:rPr>
              <a:t>Thorndike utilizó 15 diferentes cajas problema en sus investigaciones. Cada caja requería distintas operaciones para que el gato lograra </a:t>
            </a:r>
            <a:r>
              <a:rPr lang="es-MX" dirty="0" smtClean="0">
                <a:latin typeface="Sitka Banner" panose="02000505000000020004" pitchFamily="2" charset="0"/>
                <a:cs typeface="Times New Roman" panose="02020603050405020304" pitchFamily="18" charset="0"/>
              </a:rPr>
              <a:t>salir; conforme más </a:t>
            </a:r>
            <a:r>
              <a:rPr lang="es-MX" dirty="0">
                <a:latin typeface="Sitka Banner" panose="02000505000000020004" pitchFamily="2" charset="0"/>
                <a:cs typeface="Times New Roman" panose="02020603050405020304" pitchFamily="18" charset="0"/>
              </a:rPr>
              <a:t>científicos se involucraron en el estudio del aprendizaje instrumental, la variedad de tareas que emplearon se hizo más pequeña. </a:t>
            </a:r>
            <a:endParaRPr lang="es-MX" dirty="0" smtClean="0">
              <a:latin typeface="Sitka Banner" panose="02000505000000020004" pitchFamily="2" charset="0"/>
              <a:cs typeface="Times New Roman" panose="02020603050405020304" pitchFamily="18" charset="0"/>
            </a:endParaRPr>
          </a:p>
          <a:p>
            <a:pPr algn="ctr">
              <a:lnSpc>
                <a:spcPct val="150000"/>
              </a:lnSpc>
            </a:pPr>
            <a:r>
              <a:rPr lang="es-MX" dirty="0" smtClean="0">
                <a:latin typeface="Sitka Banner" panose="02000505000000020004" pitchFamily="2" charset="0"/>
                <a:cs typeface="Times New Roman" panose="02020603050405020304" pitchFamily="18" charset="0"/>
              </a:rPr>
              <a:t>Algunas </a:t>
            </a:r>
            <a:r>
              <a:rPr lang="es-MX" dirty="0">
                <a:latin typeface="Sitka Banner" panose="02000505000000020004" pitchFamily="2" charset="0"/>
                <a:cs typeface="Times New Roman" panose="02020603050405020304" pitchFamily="18" charset="0"/>
              </a:rPr>
              <a:t>de ellas se volvieron “estándar” y se han empleado de manera repetida para facilitar la comparación de los resultados obtenidos en diferentes </a:t>
            </a:r>
            <a:r>
              <a:rPr lang="es-MX" dirty="0" smtClean="0">
                <a:latin typeface="Sitka Banner" panose="02000505000000020004" pitchFamily="2" charset="0"/>
                <a:cs typeface="Times New Roman" panose="02020603050405020304" pitchFamily="18" charset="0"/>
              </a:rPr>
              <a:t>laboratorios (Domjan, 2010).</a:t>
            </a:r>
            <a:endParaRPr lang="es-MX" dirty="0">
              <a:latin typeface="Sitka Banner" panose="02000505000000020004" pitchFamily="2" charset="0"/>
              <a:cs typeface="Times New Roman" panose="02020603050405020304" pitchFamily="18" charset="0"/>
            </a:endParaRPr>
          </a:p>
        </p:txBody>
      </p:sp>
      <p:pic>
        <p:nvPicPr>
          <p:cNvPr id="8194" name="Picture 2" descr="La Ley del Efecto de Edward Thorndike">
            <a:extLst>
              <a:ext uri="{FF2B5EF4-FFF2-40B4-BE49-F238E27FC236}">
                <a16:creationId xmlns:a16="http://schemas.microsoft.com/office/drawing/2014/main" id="{8EEFE776-A1BD-4175-7A33-3BB804CDFD7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22407" y="3293883"/>
            <a:ext cx="4340328" cy="2513689"/>
          </a:xfrm>
          <a:prstGeom prst="rect">
            <a:avLst/>
          </a:prstGeom>
          <a:noFill/>
          <a:extLst>
            <a:ext uri="{909E8E84-426E-40DD-AFC4-6F175D3DCCD1}">
              <a14:hiddenFill xmlns:a14="http://schemas.microsoft.com/office/drawing/2010/main">
                <a:solidFill>
                  <a:srgbClr val="FFFFFF"/>
                </a:solidFill>
              </a14:hiddenFill>
            </a:ext>
          </a:extLst>
        </p:spPr>
      </p:pic>
      <p:pic>
        <p:nvPicPr>
          <p:cNvPr id="9" name="Imagen 8">
            <a:extLst>
              <a:ext uri="{FF2B5EF4-FFF2-40B4-BE49-F238E27FC236}">
                <a16:creationId xmlns:a16="http://schemas.microsoft.com/office/drawing/2014/main" id="{0FCBE155-7B7F-D675-C39C-FDB3A8039D1F}"/>
              </a:ext>
            </a:extLst>
          </p:cNvPr>
          <p:cNvPicPr>
            <a:picLocks noChangeAspect="1"/>
          </p:cNvPicPr>
          <p:nvPr/>
        </p:nvPicPr>
        <p:blipFill>
          <a:blip r:embed="rId3"/>
          <a:stretch>
            <a:fillRect/>
          </a:stretch>
        </p:blipFill>
        <p:spPr>
          <a:xfrm>
            <a:off x="288985" y="5045972"/>
            <a:ext cx="2284802" cy="1523201"/>
          </a:xfrm>
          <a:prstGeom prst="rect">
            <a:avLst/>
          </a:prstGeom>
        </p:spPr>
      </p:pic>
      <p:pic>
        <p:nvPicPr>
          <p:cNvPr id="10" name="Imagen 9">
            <a:extLst>
              <a:ext uri="{FF2B5EF4-FFF2-40B4-BE49-F238E27FC236}">
                <a16:creationId xmlns:a16="http://schemas.microsoft.com/office/drawing/2014/main" id="{234645C3-9A57-2D14-6C0A-9CE8A028C73C}"/>
              </a:ext>
            </a:extLst>
          </p:cNvPr>
          <p:cNvPicPr>
            <a:picLocks noChangeAspect="1"/>
          </p:cNvPicPr>
          <p:nvPr/>
        </p:nvPicPr>
        <p:blipFill>
          <a:blip r:embed="rId3"/>
          <a:stretch>
            <a:fillRect/>
          </a:stretch>
        </p:blipFill>
        <p:spPr>
          <a:xfrm>
            <a:off x="9740660" y="5045972"/>
            <a:ext cx="2284802" cy="1523201"/>
          </a:xfrm>
          <a:prstGeom prst="rect">
            <a:avLst/>
          </a:prstGeom>
        </p:spPr>
      </p:pic>
    </p:spTree>
    <p:extLst>
      <p:ext uri="{BB962C8B-B14F-4D97-AF65-F5344CB8AC3E}">
        <p14:creationId xmlns:p14="http://schemas.microsoft.com/office/powerpoint/2010/main" val="9601989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E6D0517B-2168-2D48-E4BE-73863F277838}"/>
              </a:ext>
            </a:extLst>
          </p:cNvPr>
          <p:cNvPicPr>
            <a:picLocks noChangeAspect="1"/>
          </p:cNvPicPr>
          <p:nvPr/>
        </p:nvPicPr>
        <p:blipFill>
          <a:blip r:embed="rId2"/>
          <a:stretch>
            <a:fillRect/>
          </a:stretch>
        </p:blipFill>
        <p:spPr>
          <a:xfrm>
            <a:off x="759125" y="264943"/>
            <a:ext cx="2284802" cy="1523201"/>
          </a:xfrm>
          <a:prstGeom prst="rect">
            <a:avLst/>
          </a:prstGeom>
        </p:spPr>
      </p:pic>
      <p:sp>
        <p:nvSpPr>
          <p:cNvPr id="3" name="Marcador de contenido 2">
            <a:extLst>
              <a:ext uri="{FF2B5EF4-FFF2-40B4-BE49-F238E27FC236}">
                <a16:creationId xmlns:a16="http://schemas.microsoft.com/office/drawing/2014/main" id="{B9C1851C-FE0D-DE32-18BF-C22670433EF8}"/>
              </a:ext>
            </a:extLst>
          </p:cNvPr>
          <p:cNvSpPr>
            <a:spLocks noGrp="1"/>
          </p:cNvSpPr>
          <p:nvPr>
            <p:ph idx="1"/>
          </p:nvPr>
        </p:nvSpPr>
        <p:spPr>
          <a:xfrm>
            <a:off x="1006876" y="888520"/>
            <a:ext cx="9720073" cy="5249043"/>
          </a:xfrm>
        </p:spPr>
        <p:txBody>
          <a:bodyPr>
            <a:normAutofit/>
          </a:bodyPr>
          <a:lstStyle/>
          <a:p>
            <a:r>
              <a:rPr lang="es-MX" dirty="0" smtClean="0"/>
              <a:t>BIBLIOGRAFÍA</a:t>
            </a:r>
            <a:endParaRPr lang="es-MX" dirty="0"/>
          </a:p>
          <a:p>
            <a:endParaRPr lang="es-MX" dirty="0"/>
          </a:p>
          <a:p>
            <a:r>
              <a:rPr lang="es-MX" sz="2400" dirty="0">
                <a:latin typeface="Times New Roman" panose="02020603050405020304" pitchFamily="18" charset="0"/>
                <a:cs typeface="Times New Roman" panose="02020603050405020304" pitchFamily="18" charset="0"/>
              </a:rPr>
              <a:t>    </a:t>
            </a:r>
            <a:endParaRPr lang="es-MX" sz="2400" dirty="0" smtClean="0">
              <a:latin typeface="Times New Roman" panose="02020603050405020304" pitchFamily="18" charset="0"/>
              <a:cs typeface="Times New Roman" panose="02020603050405020304" pitchFamily="18" charset="0"/>
            </a:endParaRPr>
          </a:p>
          <a:p>
            <a:r>
              <a:rPr lang="es-MX" sz="2400" dirty="0">
                <a:latin typeface="Times New Roman" panose="02020603050405020304" pitchFamily="18" charset="0"/>
                <a:cs typeface="Times New Roman" panose="02020603050405020304" pitchFamily="18" charset="0"/>
              </a:rPr>
              <a:t> </a:t>
            </a:r>
            <a:r>
              <a:rPr lang="es-MX" sz="2400" dirty="0" smtClean="0">
                <a:latin typeface="Times New Roman" panose="02020603050405020304" pitchFamily="18" charset="0"/>
                <a:cs typeface="Times New Roman" panose="02020603050405020304" pitchFamily="18" charset="0"/>
              </a:rPr>
              <a:t>    </a:t>
            </a:r>
            <a:r>
              <a:rPr lang="es-MX" sz="2000"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Plazas, E. (2006). B.F.Skinner: la busqueda del orden en la conducta voluntaria. Redalyc. 5(2), 373-375.</a:t>
            </a:r>
          </a:p>
          <a:p>
            <a:r>
              <a:rPr lang="es-MX" sz="2000" dirty="0">
                <a:hlinkClick r:id="rId3"/>
              </a:rPr>
              <a:t>https://www.redalyc.org/articulo.oa?id=64750213</a:t>
            </a:r>
            <a:endParaRPr lang="es-MX" sz="2000" dirty="0"/>
          </a:p>
          <a:p>
            <a:endParaRPr lang="es-MX" sz="2000" dirty="0"/>
          </a:p>
          <a:p>
            <a:r>
              <a:rPr lang="es-MX" sz="2000"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 </a:t>
            </a:r>
            <a:r>
              <a:rPr lang="es-MX" sz="2000" dirty="0" err="1" smtClean="0">
                <a:solidFill>
                  <a:srgbClr val="333333"/>
                </a:solidFill>
                <a:latin typeface="Arial" panose="020B0604020202020204" pitchFamily="34" charset="0"/>
                <a:ea typeface="Times New Roman" panose="02020603050405020304" pitchFamily="18" charset="0"/>
                <a:cs typeface="Times New Roman" panose="02020603050405020304" pitchFamily="18" charset="0"/>
              </a:rPr>
              <a:t>Domjan</a:t>
            </a:r>
            <a:r>
              <a:rPr lang="es-MX" sz="2000"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 M. (2010). </a:t>
            </a:r>
            <a:r>
              <a:rPr lang="es-MX" sz="2000" i="1"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Principios de aprendizaje y </a:t>
            </a:r>
            <a:r>
              <a:rPr lang="es-MX" sz="2000" i="1" dirty="0" smtClean="0">
                <a:solidFill>
                  <a:srgbClr val="333333"/>
                </a:solidFill>
                <a:latin typeface="Arial" panose="020B0604020202020204" pitchFamily="34" charset="0"/>
                <a:ea typeface="Times New Roman" panose="02020603050405020304" pitchFamily="18" charset="0"/>
                <a:cs typeface="Times New Roman" panose="02020603050405020304" pitchFamily="18" charset="0"/>
              </a:rPr>
              <a:t>conducta. </a:t>
            </a:r>
            <a:r>
              <a:rPr lang="es-MX" sz="2000" dirty="0" smtClean="0">
                <a:solidFill>
                  <a:srgbClr val="333333"/>
                </a:solidFill>
                <a:latin typeface="Arial" panose="020B0604020202020204" pitchFamily="34" charset="0"/>
                <a:ea typeface="Times New Roman" panose="02020603050405020304" pitchFamily="18" charset="0"/>
                <a:cs typeface="Times New Roman" panose="02020603050405020304" pitchFamily="18" charset="0"/>
              </a:rPr>
              <a:t>Cengage </a:t>
            </a:r>
            <a:r>
              <a:rPr lang="es-MX" sz="2000" dirty="0" err="1">
                <a:solidFill>
                  <a:srgbClr val="333333"/>
                </a:solidFill>
                <a:latin typeface="Arial" panose="020B0604020202020204" pitchFamily="34" charset="0"/>
                <a:ea typeface="Times New Roman" panose="02020603050405020304" pitchFamily="18" charset="0"/>
                <a:cs typeface="Times New Roman" panose="02020603050405020304" pitchFamily="18" charset="0"/>
              </a:rPr>
              <a:t>Learning</a:t>
            </a:r>
            <a:r>
              <a:rPr lang="es-MX" sz="2000" dirty="0" smtClean="0">
                <a:solidFill>
                  <a:srgbClr val="333333"/>
                </a:solidFill>
                <a:latin typeface="Arial" panose="020B0604020202020204" pitchFamily="34" charset="0"/>
                <a:ea typeface="Times New Roman" panose="02020603050405020304" pitchFamily="18" charset="0"/>
                <a:cs typeface="Times New Roman" panose="02020603050405020304" pitchFamily="18" charset="0"/>
              </a:rPr>
              <a:t>.</a:t>
            </a:r>
          </a:p>
          <a:p>
            <a:pPr marL="0" indent="0">
              <a:buNone/>
            </a:pPr>
            <a:r>
              <a:rPr lang="es-MX" sz="2000" dirty="0" smtClean="0">
                <a:hlinkClick r:id="rId4"/>
              </a:rPr>
              <a:t>http</a:t>
            </a:r>
            <a:r>
              <a:rPr lang="es-MX" sz="2000" dirty="0">
                <a:hlinkClick r:id="rId4"/>
              </a:rPr>
              <a:t>://aulavirtual.iberoamericana.edu.co/recursosel/documentos_para-descarga/Principios%20de%20aprendizaje%20y%20conducta%20-%</a:t>
            </a:r>
            <a:r>
              <a:rPr lang="es-MX" sz="2000" dirty="0" smtClean="0">
                <a:hlinkClick r:id="rId4"/>
              </a:rPr>
              <a:t>20Domjan%209th.pdf</a:t>
            </a:r>
            <a:endParaRPr lang="es-MX" sz="2000" dirty="0" smtClean="0"/>
          </a:p>
          <a:p>
            <a:endParaRPr lang="es-MX" sz="2000" dirty="0"/>
          </a:p>
          <a:p>
            <a:endParaRPr lang="es-MX" sz="2000" dirty="0" smtClean="0"/>
          </a:p>
          <a:p>
            <a:endParaRPr lang="es-MX" sz="2000" dirty="0"/>
          </a:p>
          <a:p>
            <a:endParaRPr lang="es-MX" sz="2000" dirty="0" smtClean="0"/>
          </a:p>
          <a:p>
            <a:endParaRPr lang="es-MX" sz="2000" dirty="0"/>
          </a:p>
        </p:txBody>
      </p:sp>
    </p:spTree>
    <p:extLst>
      <p:ext uri="{BB962C8B-B14F-4D97-AF65-F5344CB8AC3E}">
        <p14:creationId xmlns:p14="http://schemas.microsoft.com/office/powerpoint/2010/main" val="353879247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{95749068-6AD8-A54D-9481-AAFE06CE3B87}tf10001061</Template>
  <TotalTime>148</TotalTime>
  <Words>817</Words>
  <Application>Microsoft Office PowerPoint</Application>
  <PresentationFormat>Panorámica</PresentationFormat>
  <Paragraphs>29</Paragraphs>
  <Slides>9</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9</vt:i4>
      </vt:variant>
    </vt:vector>
  </HeadingPairs>
  <TitlesOfParts>
    <vt:vector size="16" baseType="lpstr">
      <vt:lpstr>Arial</vt:lpstr>
      <vt:lpstr>Sitka Banner</vt:lpstr>
      <vt:lpstr>Times New Roman</vt:lpstr>
      <vt:lpstr>Tw Cen MT</vt:lpstr>
      <vt:lpstr>Tw Cen MT Condensed</vt:lpstr>
      <vt:lpstr>Wingdings 3</vt:lpstr>
      <vt:lpstr>Integral</vt:lpstr>
      <vt:lpstr>TEORÍAS DEL CONDICIONAMIENTO OPERANTE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TEORIAS DEL CONDICIONAMIENTO OPERANTE</dc:title>
  <dc:creator>Microsoft Office User</dc:creator>
  <cp:lastModifiedBy>USUARIO</cp:lastModifiedBy>
  <cp:revision>12</cp:revision>
  <dcterms:created xsi:type="dcterms:W3CDTF">2022-06-12T19:03:16Z</dcterms:created>
  <dcterms:modified xsi:type="dcterms:W3CDTF">2022-11-16T14:10:50Z</dcterms:modified>
</cp:coreProperties>
</file>