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187"/>
  </p:normalViewPr>
  <p:slideViewPr>
    <p:cSldViewPr snapToGrid="0" snapToObjects="1">
      <p:cViewPr varScale="1">
        <p:scale>
          <a:sx n="73" d="100"/>
          <a:sy n="73" d="100"/>
        </p:scale>
        <p:origin x="59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smtClean="0"/>
              <a:t>11/6/2022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smtClean="0"/>
              <a:t>11/6/2022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smtClean="0"/>
              <a:t>11/6/2022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smtClean="0"/>
              <a:t>11/6/2022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smtClean="0"/>
              <a:t>11/6/2022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smtClean="0"/>
              <a:t>11/6/2022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378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smtClean="0"/>
              <a:t>11/6/2022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378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smtClean="0"/>
              <a:t>11/6/2022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smtClean="0"/>
              <a:t>11/6/2022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smtClean="0"/>
              <a:t>11/6/2022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smtClean="0"/>
              <a:t>11/6/2022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smtClean="0"/>
              <a:t>11/6/2022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551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aulavirtual.iberoamericana.edu.co/recursosel/documentos_para-descarga/Principios%20de%20aprendizaje%20y%20conducta%20-%20Domjan%209th.pdf" TargetMode="External"/><Relationship Id="rId2" Type="http://schemas.openxmlformats.org/officeDocument/2006/relationships/hyperlink" Target="https://dialnet.unirioja.es/descarga/articulo/7101373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497D8D-FACD-9F42-2F9D-47FC68D860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9848" y="1911096"/>
            <a:ext cx="9966960" cy="3035808"/>
          </a:xfrm>
        </p:spPr>
        <p:txBody>
          <a:bodyPr/>
          <a:lstStyle/>
          <a:p>
            <a:r>
              <a:rPr lang="es-MX" b="1" i="1" u="sng" dirty="0" smtClean="0"/>
              <a:t>Habituación </a:t>
            </a:r>
            <a:r>
              <a:rPr lang="es-MX" b="1" i="1" u="sng" dirty="0"/>
              <a:t>Y </a:t>
            </a:r>
            <a:r>
              <a:rPr lang="es-MX" b="1" i="1" u="sng" dirty="0" smtClean="0"/>
              <a:t>Sensibilización</a:t>
            </a: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2916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B64CE4E9-24C8-231F-9347-67B923258A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32594" y="-192322"/>
            <a:ext cx="2127637" cy="1418425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807A93C0-4286-05DE-0AC2-39077FFAECD4}"/>
              </a:ext>
            </a:extLst>
          </p:cNvPr>
          <p:cNvSpPr txBox="1"/>
          <p:nvPr/>
        </p:nvSpPr>
        <p:spPr>
          <a:xfrm>
            <a:off x="995632" y="1226103"/>
            <a:ext cx="10200736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MX" sz="20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El aprendizaje no asociativo puede darse en dos procesos complementarios y opuestos: la </a:t>
            </a:r>
            <a:r>
              <a:rPr lang="es-MX" sz="2000" b="1" i="1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habituación</a:t>
            </a:r>
            <a:r>
              <a:rPr lang="es-MX" sz="20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 y la </a:t>
            </a:r>
            <a:r>
              <a:rPr lang="es-MX" sz="2000" b="1" i="1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sensibilización</a:t>
            </a:r>
            <a:r>
              <a:rPr lang="es-MX" sz="20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 </a:t>
            </a:r>
            <a:r>
              <a:rPr lang="es-MX" sz="2000" dirty="0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(</a:t>
            </a:r>
            <a:r>
              <a:rPr lang="es-MX" sz="2000" dirty="0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Domjan</a:t>
            </a:r>
            <a:r>
              <a:rPr lang="es-MX" sz="2000" dirty="0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, 2010).  </a:t>
            </a:r>
            <a:r>
              <a:rPr lang="es-MX" sz="2000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Ambos </a:t>
            </a:r>
            <a:r>
              <a:rPr lang="es-MX" sz="20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fenómenos implican un </a:t>
            </a:r>
            <a:r>
              <a:rPr lang="es-MX" sz="2000" i="1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cambio</a:t>
            </a:r>
            <a:r>
              <a:rPr lang="es-MX" sz="20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 en la </a:t>
            </a:r>
            <a:r>
              <a:rPr lang="es-MX" sz="2000" i="1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actitud</a:t>
            </a:r>
            <a:r>
              <a:rPr lang="es-MX" sz="20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 o </a:t>
            </a:r>
            <a:r>
              <a:rPr lang="es-MX" sz="2000" i="1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conducta</a:t>
            </a:r>
            <a:r>
              <a:rPr lang="es-MX" sz="20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 del individuo como consecuencia de la exposición repetida a un estímulo concreto. Sin embargo, la forma en que lo hacen cada uno es </a:t>
            </a:r>
            <a:r>
              <a:rPr lang="es-MX" sz="2000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diferente.</a:t>
            </a:r>
            <a:r>
              <a:rPr lang="es-MX" sz="2000" dirty="0" smtClean="0">
                <a:effectLst/>
                <a:latin typeface="Arial Narrow" panose="020B0606020202030204" pitchFamily="34" charset="0"/>
              </a:rPr>
              <a:t> </a:t>
            </a:r>
            <a:endParaRPr lang="es-MX" sz="2000" dirty="0">
              <a:latin typeface="Arial Narrow" panose="020B0606020202030204" pitchFamily="34" charset="0"/>
            </a:endParaRPr>
          </a:p>
        </p:txBody>
      </p:sp>
      <p:pic>
        <p:nvPicPr>
          <p:cNvPr id="1026" name="Picture 2" descr="La ciencia de los 5 sentidos">
            <a:extLst>
              <a:ext uri="{FF2B5EF4-FFF2-40B4-BE49-F238E27FC236}">
                <a16:creationId xmlns:a16="http://schemas.microsoft.com/office/drawing/2014/main" id="{F35C3AE0-97EF-63CD-EF50-3D2A986FAD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4306" y="3461944"/>
            <a:ext cx="3308723" cy="2481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ángulo 1"/>
          <p:cNvSpPr/>
          <p:nvPr/>
        </p:nvSpPr>
        <p:spPr>
          <a:xfrm>
            <a:off x="1389907" y="289449"/>
            <a:ext cx="946323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HABITUACIÓN  Y SENSIBILIZACIÓN</a:t>
            </a:r>
            <a:endParaRPr lang="es-ES" sz="40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B64CE4E9-24C8-231F-9347-67B923258A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51362" y="5577106"/>
            <a:ext cx="2127637" cy="1418425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B64CE4E9-24C8-231F-9347-67B923258A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8003" y="-171821"/>
            <a:ext cx="2127637" cy="1418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4957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4FB2998E-9AC4-B0E4-8BFA-BFDEDB811C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7280" y="-195107"/>
            <a:ext cx="2378960" cy="1585974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9A276E62-17F6-BCF3-41EB-0D615EE75E39}"/>
              </a:ext>
            </a:extLst>
          </p:cNvPr>
          <p:cNvSpPr txBox="1"/>
          <p:nvPr/>
        </p:nvSpPr>
        <p:spPr>
          <a:xfrm>
            <a:off x="237225" y="1237057"/>
            <a:ext cx="11304918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MX" sz="2000" dirty="0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Domjan </a:t>
            </a:r>
            <a:r>
              <a:rPr lang="es-MX" sz="2000" dirty="0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(2010), define</a:t>
            </a:r>
            <a:r>
              <a:rPr lang="es-MX" sz="2000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20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s-MX" sz="2000" b="1" i="1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habituación</a:t>
            </a:r>
            <a:r>
              <a:rPr lang="es-MX" sz="20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como el proceso de aprendizaje en el que uno o más de los componentes de la respuesta innata del individuo ante un estímulo van disminuyendo al ser expuesto continuamente ante el mismo estímulo o en varias ocasiones.</a:t>
            </a:r>
            <a:endParaRPr lang="es-MX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s-MX" sz="20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Entre los componentes que pueden disminuir su intensidad encontramos algunos como la probabilidad de la respuesta o su duración. Es decir, a medida que la persona recibe más veces el estímulo menos tendencia tiene a emitir una respuesta, dado que se ha acostumbrado.</a:t>
            </a:r>
            <a:endParaRPr lang="es-MX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HABITUACIÓN - Fabuaprendamos">
            <a:extLst>
              <a:ext uri="{FF2B5EF4-FFF2-40B4-BE49-F238E27FC236}">
                <a16:creationId xmlns:a16="http://schemas.microsoft.com/office/drawing/2014/main" id="{4316BC80-FC8D-10AB-4CAC-B9EAD7DF15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5819" y="4304142"/>
            <a:ext cx="3603336" cy="20298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ángulo 1"/>
          <p:cNvSpPr/>
          <p:nvPr/>
        </p:nvSpPr>
        <p:spPr>
          <a:xfrm>
            <a:off x="3697257" y="213159"/>
            <a:ext cx="4384854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4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HABITUACIÓN</a:t>
            </a:r>
            <a:endParaRPr lang="es-ES" sz="44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424862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189A958A-609D-2392-4C9F-8EB760E4D1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3587" y="5757083"/>
            <a:ext cx="1800546" cy="1200364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20FCFB4F-75CA-AC09-CCB5-0477204ACAC3}"/>
              </a:ext>
            </a:extLst>
          </p:cNvPr>
          <p:cNvSpPr txBox="1"/>
          <p:nvPr/>
        </p:nvSpPr>
        <p:spPr>
          <a:xfrm>
            <a:off x="985309" y="843975"/>
            <a:ext cx="10735573" cy="23509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MX" sz="20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s-MX" sz="2000" b="1" i="1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habituación </a:t>
            </a:r>
            <a:r>
              <a:rPr lang="es-MX" sz="20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puede darse ante cualquier tipo de estímulo físico o </a:t>
            </a:r>
            <a:r>
              <a:rPr lang="es-MX" sz="2000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mental, el </a:t>
            </a:r>
            <a:r>
              <a:rPr lang="es-MX" sz="20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efecto de la habituación es más pronunciado cuando los estímulos se presentan de manera </a:t>
            </a:r>
            <a:r>
              <a:rPr lang="es-MX" sz="2000" b="1" i="1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frecuente</a:t>
            </a:r>
            <a:r>
              <a:rPr lang="es-MX" sz="20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dado que el organismo acaba acostrumbrándose a </a:t>
            </a:r>
            <a:r>
              <a:rPr lang="es-MX" sz="2000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ellos.</a:t>
            </a:r>
            <a:endParaRPr lang="es-MX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s-MX" sz="20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 mismo ocurre con estímulos que provocan respuestas de baja intensidad, dado que acaban disminuyendo con mayor rapidez que las más </a:t>
            </a:r>
            <a:r>
              <a:rPr lang="es-MX" sz="2000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intensas (Algarabel, 2012).</a:t>
            </a:r>
            <a:endParaRPr lang="es-MX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Aprendizaje Motriz by katisamper9 on emaze">
            <a:extLst>
              <a:ext uri="{FF2B5EF4-FFF2-40B4-BE49-F238E27FC236}">
                <a16:creationId xmlns:a16="http://schemas.microsoft.com/office/drawing/2014/main" id="{7D4E486C-C2A2-DDE2-32DD-7A2E6EB211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3359" y="3638808"/>
            <a:ext cx="4880253" cy="2349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189A958A-609D-2392-4C9F-8EB760E4D1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3587" y="0"/>
            <a:ext cx="1751942" cy="1167961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189A958A-609D-2392-4C9F-8EB760E4D1EE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1276" y="0"/>
            <a:ext cx="1640445" cy="1093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42151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8D7B70E4-7CFD-CE7E-5050-DEB280F95B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9712" y="-28956"/>
            <a:ext cx="2200942" cy="1467295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3EF3154B-CFDE-8DAC-BC3E-17B18C8D054C}"/>
              </a:ext>
            </a:extLst>
          </p:cNvPr>
          <p:cNvSpPr txBox="1"/>
          <p:nvPr/>
        </p:nvSpPr>
        <p:spPr>
          <a:xfrm>
            <a:off x="368059" y="1585476"/>
            <a:ext cx="11455879" cy="33085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MX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 ejemplo bastante fácil de entender lo tenemos con la </a:t>
            </a:r>
            <a:r>
              <a:rPr lang="es-MX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ropa:</a:t>
            </a:r>
          </a:p>
          <a:p>
            <a:pPr algn="just">
              <a:lnSpc>
                <a:spcPct val="150000"/>
              </a:lnSpc>
            </a:pPr>
            <a:r>
              <a:rPr lang="es-MX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Cuando </a:t>
            </a:r>
            <a:r>
              <a:rPr lang="es-MX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nos la ponemos, la sentimos. Puede que notemos lo apretados que están los pantalones, que nos </a:t>
            </a:r>
            <a:r>
              <a:rPr lang="es-MX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molesta </a:t>
            </a:r>
            <a:r>
              <a:rPr lang="es-MX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 poco </a:t>
            </a:r>
            <a:r>
              <a:rPr lang="es-MX" dirty="0" smtClean="0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ropa interior, sin embargo</a:t>
            </a:r>
            <a:r>
              <a:rPr lang="es-MX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MX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cuando ha pasado un rato, nuestro cerebro genera una respuesta de habituación, bloqueando la información redundante para poder concentrar todos los recursos cognitivos en otras tareas.</a:t>
            </a:r>
          </a:p>
          <a:p>
            <a:pPr algn="just"/>
            <a:endParaRPr lang="es-MX" sz="20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MX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Otro </a:t>
            </a:r>
            <a:r>
              <a:rPr lang="es-MX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caso sería cuando estamos mirando una película y cambian de escena. Puede que la nueva escena transcurra en el campo, en donde se oyen a los pajaritos cantar y el soplar de la brisa veraniega. Al principio notaremos estos ruidos pero, pasado un rato, no los tendremos tanto en cuenta y nos centraremos solo en lo que dicen los protagonistas</a:t>
            </a:r>
            <a:r>
              <a:rPr lang="es-MX" dirty="0">
                <a:effectLst/>
                <a:latin typeface="Arial Narrow" panose="020B0606020202030204" pitchFamily="34" charset="0"/>
              </a:rPr>
              <a:t> </a:t>
            </a:r>
            <a:endParaRPr lang="es-MX" dirty="0">
              <a:latin typeface="Arial Narrow" panose="020B0606020202030204" pitchFamily="34" charset="0"/>
            </a:endParaRPr>
          </a:p>
        </p:txBody>
      </p:sp>
      <p:pic>
        <p:nvPicPr>
          <p:cNvPr id="4098" name="Picture 2" descr="Imágenes de Ropa | Vectores, fotos de stock y PSD gratuitos">
            <a:extLst>
              <a:ext uri="{FF2B5EF4-FFF2-40B4-BE49-F238E27FC236}">
                <a16:creationId xmlns:a16="http://schemas.microsoft.com/office/drawing/2014/main" id="{A1B9F749-8C66-3E23-30DF-31ED3B542D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8525" y="4894074"/>
            <a:ext cx="3247726" cy="1893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CAF60DCD-D5FD-2C7F-7D8F-C553652B66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6411" y="5689406"/>
            <a:ext cx="1993304" cy="1328870"/>
          </a:xfrm>
          <a:prstGeom prst="rect">
            <a:avLst/>
          </a:prstGeom>
        </p:spPr>
      </p:pic>
      <p:sp>
        <p:nvSpPr>
          <p:cNvPr id="2" name="Rectángulo 1"/>
          <p:cNvSpPr/>
          <p:nvPr/>
        </p:nvSpPr>
        <p:spPr>
          <a:xfrm>
            <a:off x="2081749" y="438516"/>
            <a:ext cx="828977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EJEMPLO DE HABITUACIÓN</a:t>
            </a:r>
            <a:endParaRPr lang="es-ES" sz="44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098625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F09A8335-5876-5180-6717-9109C630406B}"/>
              </a:ext>
            </a:extLst>
          </p:cNvPr>
          <p:cNvSpPr txBox="1"/>
          <p:nvPr/>
        </p:nvSpPr>
        <p:spPr>
          <a:xfrm>
            <a:off x="590600" y="1372193"/>
            <a:ext cx="10778836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MX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 </a:t>
            </a:r>
            <a:r>
              <a:rPr lang="es-MX" dirty="0" smtClean="0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Domjan </a:t>
            </a:r>
            <a:r>
              <a:rPr lang="es-MX" dirty="0" smtClean="0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(2010), </a:t>
            </a:r>
            <a:r>
              <a:rPr lang="es-MX" dirty="0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es-MX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es-MX" b="1" i="1" u="sng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sensibilización</a:t>
            </a:r>
            <a:r>
              <a:rPr lang="es-MX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puede entenderse como el proceso opuesto a la </a:t>
            </a:r>
            <a:r>
              <a:rPr lang="es-MX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habituación, cuando </a:t>
            </a:r>
            <a:r>
              <a:rPr lang="es-MX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produce este fenómeno, la respuesta al estímulo </a:t>
            </a:r>
            <a:r>
              <a:rPr lang="es-MX" b="1" i="1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aumenta en intensidad </a:t>
            </a:r>
            <a:r>
              <a:rPr lang="es-MX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debido a haberse expuesto de forma repetida al mismo. </a:t>
            </a:r>
            <a:endParaRPr lang="es-MX" dirty="0" smtClean="0">
              <a:solidFill>
                <a:srgbClr val="000000"/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s-MX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Este </a:t>
            </a:r>
            <a:r>
              <a:rPr lang="es-MX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proceso estaría detrás de fenómenos de aprendizaje tanto adaptativos como </a:t>
            </a:r>
            <a:r>
              <a:rPr lang="es-MX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desadaptativos (Algarabel, 2012).</a:t>
            </a:r>
            <a:endParaRPr lang="es-MX" sz="16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s-MX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 ejemplo de sensibilización sería lo que le pasa a una persona cuando se frota constantemente el </a:t>
            </a:r>
            <a:r>
              <a:rPr lang="es-MX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brazo, al principio la </a:t>
            </a:r>
            <a:r>
              <a:rPr lang="es-MX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sensación puede ser placentera </a:t>
            </a:r>
            <a:r>
              <a:rPr lang="es-MX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pero pasados </a:t>
            </a:r>
            <a:r>
              <a:rPr lang="es-MX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unos minutos y tras haber excitado los nervios periféricos de forma prolongada, se torna en una molestia incluso dolorosa.</a:t>
            </a:r>
            <a:endParaRPr lang="es-MX" sz="16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122" name="Picture 2" descr="La sensibilización, una forma de aprendizaje pre-asociativo">
            <a:extLst>
              <a:ext uri="{FF2B5EF4-FFF2-40B4-BE49-F238E27FC236}">
                <a16:creationId xmlns:a16="http://schemas.microsoft.com/office/drawing/2014/main" id="{55DA9E69-0D76-6AE9-20EB-7033888005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727" y="4822062"/>
            <a:ext cx="2879964" cy="1622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36BDC7F9-B3B7-4B0B-C502-A1F536C88A6C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5107" y="5610907"/>
            <a:ext cx="1638795" cy="1092530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C257068E-59A9-C96D-995C-608AEFD5EB6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7267" y="5531885"/>
            <a:ext cx="1875860" cy="1250574"/>
          </a:xfrm>
          <a:prstGeom prst="rect">
            <a:avLst/>
          </a:prstGeom>
        </p:spPr>
      </p:pic>
      <p:sp>
        <p:nvSpPr>
          <p:cNvPr id="2" name="Rectángulo 1"/>
          <p:cNvSpPr/>
          <p:nvPr/>
        </p:nvSpPr>
        <p:spPr>
          <a:xfrm>
            <a:off x="2569912" y="291517"/>
            <a:ext cx="66373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SENSIBILIZACIÓN</a:t>
            </a:r>
            <a:endParaRPr lang="es-ES" sz="54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743893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4F5A8A27-B972-9405-D727-B50F20035F0C}"/>
              </a:ext>
            </a:extLst>
          </p:cNvPr>
          <p:cNvSpPr txBox="1"/>
          <p:nvPr/>
        </p:nvSpPr>
        <p:spPr>
          <a:xfrm>
            <a:off x="793889" y="1445030"/>
            <a:ext cx="10584873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MX" sz="20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teoría del proceso dual supone que diferentes tipos de procesos neurales subyacentes son responsables de los incrementos y las disminuciones en la respuesta a la </a:t>
            </a:r>
            <a:r>
              <a:rPr lang="es-MX" sz="2000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estimulación (Algarabel, 2012), un </a:t>
            </a:r>
            <a:r>
              <a:rPr lang="es-MX" sz="20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proceso neural, llamado </a:t>
            </a:r>
            <a:r>
              <a:rPr lang="es-MX" sz="2000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“proceso </a:t>
            </a:r>
            <a:r>
              <a:rPr lang="es-MX" sz="20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</a:t>
            </a:r>
            <a:r>
              <a:rPr lang="es-MX" sz="2000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habituación”, </a:t>
            </a:r>
            <a:r>
              <a:rPr lang="es-MX" sz="20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produce disminuciones en la respuesta; mientras que otro proceso, llamado </a:t>
            </a:r>
            <a:r>
              <a:rPr lang="es-MX" sz="2000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“proceso </a:t>
            </a:r>
            <a:r>
              <a:rPr lang="es-MX" sz="20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</a:t>
            </a:r>
            <a:r>
              <a:rPr lang="es-MX" sz="2000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sensibilización”, </a:t>
            </a:r>
            <a:r>
              <a:rPr lang="es-MX" sz="20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produce incrementos en la respuesta. </a:t>
            </a:r>
            <a:endParaRPr lang="es-MX" sz="2000" dirty="0" smtClean="0">
              <a:solidFill>
                <a:srgbClr val="000000"/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s-MX" sz="2000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 </a:t>
            </a:r>
            <a:r>
              <a:rPr lang="es-MX" sz="20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procesos de habituación y sensibilización no </a:t>
            </a:r>
            <a:r>
              <a:rPr lang="es-MX" sz="2000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sólo </a:t>
            </a:r>
            <a:r>
              <a:rPr lang="es-MX" sz="20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son mutuamente excluyentes sino que pueden</a:t>
            </a:r>
            <a:endParaRPr lang="es-MX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s-MX" sz="20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ser activados al mismo tiempo. </a:t>
            </a:r>
            <a:endParaRPr lang="es-MX" sz="2000" dirty="0">
              <a:latin typeface="Arial Narrow" panose="020B0606020202030204" pitchFamily="34" charset="0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67B27F5D-F9D7-9875-3DC1-13E4DCFB75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280" y="4892196"/>
            <a:ext cx="1985666" cy="1323778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B65CA35E-BCD6-FEFE-9C3E-AB3E811AE6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4366" y="4699843"/>
            <a:ext cx="2084375" cy="1389583"/>
          </a:xfrm>
          <a:prstGeom prst="rect">
            <a:avLst/>
          </a:prstGeom>
        </p:spPr>
      </p:pic>
      <p:sp>
        <p:nvSpPr>
          <p:cNvPr id="2" name="Rectángulo 1"/>
          <p:cNvSpPr/>
          <p:nvPr/>
        </p:nvSpPr>
        <p:spPr>
          <a:xfrm>
            <a:off x="1421524" y="512806"/>
            <a:ext cx="932960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8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TEORÍA DEL PROCESO DUAL</a:t>
            </a:r>
            <a:endParaRPr lang="es-ES" sz="48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pic>
        <p:nvPicPr>
          <p:cNvPr id="10" name="Picture 2" descr="Sistema Locomotor ¿Cómo se produce el movimiento?">
            <a:extLst>
              <a:ext uri="{FF2B5EF4-FFF2-40B4-BE49-F238E27FC236}">
                <a16:creationId xmlns:a16="http://schemas.microsoft.com/office/drawing/2014/main" id="{ADE7105B-76A7-3C01-A9C0-52D499FDCF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8882" y="4615774"/>
            <a:ext cx="45720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47642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468D7093-656A-1762-A5D7-2AE002FE0433}"/>
              </a:ext>
            </a:extLst>
          </p:cNvPr>
          <p:cNvSpPr txBox="1"/>
          <p:nvPr/>
        </p:nvSpPr>
        <p:spPr>
          <a:xfrm>
            <a:off x="744682" y="1522842"/>
            <a:ext cx="108204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MX" dirty="0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es-MX" sz="1800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 </a:t>
            </a:r>
            <a:r>
              <a:rPr lang="es-MX" sz="18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procesos de habituación ocurren en lo que se llama el</a:t>
            </a:r>
            <a:r>
              <a:rPr lang="es-MX" sz="16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MX" sz="1800" b="1" i="1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sistema </a:t>
            </a:r>
            <a:r>
              <a:rPr lang="es-MX" sz="1800" b="1" i="1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E-R</a:t>
            </a:r>
            <a:r>
              <a:rPr lang="es-MX" sz="1800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, este </a:t>
            </a:r>
            <a:r>
              <a:rPr lang="es-MX" sz="18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sistema consiste en la vía neural más corta que conecta a los órganos sensoriales activados por el estímulo provocador </a:t>
            </a:r>
            <a:r>
              <a:rPr lang="es-MX" dirty="0" smtClean="0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(E) </a:t>
            </a:r>
            <a:r>
              <a:rPr lang="es-MX" sz="1800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con </a:t>
            </a:r>
            <a:r>
              <a:rPr lang="es-MX" sz="18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los músculos involucrados en la realización de la respuesta </a:t>
            </a:r>
            <a:r>
              <a:rPr lang="es-MX" sz="1800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provocada (R), el </a:t>
            </a:r>
            <a:r>
              <a:rPr lang="es-MX" sz="18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sistema E-R puede ser visto como el arco reflejo. Cada presentación de un estímulo provocador activa el sistema E-R y ocasiona la acumulación de la </a:t>
            </a:r>
            <a:r>
              <a:rPr lang="es-MX" sz="1800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habituación</a:t>
            </a:r>
            <a:r>
              <a:rPr lang="es-MX" dirty="0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 </a:t>
            </a:r>
            <a:r>
              <a:rPr lang="es-MX" dirty="0" smtClean="0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(Algarabel, 2012).</a:t>
            </a:r>
            <a:endParaRPr lang="es-MX" dirty="0">
              <a:latin typeface="Arial Narrow" panose="020B0606020202030204" pitchFamily="34" charset="0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40F3A4BA-424C-44F3-AAC6-C8553E5F3B55}"/>
              </a:ext>
            </a:extLst>
          </p:cNvPr>
          <p:cNvSpPr txBox="1"/>
          <p:nvPr/>
        </p:nvSpPr>
        <p:spPr>
          <a:xfrm>
            <a:off x="744682" y="3309680"/>
            <a:ext cx="10938164" cy="8709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MX" dirty="0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L</a:t>
            </a:r>
            <a:r>
              <a:rPr lang="es-MX" sz="1800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os </a:t>
            </a:r>
            <a:r>
              <a:rPr lang="es-MX" sz="18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procesos de sensibilización ocurren en lo que se denomina el </a:t>
            </a:r>
            <a:r>
              <a:rPr lang="es-MX" sz="1800" b="1" i="1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sistema de </a:t>
            </a:r>
            <a:r>
              <a:rPr lang="es-MX" sz="1800" b="1" i="1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estado</a:t>
            </a:r>
            <a:r>
              <a:rPr lang="es-MX" sz="1800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, este </a:t>
            </a:r>
            <a:r>
              <a:rPr lang="es-MX" sz="18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sistema está conformado por otras partes del sistema nervioso que determinan el nivel general de disposición o propensión a responder</a:t>
            </a:r>
            <a:r>
              <a:rPr lang="es-MX" sz="1800" dirty="0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.</a:t>
            </a:r>
            <a:endParaRPr lang="es-MX" dirty="0">
              <a:latin typeface="Arial Narrow" panose="020B0606020202030204" pitchFamily="34" charset="0"/>
            </a:endParaRPr>
          </a:p>
        </p:txBody>
      </p:sp>
      <p:pic>
        <p:nvPicPr>
          <p:cNvPr id="7170" name="Picture 2" descr="Sistema Locomotor ¿Cómo se produce el movimiento?">
            <a:extLst>
              <a:ext uri="{FF2B5EF4-FFF2-40B4-BE49-F238E27FC236}">
                <a16:creationId xmlns:a16="http://schemas.microsoft.com/office/drawing/2014/main" id="{ADE7105B-76A7-3C01-A9C0-52D499FDCF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8882" y="4615774"/>
            <a:ext cx="45720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6A87608E-3793-CDA5-E6DB-0ABDCC35EBF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782" y="4714688"/>
            <a:ext cx="2400300" cy="1600200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C774DD3F-7002-0E9F-F7DD-DD942999B5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3299" y="4615774"/>
            <a:ext cx="2400300" cy="1600200"/>
          </a:xfrm>
          <a:prstGeom prst="rect">
            <a:avLst/>
          </a:prstGeom>
        </p:spPr>
      </p:pic>
      <p:sp>
        <p:nvSpPr>
          <p:cNvPr id="2" name="Rectángulo 1"/>
          <p:cNvSpPr/>
          <p:nvPr/>
        </p:nvSpPr>
        <p:spPr>
          <a:xfrm>
            <a:off x="2963395" y="47716"/>
            <a:ext cx="5693353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SISTEMA E-R</a:t>
            </a:r>
          </a:p>
          <a:p>
            <a:pPr algn="ctr"/>
            <a:r>
              <a:rPr lang="es-ES" sz="40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SISTEMA DE ESTADO</a:t>
            </a:r>
            <a:endParaRPr lang="es-ES" sz="40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665975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4A488940-6413-DAC2-4649-398B3EA833F5}"/>
              </a:ext>
            </a:extLst>
          </p:cNvPr>
          <p:cNvSpPr txBox="1"/>
          <p:nvPr/>
        </p:nvSpPr>
        <p:spPr>
          <a:xfrm>
            <a:off x="695300" y="510250"/>
            <a:ext cx="10487891" cy="57092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MX" sz="20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BIBLIOGRAFÍA</a:t>
            </a:r>
            <a:endParaRPr lang="es-MX" sz="20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s-MX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MX" sz="2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Algarabel, S. (2012). Procesos no Asociativos. </a:t>
            </a:r>
            <a:r>
              <a:rPr lang="es-MX" sz="2000" i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Análisis </a:t>
            </a:r>
            <a:r>
              <a:rPr lang="es-MX" sz="2000" i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 </a:t>
            </a:r>
            <a:r>
              <a:rPr lang="es-MX" sz="2000" i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modificación </a:t>
            </a:r>
            <a:r>
              <a:rPr lang="es-MX" sz="2000" i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conducta</a:t>
            </a:r>
            <a:r>
              <a:rPr lang="es-MX" sz="2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s-MX" sz="2000" i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9(</a:t>
            </a:r>
            <a:r>
              <a:rPr lang="es-MX" sz="2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22), 427-429</a:t>
            </a:r>
            <a:r>
              <a:rPr lang="es-MX" sz="20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es-MX" sz="20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MX" dirty="0">
                <a:hlinkClick r:id="rId2"/>
              </a:rPr>
              <a:t>APRENDIZAJE 1 : PROCESOS NOASOCIATIVOS ... </a:t>
            </a:r>
            <a:r>
              <a:rPr lang="es-MX" dirty="0" smtClean="0">
                <a:hlinkClick r:id="rId2"/>
              </a:rPr>
              <a:t>– </a:t>
            </a:r>
            <a:r>
              <a:rPr lang="es-MX" dirty="0" err="1" smtClean="0">
                <a:hlinkClick r:id="rId2"/>
              </a:rPr>
              <a:t>Dialnet</a:t>
            </a:r>
            <a:r>
              <a:rPr lang="es-MX" dirty="0" smtClean="0">
                <a:hlinkClick r:id="rId2"/>
              </a:rPr>
              <a:t> https</a:t>
            </a:r>
            <a:r>
              <a:rPr lang="es-MX" dirty="0">
                <a:hlinkClick r:id="rId2"/>
              </a:rPr>
              <a:t>://dialnet.unirioja.es › descarga › articulo</a:t>
            </a:r>
          </a:p>
          <a:p>
            <a:endParaRPr lang="es-MX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MX" sz="20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20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Domjan</a:t>
            </a:r>
            <a:r>
              <a:rPr lang="es-MX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M. (2010). </a:t>
            </a:r>
            <a:r>
              <a:rPr lang="es-MX" sz="2000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Principios de aprendizaje y </a:t>
            </a:r>
            <a:r>
              <a:rPr lang="es-MX" sz="2000" i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conducta</a:t>
            </a:r>
            <a:r>
              <a:rPr lang="es-MX" sz="20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s-MX" sz="20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Cengage </a:t>
            </a:r>
            <a:r>
              <a:rPr lang="es-MX" sz="20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Learning</a:t>
            </a:r>
          </a:p>
          <a:p>
            <a:endParaRPr lang="es-MX" sz="20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http://aulavirtual.iberoamericana.edu.co/recursosel/documentos_para-descarga/Principios%20de%20aprendizaje%20y%20conducta%20-%</a:t>
            </a:r>
            <a:r>
              <a:rPr lang="es-MX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20Domjan%209th.pdf</a:t>
            </a:r>
            <a:endParaRPr lang="es-MX" dirty="0" smtClean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MX" sz="20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MX" dirty="0">
                <a:hlinkClick r:id="rId2"/>
              </a:rPr>
              <a:t/>
            </a:r>
            <a:br>
              <a:rPr lang="es-MX" dirty="0">
                <a:hlinkClick r:id="rId2"/>
              </a:rPr>
            </a:br>
            <a:r>
              <a:rPr lang="es-MX" dirty="0"/>
              <a:t/>
            </a:r>
            <a:br>
              <a:rPr lang="es-MX" dirty="0"/>
            </a:br>
            <a:r>
              <a:rPr lang="es-MX" dirty="0"/>
              <a:t/>
            </a:r>
            <a:br>
              <a:rPr lang="es-MX" dirty="0"/>
            </a:br>
            <a:endParaRPr lang="es-MX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6275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tras en madera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Letras en madera</Template>
  <TotalTime>51</TotalTime>
  <Words>721</Words>
  <Application>Microsoft Office PowerPoint</Application>
  <PresentationFormat>Panorámica</PresentationFormat>
  <Paragraphs>37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8" baseType="lpstr">
      <vt:lpstr>Arial</vt:lpstr>
      <vt:lpstr>Arial Narrow</vt:lpstr>
      <vt:lpstr>Calibri</vt:lpstr>
      <vt:lpstr>Rockwell</vt:lpstr>
      <vt:lpstr>Rockwell Condensed</vt:lpstr>
      <vt:lpstr>Rockwell Extra Bold</vt:lpstr>
      <vt:lpstr>Times New Roman</vt:lpstr>
      <vt:lpstr>Wingdings</vt:lpstr>
      <vt:lpstr>Letras en madera</vt:lpstr>
      <vt:lpstr>Habituación Y Sensibilización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HABITUACION Y SENSIBILIZACION</dc:title>
  <dc:creator>Microsoft Office User</dc:creator>
  <cp:lastModifiedBy>Less</cp:lastModifiedBy>
  <cp:revision>7</cp:revision>
  <dcterms:created xsi:type="dcterms:W3CDTF">2022-06-05T23:28:13Z</dcterms:created>
  <dcterms:modified xsi:type="dcterms:W3CDTF">2022-11-06T20:02:01Z</dcterms:modified>
</cp:coreProperties>
</file>